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5" r:id="rId8"/>
    <p:sldId id="262" r:id="rId9"/>
    <p:sldId id="264" r:id="rId10"/>
    <p:sldId id="301" r:id="rId11"/>
    <p:sldId id="263" r:id="rId12"/>
    <p:sldId id="268" r:id="rId13"/>
    <p:sldId id="266" r:id="rId14"/>
    <p:sldId id="267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300" r:id="rId24"/>
    <p:sldId id="278" r:id="rId25"/>
    <p:sldId id="272" r:id="rId26"/>
    <p:sldId id="279" r:id="rId27"/>
    <p:sldId id="280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9" r:id="rId36"/>
    <p:sldId id="289" r:id="rId37"/>
    <p:sldId id="290" r:id="rId38"/>
    <p:sldId id="291" r:id="rId39"/>
    <p:sldId id="292" r:id="rId40"/>
    <p:sldId id="294" r:id="rId41"/>
    <p:sldId id="303" r:id="rId42"/>
    <p:sldId id="293" r:id="rId43"/>
    <p:sldId id="295" r:id="rId44"/>
    <p:sldId id="296" r:id="rId45"/>
    <p:sldId id="298" r:id="rId46"/>
    <p:sldId id="297" r:id="rId47"/>
    <p:sldId id="302" r:id="rId48"/>
    <p:sldId id="306" r:id="rId49"/>
    <p:sldId id="304" r:id="rId50"/>
    <p:sldId id="305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3" autoAdjust="0"/>
    <p:restoredTop sz="94615" autoAdjust="0"/>
  </p:normalViewPr>
  <p:slideViewPr>
    <p:cSldViewPr snapToGrid="0" snapToObjects="1">
      <p:cViewPr varScale="1">
        <p:scale>
          <a:sx n="115" d="100"/>
          <a:sy n="115" d="100"/>
        </p:scale>
        <p:origin x="-16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7/17/13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Relationship Id="rId3" Type="http://schemas.openxmlformats.org/officeDocument/2006/relationships/image" Target="../media/image43.gi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675" y="1664639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細明體"/>
                <a:ea typeface="細明體"/>
                <a:cs typeface="細明體"/>
              </a:rPr>
              <a:t>大约两个半小时的艺术之旅</a:t>
            </a:r>
            <a:endParaRPr lang="en-US" dirty="0">
              <a:solidFill>
                <a:schemeClr val="bg1"/>
              </a:solidFill>
              <a:latin typeface="細明體"/>
              <a:ea typeface="細明體"/>
              <a:cs typeface="細明體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7750" y="3768307"/>
            <a:ext cx="6400800" cy="1184708"/>
          </a:xfrm>
        </p:spPr>
        <p:txBody>
          <a:bodyPr>
            <a:norm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Apple LiSung Light"/>
                <a:ea typeface="Apple LiSung Light"/>
                <a:cs typeface="Apple LiSung Light"/>
              </a:rPr>
              <a:t>主讲：马原</a:t>
            </a:r>
            <a:endParaRPr lang="en-US" altLang="zh-CN" sz="2000" dirty="0" smtClean="0">
              <a:solidFill>
                <a:schemeClr val="bg1"/>
              </a:solidFill>
              <a:latin typeface="Apple LiSung Light"/>
              <a:ea typeface="Apple LiSung Light"/>
              <a:cs typeface="Apple LiSung Light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pple LiSung Light"/>
                <a:ea typeface="Apple LiSung Light"/>
                <a:cs typeface="Apple LiSung Light"/>
              </a:rPr>
              <a:t>7</a:t>
            </a:r>
            <a:r>
              <a:rPr lang="zh-CN" altLang="en-US" sz="2000" dirty="0" smtClean="0">
                <a:solidFill>
                  <a:schemeClr val="bg1"/>
                </a:solidFill>
                <a:latin typeface="Apple LiSung Light"/>
                <a:ea typeface="Apple LiSung Light"/>
                <a:cs typeface="Apple LiSung Light"/>
              </a:rPr>
              <a:t>－</a:t>
            </a:r>
            <a:r>
              <a:rPr lang="en-US" altLang="zh-CN" sz="2000" dirty="0" smtClean="0">
                <a:solidFill>
                  <a:schemeClr val="bg1"/>
                </a:solidFill>
                <a:latin typeface="Apple LiSung Light"/>
                <a:ea typeface="Apple LiSung Light"/>
                <a:cs typeface="Apple LiSung Light"/>
              </a:rPr>
              <a:t>20</a:t>
            </a:r>
            <a:r>
              <a:rPr lang="zh-CN" altLang="en-US" sz="2000" dirty="0" smtClean="0">
                <a:solidFill>
                  <a:schemeClr val="bg1"/>
                </a:solidFill>
                <a:latin typeface="Apple LiSung Light"/>
                <a:ea typeface="Apple LiSung Light"/>
                <a:cs typeface="Apple LiSung Light"/>
              </a:rPr>
              <a:t>－</a:t>
            </a:r>
            <a:r>
              <a:rPr lang="en-US" altLang="zh-CN" sz="2000" dirty="0" smtClean="0">
                <a:solidFill>
                  <a:schemeClr val="bg1"/>
                </a:solidFill>
                <a:latin typeface="Apple LiSung Light"/>
                <a:ea typeface="Apple LiSung Light"/>
                <a:cs typeface="Apple LiSung Light"/>
              </a:rPr>
              <a:t>2013 </a:t>
            </a:r>
            <a:r>
              <a:rPr lang="zh-CN" altLang="en-US" sz="2000" dirty="0" smtClean="0">
                <a:solidFill>
                  <a:schemeClr val="bg1"/>
                </a:solidFill>
                <a:latin typeface="Apple LiSung Light"/>
                <a:ea typeface="Apple LiSung Light"/>
                <a:cs typeface="Apple LiSung Light"/>
              </a:rPr>
              <a:t>文化沙龙</a:t>
            </a:r>
            <a:endParaRPr lang="en-US" sz="2000" dirty="0" smtClean="0">
              <a:solidFill>
                <a:schemeClr val="bg1"/>
              </a:solidFill>
              <a:latin typeface="Apple LiSung Light"/>
              <a:ea typeface="Apple LiSung Light"/>
              <a:cs typeface="Apple LiSung Light"/>
            </a:endParaRPr>
          </a:p>
        </p:txBody>
      </p:sp>
    </p:spTree>
    <p:extLst>
      <p:ext uri="{BB962C8B-B14F-4D97-AF65-F5344CB8AC3E}">
        <p14:creationId xmlns:p14="http://schemas.microsoft.com/office/powerpoint/2010/main" val="724576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3394" y="1217682"/>
            <a:ext cx="6038673" cy="45290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64649" y="6132189"/>
            <a:ext cx="1888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Pablo Ruiz Picasso</a:t>
            </a:r>
          </a:p>
        </p:txBody>
      </p:sp>
    </p:spTree>
    <p:extLst>
      <p:ext uri="{BB962C8B-B14F-4D97-AF65-F5344CB8AC3E}">
        <p14:creationId xmlns:p14="http://schemas.microsoft.com/office/powerpoint/2010/main" val="3895033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300000559649126751831439562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34" y="367914"/>
            <a:ext cx="4363666" cy="6040560"/>
          </a:xfrm>
          <a:prstGeom prst="rect">
            <a:avLst/>
          </a:prstGeom>
        </p:spPr>
      </p:pic>
      <p:pic>
        <p:nvPicPr>
          <p:cNvPr id="5" name="Picture 4" descr="describe_ru_201305032349163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00" y="1358513"/>
            <a:ext cx="3073400" cy="41736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14900" y="270510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000000"/>
                </a:solidFill>
              </a:rPr>
              <a:t>？</a:t>
            </a:r>
            <a:endParaRPr lang="en-US" altLang="zh-CN" b="1" dirty="0" smtClean="0">
              <a:solidFill>
                <a:srgbClr val="000000"/>
              </a:solidFill>
            </a:endParaRPr>
          </a:p>
          <a:p>
            <a:r>
              <a:rPr lang="zh-CN" altLang="en-US" b="1" dirty="0" smtClean="0">
                <a:solidFill>
                  <a:srgbClr val="000000"/>
                </a:solidFill>
              </a:rPr>
              <a:t>＝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801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an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651000"/>
            <a:ext cx="3797300" cy="284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5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旋转 Image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0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17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12091R304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1460500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47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7867_1301216022E56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2" y="0"/>
            <a:ext cx="8085091" cy="61733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81848" y="6283741"/>
            <a:ext cx="1865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Vincent Van Gogh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667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7867_1301216001ncw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95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0d27f6dtaf41c0cf2285&amp;6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79" y="0"/>
            <a:ext cx="5565913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88087" y="631687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Claude Monet</a:t>
            </a:r>
          </a:p>
        </p:txBody>
      </p:sp>
    </p:spTree>
    <p:extLst>
      <p:ext uri="{BB962C8B-B14F-4D97-AF65-F5344CB8AC3E}">
        <p14:creationId xmlns:p14="http://schemas.microsoft.com/office/powerpoint/2010/main" val="2862852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-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01175" y="1114714"/>
            <a:ext cx="6280447" cy="47103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19713" y="615451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？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230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-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38044" y="1133277"/>
            <a:ext cx="6072479" cy="45543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91130" y="5944464"/>
            <a:ext cx="172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Giorgio </a:t>
            </a:r>
            <a:r>
              <a:rPr lang="en-US" dirty="0" err="1">
                <a:solidFill>
                  <a:srgbClr val="000000"/>
                </a:solidFill>
              </a:rPr>
              <a:t>Morandi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18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9637"/>
            <a:ext cx="6400800" cy="6190991"/>
          </a:xfrm>
        </p:spPr>
        <p:txBody>
          <a:bodyPr>
            <a:normAutofit/>
          </a:bodyPr>
          <a:lstStyle/>
          <a:p>
            <a:pPr>
              <a:lnSpc>
                <a:spcPct val="30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細明體"/>
                <a:ea typeface="細明體"/>
                <a:cs typeface="細明體"/>
              </a:rPr>
              <a:t>关于</a:t>
            </a:r>
            <a:r>
              <a:rPr lang="zh-CN" altLang="en-US" sz="2800" b="1" dirty="0" smtClean="0">
                <a:solidFill>
                  <a:schemeClr val="bg1"/>
                </a:solidFill>
                <a:latin typeface="細明體"/>
                <a:ea typeface="細明體"/>
                <a:cs typeface="細明體"/>
              </a:rPr>
              <a:t>造型</a:t>
            </a:r>
            <a:endParaRPr lang="en-US" altLang="zh-CN" sz="2800" b="1" dirty="0" smtClean="0">
              <a:solidFill>
                <a:schemeClr val="bg1"/>
              </a:solidFill>
              <a:latin typeface="細明體"/>
              <a:ea typeface="細明體"/>
              <a:cs typeface="細明體"/>
            </a:endParaRPr>
          </a:p>
          <a:p>
            <a:pPr>
              <a:lnSpc>
                <a:spcPct val="30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細明體"/>
                <a:ea typeface="細明體"/>
                <a:cs typeface="細明體"/>
              </a:rPr>
              <a:t>关于</a:t>
            </a:r>
            <a:r>
              <a:rPr lang="zh-CN" altLang="en-US" sz="2000" dirty="0" smtClean="0">
                <a:solidFill>
                  <a:srgbClr val="FF0000"/>
                </a:solidFill>
                <a:latin typeface="細明體"/>
                <a:ea typeface="細明體"/>
                <a:cs typeface="細明體"/>
              </a:rPr>
              <a:t>色</a:t>
            </a:r>
            <a:r>
              <a:rPr lang="zh-CN" altLang="en-US" sz="2000" dirty="0" smtClean="0">
                <a:solidFill>
                  <a:srgbClr val="008000"/>
                </a:solidFill>
                <a:latin typeface="細明體"/>
                <a:ea typeface="細明體"/>
                <a:cs typeface="細明體"/>
              </a:rPr>
              <a:t>彩</a:t>
            </a:r>
            <a:endParaRPr lang="en-US" altLang="zh-CN" sz="2000" dirty="0" smtClean="0">
              <a:solidFill>
                <a:srgbClr val="008000"/>
              </a:solidFill>
              <a:latin typeface="細明體"/>
              <a:ea typeface="細明體"/>
              <a:cs typeface="細明體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solidFill>
                <a:schemeClr val="bg1"/>
              </a:solidFill>
              <a:latin typeface="細明體"/>
              <a:ea typeface="細明體"/>
              <a:cs typeface="細明體"/>
            </a:endParaRPr>
          </a:p>
          <a:p>
            <a:pPr>
              <a:lnSpc>
                <a:spcPct val="150000"/>
              </a:lnSpc>
            </a:pPr>
            <a:r>
              <a:rPr lang="zh-CN" altLang="en-US" sz="2000" i="1" dirty="0" smtClean="0">
                <a:solidFill>
                  <a:schemeClr val="bg1"/>
                </a:solidFill>
                <a:latin typeface="細明體"/>
                <a:ea typeface="細明體"/>
                <a:cs typeface="細明體"/>
              </a:rPr>
              <a:t>超现实主义</a:t>
            </a:r>
            <a:endParaRPr lang="en-US" altLang="zh-CN" sz="2000" i="1" dirty="0" smtClean="0">
              <a:solidFill>
                <a:schemeClr val="bg1"/>
              </a:solidFill>
              <a:latin typeface="細明體"/>
              <a:ea typeface="細明體"/>
              <a:cs typeface="細明體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chemeClr val="bg1"/>
              </a:solidFill>
              <a:latin typeface="細明體"/>
              <a:ea typeface="細明體"/>
              <a:cs typeface="細明體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細明體"/>
                <a:ea typeface="細明體"/>
                <a:cs typeface="細明體"/>
              </a:rPr>
              <a:t>中国艺术市场</a:t>
            </a:r>
            <a:endParaRPr lang="en-US" altLang="zh-CN" sz="2000" b="1" dirty="0" smtClean="0">
              <a:solidFill>
                <a:schemeClr val="bg1"/>
              </a:solidFill>
              <a:latin typeface="細明體"/>
              <a:ea typeface="細明體"/>
              <a:cs typeface="細明體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solidFill>
                <a:schemeClr val="bg1"/>
              </a:solidFill>
              <a:latin typeface="細明體"/>
              <a:ea typeface="細明體"/>
              <a:cs typeface="細明體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細明體"/>
                <a:ea typeface="細明體"/>
                <a:cs typeface="細明體"/>
              </a:rPr>
              <a:t>T</a:t>
            </a:r>
            <a:r>
              <a:rPr lang="en-US" altLang="zh-CN" sz="2000" dirty="0" smtClean="0">
                <a:solidFill>
                  <a:schemeClr val="bg1"/>
                </a:solidFill>
                <a:latin typeface="細明體"/>
                <a:ea typeface="細明體"/>
                <a:cs typeface="細明體"/>
              </a:rPr>
              <a:t>he </a:t>
            </a:r>
            <a:r>
              <a:rPr lang="en-US" sz="2000" dirty="0" smtClean="0">
                <a:solidFill>
                  <a:schemeClr val="bg1"/>
                </a:solidFill>
                <a:latin typeface="細明體"/>
                <a:ea typeface="細明體"/>
                <a:cs typeface="細明體"/>
              </a:rPr>
              <a:t>MFA</a:t>
            </a:r>
            <a:r>
              <a:rPr lang="en-US" altLang="zh-CN" sz="2000" dirty="0" smtClean="0">
                <a:solidFill>
                  <a:schemeClr val="bg1"/>
                </a:solidFill>
                <a:latin typeface="細明體"/>
                <a:ea typeface="細明體"/>
                <a:cs typeface="細明體"/>
              </a:rPr>
              <a:t>s</a:t>
            </a:r>
            <a:endParaRPr lang="en-US" sz="2000" dirty="0" smtClean="0">
              <a:solidFill>
                <a:schemeClr val="bg1"/>
              </a:solidFill>
              <a:latin typeface="細明體"/>
              <a:ea typeface="細明體"/>
              <a:cs typeface="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642265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e Number 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98551" cy="60739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67363" y="6198464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Jackson Pollok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703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know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961" y="1636194"/>
            <a:ext cx="4652899" cy="33360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37561" y="5072030"/>
            <a:ext cx="1403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Salvador Dali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711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ne_magritte-la_trahison_des_images-1300p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62" y="545856"/>
            <a:ext cx="8128000" cy="561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71999" y="6283739"/>
            <a:ext cx="152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Rene Magritte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678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gritte460x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610" y="1247582"/>
            <a:ext cx="5842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66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lcond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31" y="614615"/>
            <a:ext cx="7032934" cy="559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45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ne-Magritte-Son-of-M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86" y="427429"/>
            <a:ext cx="444500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27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090211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205" y="1089386"/>
            <a:ext cx="6729182" cy="46277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28946" y="5781886"/>
            <a:ext cx="1859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Giorgio </a:t>
            </a:r>
            <a:r>
              <a:rPr lang="en-US" dirty="0" smtClean="0"/>
              <a:t>de Chirico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700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re-montparnasse-the-melancholy-of-departure-19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11" y="712573"/>
            <a:ext cx="7390592" cy="550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34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 q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342" y="999131"/>
            <a:ext cx="5786072" cy="44525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23251" y="555829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张小刚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865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岳敏君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541" y="382093"/>
            <a:ext cx="59817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22490" y="591387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岳敏君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594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F767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698500"/>
            <a:ext cx="6985000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80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周春芽 大乔小乔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27997" cy="53072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22490" y="493790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周春芽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935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方力均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107" y="0"/>
            <a:ext cx="540924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47913" y="625872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方力均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367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陈逸飞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04" y="755167"/>
            <a:ext cx="6337300" cy="505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19525" y="5440435"/>
            <a:ext cx="88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陈逸飞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082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王沂东《春袭羽萍沟》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9668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20362" y="62472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王沂东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689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曾梵志－面具系列－67,077,0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187"/>
            <a:ext cx="9144000" cy="50109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41543" y="5938356"/>
            <a:ext cx="911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曾梵志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74315" y="5869703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面具系列之一</a:t>
            </a:r>
            <a:endParaRPr lang="en-US" altLang="zh-CN" dirty="0" smtClean="0"/>
          </a:p>
          <a:p>
            <a:r>
              <a:rPr lang="en-US" altLang="zh-CN" dirty="0" smtClean="0"/>
              <a:t>RMB</a:t>
            </a:r>
            <a:r>
              <a:rPr lang="zh-CN" altLang="en-US" dirty="0" smtClean="0"/>
              <a:t>：？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224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5962" y="5795884"/>
            <a:ext cx="235413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/>
              <a:t>¥ </a:t>
            </a:r>
            <a:r>
              <a:rPr lang="en-US" sz="3200" dirty="0" smtClean="0"/>
              <a:t>67</a:t>
            </a:r>
            <a:r>
              <a:rPr lang="en-US" altLang="zh-CN" sz="3200" dirty="0" smtClean="0"/>
              <a:t>,077,075</a:t>
            </a:r>
            <a:endParaRPr lang="en-US" sz="3200" dirty="0"/>
          </a:p>
        </p:txBody>
      </p:sp>
      <p:pic>
        <p:nvPicPr>
          <p:cNvPr id="3" name="Picture 2" descr="曾梵志－面具系列－67,077,0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187"/>
            <a:ext cx="9144000" cy="501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56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隋建國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42" y="0"/>
            <a:ext cx="514478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41980" y="60871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隋建国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240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艾未未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460" y="860528"/>
            <a:ext cx="379095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7476" y="56980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艾未未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46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艾未未－葵花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172" y="686621"/>
            <a:ext cx="381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83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艾未未－婴儿配方奶粉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88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11222243687bd00d6dd0eb5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0" y="1612900"/>
            <a:ext cx="3810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17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徐冰－art for the peop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793"/>
            <a:ext cx="9144000" cy="379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78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587" y="4402336"/>
            <a:ext cx="7079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ART</a:t>
            </a:r>
            <a:r>
              <a:rPr lang="en-US" altLang="zh-CN" sz="2400" dirty="0" smtClean="0"/>
              <a:t>                    FOR                 THE                    PEOPLE</a:t>
            </a:r>
            <a:endParaRPr lang="en-US" sz="2400" dirty="0"/>
          </a:p>
        </p:txBody>
      </p:sp>
      <p:pic>
        <p:nvPicPr>
          <p:cNvPr id="3" name="Picture 2" descr="徐冰－art for the peop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793"/>
            <a:ext cx="9144000" cy="379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970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徐冰－猪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362" y="0"/>
            <a:ext cx="463378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9943" y="614431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徐冰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174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徐冰－尘埃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77" y="423351"/>
            <a:ext cx="70231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30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徐冰－地书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27" y="446295"/>
            <a:ext cx="4385039" cy="5678626"/>
          </a:xfrm>
          <a:prstGeom prst="rect">
            <a:avLst/>
          </a:prstGeom>
        </p:spPr>
      </p:pic>
      <p:pic>
        <p:nvPicPr>
          <p:cNvPr id="3" name="Picture 2" descr="徐冰 地书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247" y="2391360"/>
            <a:ext cx="4038023" cy="200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22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齐白石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567" y="0"/>
            <a:ext cx="353141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58077" y="621296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齐白石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649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张大千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114" y="0"/>
            <a:ext cx="440522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52569" y="620152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张大千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14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6087" y="2232606"/>
            <a:ext cx="4324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毕加索的奇异旅程 Picassos </a:t>
            </a:r>
            <a:r>
              <a:rPr lang="en-US" b="1" dirty="0" err="1">
                <a:solidFill>
                  <a:srgbClr val="000000"/>
                </a:solidFill>
              </a:rPr>
              <a:t>äventyr</a:t>
            </a:r>
            <a:r>
              <a:rPr lang="en-US" b="1" dirty="0">
                <a:solidFill>
                  <a:srgbClr val="000000"/>
                </a:solidFill>
              </a:rPr>
              <a:t> (1978)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9739" y="152399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0000"/>
                </a:solidFill>
              </a:rPr>
              <a:t>电影：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6087" y="2702577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梵</a:t>
            </a:r>
            <a:r>
              <a:rPr lang="en-US" b="1" dirty="0" smtClean="0">
                <a:solidFill>
                  <a:srgbClr val="000000"/>
                </a:solidFill>
              </a:rPr>
              <a:t>高</a:t>
            </a:r>
            <a:r>
              <a:rPr lang="zh-CN" altLang="en-US" b="1" dirty="0" smtClean="0">
                <a:solidFill>
                  <a:srgbClr val="000000"/>
                </a:solidFill>
              </a:rPr>
              <a:t>传</a:t>
            </a:r>
            <a:r>
              <a:rPr lang="en-US" b="1" dirty="0" smtClean="0">
                <a:solidFill>
                  <a:srgbClr val="000000"/>
                </a:solidFill>
              </a:rPr>
              <a:t>L</a:t>
            </a:r>
            <a:r>
              <a:rPr lang="en-US" altLang="zh-CN" b="1" dirty="0" smtClean="0">
                <a:solidFill>
                  <a:srgbClr val="000000"/>
                </a:solidFill>
              </a:rPr>
              <a:t>ust for Life</a:t>
            </a:r>
            <a:r>
              <a:rPr lang="en-US" b="1" dirty="0" smtClean="0">
                <a:solidFill>
                  <a:srgbClr val="000000"/>
                </a:solidFill>
              </a:rPr>
              <a:t> (1956)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6087" y="3668258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午夜巴黎 Midnight in Paris (2011)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8178" y="3191564"/>
            <a:ext cx="3076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000000"/>
                </a:solidFill>
              </a:rPr>
              <a:t>戴珍珠耳环的少女</a:t>
            </a:r>
            <a:r>
              <a:rPr lang="en-US" altLang="zh-CN" b="1" dirty="0" smtClean="0">
                <a:solidFill>
                  <a:srgbClr val="000000"/>
                </a:solidFill>
              </a:rPr>
              <a:t> </a:t>
            </a:r>
            <a:r>
              <a:rPr lang="zh-CN" altLang="en-US" b="1" dirty="0" smtClean="0">
                <a:solidFill>
                  <a:srgbClr val="000000"/>
                </a:solidFill>
              </a:rPr>
              <a:t>（</a:t>
            </a:r>
            <a:r>
              <a:rPr lang="en-US" altLang="zh-CN" b="1" dirty="0" smtClean="0">
                <a:solidFill>
                  <a:srgbClr val="000000"/>
                </a:solidFill>
              </a:rPr>
              <a:t>2003</a:t>
            </a:r>
            <a:r>
              <a:rPr lang="zh-CN" altLang="en-US" b="1" dirty="0" smtClean="0">
                <a:solidFill>
                  <a:srgbClr val="000000"/>
                </a:solidFill>
              </a:rPr>
              <a:t>）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8178" y="4081764"/>
            <a:ext cx="2550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000000"/>
                </a:solidFill>
              </a:rPr>
              <a:t>波洛克</a:t>
            </a:r>
            <a:r>
              <a:rPr lang="en-US" altLang="zh-CN" b="1" dirty="0" smtClean="0">
                <a:solidFill>
                  <a:srgbClr val="000000"/>
                </a:solidFill>
              </a:rPr>
              <a:t>Pollock </a:t>
            </a:r>
            <a:r>
              <a:rPr lang="zh-CN" altLang="en-US" b="1" dirty="0" smtClean="0">
                <a:solidFill>
                  <a:srgbClr val="000000"/>
                </a:solidFill>
              </a:rPr>
              <a:t>（</a:t>
            </a:r>
            <a:r>
              <a:rPr lang="en-US" altLang="zh-CN" b="1" dirty="0" smtClean="0">
                <a:solidFill>
                  <a:srgbClr val="000000"/>
                </a:solidFill>
              </a:rPr>
              <a:t>2001</a:t>
            </a:r>
            <a:r>
              <a:rPr lang="zh-CN" altLang="en-US" b="1" dirty="0">
                <a:solidFill>
                  <a:srgbClr val="000000"/>
                </a:solidFill>
              </a:rPr>
              <a:t>）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385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8435" y="2578364"/>
            <a:ext cx="4450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MFA Program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School of Art &amp; Design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University of Michigan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2552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22912" y="5574508"/>
            <a:ext cx="269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http://</a:t>
            </a:r>
            <a:r>
              <a:rPr lang="en-US" dirty="0" err="1">
                <a:solidFill>
                  <a:srgbClr val="000000"/>
                </a:solidFill>
              </a:rPr>
              <a:t>emiliajavanica.com</a:t>
            </a:r>
            <a:r>
              <a:rPr lang="en-US" dirty="0">
                <a:solidFill>
                  <a:srgbClr val="000000"/>
                </a:solidFill>
              </a:rPr>
              <a:t>/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2608" y="301247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My Folks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 descr="318748_158489360984631_1587603227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99" y="874703"/>
            <a:ext cx="7597913" cy="45587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1851" y="301247"/>
            <a:ext cx="162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Emilia </a:t>
            </a:r>
            <a:r>
              <a:rPr lang="en-US" b="1" dirty="0" err="1" smtClean="0">
                <a:solidFill>
                  <a:srgbClr val="000000"/>
                </a:solidFill>
              </a:rPr>
              <a:t>Javanica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032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50" y="1295400"/>
            <a:ext cx="3384550" cy="338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03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22912" y="5574508"/>
            <a:ext cx="2903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http</a:t>
            </a:r>
            <a:r>
              <a:rPr lang="en-US" dirty="0">
                <a:solidFill>
                  <a:srgbClr val="000000"/>
                </a:solidFill>
              </a:rPr>
              <a:t>://</a:t>
            </a:r>
            <a:r>
              <a:rPr lang="en-US" dirty="0" err="1">
                <a:solidFill>
                  <a:srgbClr val="000000"/>
                </a:solidFill>
              </a:rPr>
              <a:t>johnkannenberg.com</a:t>
            </a:r>
            <a:r>
              <a:rPr lang="en-US" dirty="0">
                <a:solidFill>
                  <a:srgbClr val="000000"/>
                </a:solidFill>
              </a:rPr>
              <a:t>/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2608" y="301247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My Folks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1851" y="301247"/>
            <a:ext cx="3287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John </a:t>
            </a:r>
            <a:r>
              <a:rPr lang="en-US" b="1" dirty="0" err="1" smtClean="0">
                <a:solidFill>
                  <a:srgbClr val="000000"/>
                </a:solidFill>
              </a:rPr>
              <a:t>Kannenberg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2" name="Picture 1" descr="420813_10100326523630845_688704776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218" y="725794"/>
            <a:ext cx="4765261" cy="47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01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gritte-Listening-room-1953-also-19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1" y="733526"/>
            <a:ext cx="5422900" cy="45877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7001" y="5499100"/>
            <a:ext cx="416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The Listening </a:t>
            </a:r>
            <a:r>
              <a:rPr lang="en-US" b="1" i="1" dirty="0" smtClean="0">
                <a:solidFill>
                  <a:schemeClr val="bg1"/>
                </a:solidFill>
              </a:rPr>
              <a:t>Room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1952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R</a:t>
            </a:r>
            <a:r>
              <a:rPr lang="en-US" altLang="zh-CN" i="1" dirty="0" smtClean="0">
                <a:solidFill>
                  <a:schemeClr val="bg1"/>
                </a:solidFill>
              </a:rPr>
              <a:t>ene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altLang="zh-CN" i="1" dirty="0" smtClean="0">
                <a:solidFill>
                  <a:schemeClr val="bg1"/>
                </a:solidFill>
              </a:rPr>
              <a:t>Magritte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38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18aa042053bb4cb35f79f0911ef5ff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480"/>
            <a:ext cx="914400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28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63842252ghN6aNJ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7357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83100" y="5803900"/>
            <a:ext cx="3086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00"/>
                </a:solidFill>
              </a:rPr>
              <a:t>《</a:t>
            </a:r>
            <a:r>
              <a:rPr lang="zh-TW" altLang="en-US" dirty="0">
                <a:solidFill>
                  <a:srgbClr val="000000"/>
                </a:solidFill>
              </a:rPr>
              <a:t>马赛曲</a:t>
            </a:r>
            <a:r>
              <a:rPr lang="en-US" altLang="zh-TW" dirty="0" smtClean="0">
                <a:solidFill>
                  <a:srgbClr val="000000"/>
                </a:solidFill>
              </a:rPr>
              <a:t>》</a:t>
            </a:r>
            <a:r>
              <a:rPr lang="zh-CN" altLang="en-US" dirty="0" smtClean="0">
                <a:solidFill>
                  <a:srgbClr val="000000"/>
                </a:solidFill>
              </a:rPr>
              <a:t>雕塑局部</a:t>
            </a:r>
            <a:endParaRPr lang="en-US" altLang="zh-TW" dirty="0" smtClean="0">
              <a:solidFill>
                <a:srgbClr val="000000"/>
              </a:solidFill>
            </a:endParaRPr>
          </a:p>
          <a:p>
            <a:r>
              <a:rPr lang="en-US" altLang="zh-CN" dirty="0" smtClean="0">
                <a:solidFill>
                  <a:srgbClr val="000000"/>
                </a:solidFill>
              </a:rPr>
              <a:t>                       </a:t>
            </a:r>
            <a:r>
              <a:rPr lang="zh-CN" altLang="en-US" dirty="0" smtClean="0">
                <a:solidFill>
                  <a:srgbClr val="000000"/>
                </a:solidFill>
              </a:rPr>
              <a:t>－</a:t>
            </a:r>
            <a:r>
              <a:rPr lang="en-US" altLang="zh-CN" dirty="0" smtClean="0">
                <a:solidFill>
                  <a:srgbClr val="000000"/>
                </a:solidFill>
              </a:rPr>
              <a:t> </a:t>
            </a:r>
            <a:r>
              <a:rPr lang="zh-CN" altLang="en-US" dirty="0" smtClean="0">
                <a:solidFill>
                  <a:srgbClr val="000000"/>
                </a:solidFill>
              </a:rPr>
              <a:t>吕德</a:t>
            </a:r>
            <a:endParaRPr lang="en-US" altLang="zh-CN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                        </a:t>
            </a:r>
            <a:r>
              <a:rPr lang="zh-CN" altLang="en-US" dirty="0" smtClean="0">
                <a:solidFill>
                  <a:srgbClr val="000000"/>
                </a:solidFill>
              </a:rPr>
              <a:t>（</a:t>
            </a:r>
            <a:r>
              <a:rPr lang="en-US" dirty="0" smtClean="0">
                <a:solidFill>
                  <a:srgbClr val="000000"/>
                </a:solidFill>
              </a:rPr>
              <a:t>1836</a:t>
            </a:r>
            <a:r>
              <a:rPr lang="zh-CN" altLang="en-US" dirty="0" smtClean="0">
                <a:solidFill>
                  <a:srgbClr val="000000"/>
                </a:solidFill>
              </a:rPr>
              <a:t>）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c9a192566486d9cce7a962f29f9cdcb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42899"/>
            <a:ext cx="4000500" cy="529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5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6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3623</TotalTime>
  <Words>166</Words>
  <Application>Microsoft Macintosh PowerPoint</Application>
  <PresentationFormat>On-screen Show (4:3)</PresentationFormat>
  <Paragraphs>59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 Black </vt:lpstr>
      <vt:lpstr>大约两个半小时的艺术之旅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人人都是艺术鉴赏家</dc:title>
  <dc:creator>Yuan Ma</dc:creator>
  <cp:lastModifiedBy>Yuan Ma</cp:lastModifiedBy>
  <cp:revision>78</cp:revision>
  <dcterms:created xsi:type="dcterms:W3CDTF">2013-07-07T14:41:43Z</dcterms:created>
  <dcterms:modified xsi:type="dcterms:W3CDTF">2013-07-20T03:40:26Z</dcterms:modified>
</cp:coreProperties>
</file>