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60" r:id="rId4"/>
    <p:sldId id="261" r:id="rId5"/>
    <p:sldId id="275" r:id="rId6"/>
    <p:sldId id="276" r:id="rId7"/>
    <p:sldId id="277" r:id="rId8"/>
    <p:sldId id="259" r:id="rId9"/>
    <p:sldId id="262" r:id="rId10"/>
    <p:sldId id="263" r:id="rId11"/>
    <p:sldId id="264" r:id="rId12"/>
    <p:sldId id="267" r:id="rId13"/>
    <p:sldId id="268" r:id="rId14"/>
    <p:sldId id="271" r:id="rId15"/>
    <p:sldId id="272" r:id="rId16"/>
    <p:sldId id="273" r:id="rId17"/>
    <p:sldId id="274" r:id="rId18"/>
    <p:sldId id="265" r:id="rId19"/>
    <p:sldId id="266" r:id="rId20"/>
    <p:sldId id="270" r:id="rId21"/>
    <p:sldId id="269" r:id="rId22"/>
    <p:sldId id="257" r:id="rId23"/>
    <p:sldId id="279" r:id="rId24"/>
    <p:sldId id="278" r:id="rId25"/>
    <p:sldId id="280" r:id="rId26"/>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3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39913C2-EA6A-084B-85F5-0CE5AACFD8C3}" type="datetimeFigureOut">
              <a:rPr kumimoji="1" lang="zh-CN" altLang="en-US" smtClean="0"/>
              <a:t>1/11/14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6B626948-B184-BF44-A800-DB3413875D28}" type="slidenum">
              <a:rPr kumimoji="1" lang="zh-CN" altLang="en-US" smtClean="0"/>
              <a:t>‹#›</a:t>
            </a:fld>
            <a:endParaRPr kumimoji="1" lang="zh-CN" alt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zh-CN" altLang="en-US" smtClean="0"/>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B39913C2-EA6A-084B-85F5-0CE5AACFD8C3}" type="datetimeFigureOut">
              <a:rPr kumimoji="1" lang="zh-CN" altLang="en-US" smtClean="0"/>
              <a:t>1/11/14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B626948-B184-BF44-A800-DB3413875D28}"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39913C2-EA6A-084B-85F5-0CE5AACFD8C3}" type="datetimeFigureOut">
              <a:rPr kumimoji="1" lang="zh-CN" altLang="en-US" smtClean="0"/>
              <a:t>1/11/14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B626948-B184-BF44-A800-DB3413875D28}"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B39913C2-EA6A-084B-85F5-0CE5AACFD8C3}" type="datetimeFigureOut">
              <a:rPr kumimoji="1" lang="zh-CN" altLang="en-US" smtClean="0"/>
              <a:t>1/11/14</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B626948-B184-BF44-A800-DB3413875D28}"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39913C2-EA6A-084B-85F5-0CE5AACFD8C3}" type="datetimeFigureOut">
              <a:rPr kumimoji="1" lang="zh-CN" altLang="en-US" smtClean="0"/>
              <a:t>1/11/14</a:t>
            </a:fld>
            <a:endParaRPr kumimoji="1" lang="zh-CN" alt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B626948-B184-BF44-A800-DB3413875D28}" type="slidenum">
              <a:rPr kumimoji="1" lang="zh-CN" altLang="en-US" smtClean="0"/>
              <a:t>‹#›</a:t>
            </a:fld>
            <a:endParaRPr kumimoji="1" lang="zh-CN" alt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zh-CN" altLang="en-US" smtClean="0"/>
              <a:t>单击此处编辑母版标题样式</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B39913C2-EA6A-084B-85F5-0CE5AACFD8C3}" type="datetimeFigureOut">
              <a:rPr kumimoji="1" lang="zh-CN" altLang="en-US" smtClean="0"/>
              <a:t>1/11/14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B626948-B184-BF44-A800-DB3413875D28}"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B39913C2-EA6A-084B-85F5-0CE5AACFD8C3}" type="datetimeFigureOut">
              <a:rPr kumimoji="1" lang="zh-CN" altLang="en-US" smtClean="0"/>
              <a:t>1/11/14</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6B626948-B184-BF44-A800-DB3413875D28}"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B39913C2-EA6A-084B-85F5-0CE5AACFD8C3}" type="datetimeFigureOut">
              <a:rPr kumimoji="1" lang="zh-CN" altLang="en-US" smtClean="0"/>
              <a:t>1/11/14</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6B626948-B184-BF44-A800-DB3413875D28}"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39913C2-EA6A-084B-85F5-0CE5AACFD8C3}" type="datetimeFigureOut">
              <a:rPr kumimoji="1" lang="zh-CN" altLang="en-US" smtClean="0"/>
              <a:t>1/11/14</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6B626948-B184-BF44-A800-DB3413875D28}"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B39913C2-EA6A-084B-85F5-0CE5AACFD8C3}" type="datetimeFigureOut">
              <a:rPr kumimoji="1" lang="zh-CN" altLang="en-US" smtClean="0"/>
              <a:t>1/11/14</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B626948-B184-BF44-A800-DB3413875D28}" type="slidenum">
              <a:rPr kumimoji="1" lang="zh-CN" altLang="en-US" smtClean="0"/>
              <a:t>‹#›</a:t>
            </a:fld>
            <a:endParaRPr kumimoji="1" lang="zh-CN" alt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zh-CN" altLang="en-US" smtClean="0"/>
              <a:t>单击此处编辑母版标题样式</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5" name="Date Placeholder 4"/>
          <p:cNvSpPr>
            <a:spLocks noGrp="1"/>
          </p:cNvSpPr>
          <p:nvPr>
            <p:ph type="dt" sz="half" idx="10"/>
          </p:nvPr>
        </p:nvSpPr>
        <p:spPr/>
        <p:txBody>
          <a:bodyPr/>
          <a:lstStyle/>
          <a:p>
            <a:fld id="{B39913C2-EA6A-084B-85F5-0CE5AACFD8C3}" type="datetimeFigureOut">
              <a:rPr kumimoji="1" lang="zh-CN" altLang="en-US" smtClean="0"/>
              <a:t>1/11/14</a:t>
            </a:fld>
            <a:endParaRPr kumimoji="1" lang="zh-CN" altLang="en-US"/>
          </a:p>
        </p:txBody>
      </p:sp>
      <p:sp>
        <p:nvSpPr>
          <p:cNvPr id="7" name="Slide Number Placeholder 6"/>
          <p:cNvSpPr>
            <a:spLocks noGrp="1"/>
          </p:cNvSpPr>
          <p:nvPr>
            <p:ph type="sldNum" sz="quarter" idx="12"/>
          </p:nvPr>
        </p:nvSpPr>
        <p:spPr/>
        <p:txBody>
          <a:bodyPr/>
          <a:lstStyle/>
          <a:p>
            <a:fld id="{6B626948-B184-BF44-A800-DB3413875D28}" type="slidenum">
              <a:rPr kumimoji="1" lang="zh-CN" altLang="en-US" smtClean="0"/>
              <a:t>‹#›</a:t>
            </a:fld>
            <a:endParaRPr kumimoji="1" lang="zh-CN" alt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kumimoji="1" lang="zh-CN" alt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zh-CN" altLang="en-US" smtClean="0"/>
              <a:t>单击此处编辑母版标题样式</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39913C2-EA6A-084B-85F5-0CE5AACFD8C3}" type="datetimeFigureOut">
              <a:rPr kumimoji="1" lang="zh-CN" altLang="en-US" smtClean="0"/>
              <a:t>1/11/14</a:t>
            </a:fld>
            <a:endParaRPr kumimoji="1"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1"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6B626948-B184-BF44-A800-DB3413875D28}" type="slidenum">
              <a:rPr kumimoji="1" lang="zh-CN" altLang="en-US" smtClean="0"/>
              <a:t>‹#›</a:t>
            </a:fld>
            <a:endParaRPr kumimoji="1" lang="zh-CN" alt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n.wsj.com/gb/20140109/lux073408.as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nfucianism.com.cn/html/hanyu/16632960.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iHlQ7EFA7SM" TargetMode="External"/><Relationship Id="rId4" Type="http://schemas.openxmlformats.org/officeDocument/2006/relationships/hyperlink" Target="http://www.youtube.com/watch?v=3NLEsvPf31s" TargetMode="External"/><Relationship Id="rId1" Type="http://schemas.openxmlformats.org/officeDocument/2006/relationships/slideLayout" Target="../slideLayouts/slideLayout2.xml"/><Relationship Id="rId2" Type="http://schemas.openxmlformats.org/officeDocument/2006/relationships/hyperlink" Target="http://www.youtube.com/watch?v=pl9zccUQQEQ"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eCYnf1p2jR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p:txBody>
          <a:bodyPr/>
          <a:lstStyle/>
          <a:p>
            <a:r>
              <a:rPr kumimoji="1" lang="zh-CN" altLang="en-US" dirty="0" smtClean="0"/>
              <a:t>黄</a:t>
            </a:r>
            <a:r>
              <a:rPr kumimoji="1" lang="en-US" altLang="zh-CN" dirty="0" smtClean="0"/>
              <a:t> </a:t>
            </a:r>
            <a:r>
              <a:rPr kumimoji="1" lang="zh-CN" altLang="en-US" dirty="0" smtClean="0"/>
              <a:t>芮</a:t>
            </a:r>
            <a:endParaRPr kumimoji="1" lang="zh-CN" altLang="en-US" dirty="0"/>
          </a:p>
        </p:txBody>
      </p:sp>
      <p:sp>
        <p:nvSpPr>
          <p:cNvPr id="2" name="标题 1"/>
          <p:cNvSpPr>
            <a:spLocks noGrp="1"/>
          </p:cNvSpPr>
          <p:nvPr>
            <p:ph type="ctrTitle"/>
          </p:nvPr>
        </p:nvSpPr>
        <p:spPr/>
        <p:txBody>
          <a:bodyPr/>
          <a:lstStyle/>
          <a:p>
            <a:pPr algn="l"/>
            <a:r>
              <a:rPr kumimoji="1" lang="en-US" altLang="zh-CN" dirty="0" smtClean="0"/>
              <a:t>	</a:t>
            </a:r>
            <a:r>
              <a:rPr kumimoji="1" lang="zh-CN" altLang="en-US" dirty="0" smtClean="0"/>
              <a:t>且就洞庭赊月色</a:t>
            </a:r>
            <a:r>
              <a:rPr kumimoji="1" lang="en-US" altLang="zh-CN" dirty="0"/>
              <a:t> </a:t>
            </a:r>
            <a:r>
              <a:rPr kumimoji="1" lang="en-US" altLang="zh-CN" dirty="0" smtClean="0"/>
              <a:t/>
            </a:r>
            <a:br>
              <a:rPr kumimoji="1" lang="en-US" altLang="zh-CN" dirty="0" smtClean="0"/>
            </a:br>
            <a:r>
              <a:rPr kumimoji="1" lang="en-US" altLang="zh-CN" dirty="0" smtClean="0"/>
              <a:t>		</a:t>
            </a:r>
            <a:r>
              <a:rPr kumimoji="1" lang="zh-CN" altLang="en-US" dirty="0" smtClean="0"/>
              <a:t>将船买酒白云边</a:t>
            </a:r>
            <a:endParaRPr kumimoji="1" lang="zh-CN" altLang="en-US" dirty="0"/>
          </a:p>
        </p:txBody>
      </p:sp>
    </p:spTree>
    <p:extLst>
      <p:ext uri="{BB962C8B-B14F-4D97-AF65-F5344CB8AC3E}">
        <p14:creationId xmlns:p14="http://schemas.microsoft.com/office/powerpoint/2010/main" val="4230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窖藏</a:t>
            </a:r>
            <a:endParaRPr kumimoji="1" lang="zh-CN" altLang="en-US" dirty="0"/>
          </a:p>
        </p:txBody>
      </p:sp>
      <p:pic>
        <p:nvPicPr>
          <p:cNvPr id="4" name="内容占位符 3" descr="溶洞藏酒.JPG"/>
          <p:cNvPicPr>
            <a:picLocks noGrp="1" noChangeAspect="1"/>
          </p:cNvPicPr>
          <p:nvPr>
            <p:ph idx="1"/>
          </p:nvPr>
        </p:nvPicPr>
        <p:blipFill>
          <a:blip r:embed="rId2">
            <a:extLst>
              <a:ext uri="{28A0092B-C50C-407E-A947-70E740481C1C}">
                <a14:useLocalDpi xmlns:a14="http://schemas.microsoft.com/office/drawing/2010/main" val="0"/>
              </a:ext>
            </a:extLst>
          </a:blip>
          <a:srcRect l="3378" r="3378"/>
          <a:stretch>
            <a:fillRect/>
          </a:stretch>
        </p:blipFill>
        <p:spPr/>
      </p:pic>
    </p:spTree>
    <p:extLst>
      <p:ext uri="{BB962C8B-B14F-4D97-AF65-F5344CB8AC3E}">
        <p14:creationId xmlns:p14="http://schemas.microsoft.com/office/powerpoint/2010/main" val="6670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勾兑</a:t>
            </a:r>
            <a:r>
              <a:rPr kumimoji="1" lang="en-US" altLang="zh-CN" dirty="0" smtClean="0"/>
              <a:t>——</a:t>
            </a:r>
            <a:r>
              <a:rPr kumimoji="1" lang="zh-CN" altLang="en-US" dirty="0" smtClean="0"/>
              <a:t>以五粮液为例</a:t>
            </a:r>
            <a:endParaRPr kumimoji="1" lang="zh-CN" altLang="en-US" dirty="0"/>
          </a:p>
        </p:txBody>
      </p:sp>
      <p:sp>
        <p:nvSpPr>
          <p:cNvPr id="3" name="内容占位符 2"/>
          <p:cNvSpPr>
            <a:spLocks noGrp="1"/>
          </p:cNvSpPr>
          <p:nvPr>
            <p:ph idx="1"/>
          </p:nvPr>
        </p:nvSpPr>
        <p:spPr/>
        <p:txBody>
          <a:bodyPr>
            <a:normAutofit fontScale="92500"/>
          </a:bodyPr>
          <a:lstStyle/>
          <a:p>
            <a:r>
              <a:rPr kumimoji="1" lang="zh-CN" altLang="en-US" dirty="0" smtClean="0"/>
              <a:t>宋代</a:t>
            </a:r>
            <a:r>
              <a:rPr kumimoji="1" lang="zh-CN" altLang="en-US" dirty="0"/>
              <a:t>，</a:t>
            </a:r>
            <a:r>
              <a:rPr kumimoji="1" lang="zh-CN" altLang="en-US" dirty="0" smtClean="0"/>
              <a:t>宜宾绅士姚氏家族私坊采用</a:t>
            </a:r>
            <a:r>
              <a:rPr kumimoji="1" lang="zh-CN" altLang="en-US" dirty="0"/>
              <a:t>玉</a:t>
            </a:r>
            <a:r>
              <a:rPr kumimoji="1" lang="zh-CN" altLang="en-US" dirty="0" smtClean="0"/>
              <a:t>米、</a:t>
            </a:r>
            <a:r>
              <a:rPr kumimoji="1" lang="zh-CN" altLang="en-US" dirty="0"/>
              <a:t>大米、高粱、糯米、</a:t>
            </a:r>
            <a:r>
              <a:rPr kumimoji="1" lang="zh-CN" altLang="en-US" dirty="0" smtClean="0"/>
              <a:t>荞子五种粮食酿造“</a:t>
            </a:r>
            <a:r>
              <a:rPr kumimoji="1" lang="zh-CN" altLang="en-US" dirty="0"/>
              <a:t>姚子雪曲</a:t>
            </a:r>
            <a:r>
              <a:rPr kumimoji="1" lang="zh-CN" altLang="en-US" dirty="0" smtClean="0"/>
              <a:t>” 。</a:t>
            </a:r>
            <a:r>
              <a:rPr kumimoji="1" lang="zh-CN" altLang="en-US" dirty="0"/>
              <a:t>到了公元</a:t>
            </a:r>
            <a:r>
              <a:rPr kumimoji="1" lang="en-US" altLang="zh-CN" dirty="0"/>
              <a:t>1368</a:t>
            </a:r>
            <a:r>
              <a:rPr kumimoji="1" lang="zh-CN" altLang="en-US" dirty="0"/>
              <a:t>年的明朝初年，宜宾人陈氏继承了姚氏产业，总结出陈氏秘方，时称“杂粮酒”，后由晚清举人杨惠泉改名为“五粮液”</a:t>
            </a:r>
            <a:r>
              <a:rPr kumimoji="1" lang="zh-CN" altLang="en-US" dirty="0" smtClean="0"/>
              <a:t>。</a:t>
            </a:r>
            <a:endParaRPr kumimoji="1" lang="en-US" altLang="zh-CN" dirty="0" smtClean="0"/>
          </a:p>
          <a:p>
            <a:r>
              <a:rPr kumimoji="1" lang="zh-CN" altLang="en-US" dirty="0" smtClean="0"/>
              <a:t>现在的五粮液是大曲白酒，主要靠陈酿勾兑而</a:t>
            </a:r>
            <a:r>
              <a:rPr kumimoji="1" lang="zh-CN" altLang="en-US" dirty="0"/>
              <a:t>成。五</a:t>
            </a:r>
            <a:r>
              <a:rPr kumimoji="1" lang="zh-CN" altLang="en-US" dirty="0" smtClean="0"/>
              <a:t>谷（</a:t>
            </a:r>
            <a:r>
              <a:rPr kumimoji="1" lang="zh-CN" altLang="en-US" dirty="0"/>
              <a:t>小麦、大米、玉米、高粱、糯米</a:t>
            </a:r>
            <a:r>
              <a:rPr kumimoji="1" lang="zh-CN" altLang="en-US" dirty="0" smtClean="0"/>
              <a:t>）酿</a:t>
            </a:r>
            <a:r>
              <a:rPr kumimoji="1" lang="zh-CN" altLang="en-US" dirty="0"/>
              <a:t>出的五粮液原酒被称为“基础酒”，“基础酒”按质分级分别储存，储存期满后，勾兑人员逐坛进行感官尝评和理化分析，根据不同产品在质量和风格上的要求进行勾兑组合，才为成品五粮液</a:t>
            </a:r>
            <a:r>
              <a:rPr kumimoji="1" lang="zh-CN" altLang="en-US" dirty="0" smtClean="0"/>
              <a:t>。</a:t>
            </a:r>
            <a:endParaRPr kumimoji="1" lang="en-US" altLang="zh-CN" dirty="0" smtClean="0"/>
          </a:p>
          <a:p>
            <a:r>
              <a:rPr kumimoji="1" lang="zh-CN" altLang="en-US" dirty="0"/>
              <a:t>四川</a:t>
            </a:r>
            <a:r>
              <a:rPr kumimoji="1" lang="zh-CN" altLang="en-US" dirty="0" smtClean="0"/>
              <a:t>省的六朵金花：泸州老窖</a:t>
            </a:r>
            <a:r>
              <a:rPr kumimoji="1" lang="zh-CN" altLang="en-US" dirty="0"/>
              <a:t>特曲、郎酒、剑南春、全兴大曲、五粮液、沱牌曲</a:t>
            </a:r>
            <a:r>
              <a:rPr kumimoji="1" lang="zh-CN" altLang="en-US" dirty="0" smtClean="0"/>
              <a:t>酒。</a:t>
            </a:r>
            <a:endParaRPr kumimoji="1" lang="en-US" altLang="zh-CN" dirty="0" smtClean="0"/>
          </a:p>
          <a:p>
            <a:endParaRPr kumimoji="1" lang="zh-CN" altLang="en-US" dirty="0"/>
          </a:p>
        </p:txBody>
      </p:sp>
    </p:spTree>
    <p:extLst>
      <p:ext uri="{BB962C8B-B14F-4D97-AF65-F5344CB8AC3E}">
        <p14:creationId xmlns:p14="http://schemas.microsoft.com/office/powerpoint/2010/main" val="83985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五种香型</a:t>
            </a:r>
            <a:endParaRPr kumimoji="1" lang="zh-CN" altLang="en-US" dirty="0"/>
          </a:p>
        </p:txBody>
      </p:sp>
      <p:sp>
        <p:nvSpPr>
          <p:cNvPr id="3" name="内容占位符 2"/>
          <p:cNvSpPr>
            <a:spLocks noGrp="1"/>
          </p:cNvSpPr>
          <p:nvPr>
            <p:ph idx="1"/>
          </p:nvPr>
        </p:nvSpPr>
        <p:spPr>
          <a:xfrm>
            <a:off x="457200" y="1752600"/>
            <a:ext cx="8229600" cy="4672106"/>
          </a:xfrm>
        </p:spPr>
        <p:txBody>
          <a:bodyPr>
            <a:normAutofit fontScale="92500"/>
          </a:bodyPr>
          <a:lstStyle/>
          <a:p>
            <a:r>
              <a:rPr kumimoji="1" lang="zh-CN" altLang="en-US" dirty="0">
                <a:hlinkClick r:id="rId2"/>
              </a:rPr>
              <a:t>闻香识酒：气味的</a:t>
            </a:r>
            <a:r>
              <a:rPr kumimoji="1" lang="zh-CN" altLang="en-US" dirty="0" smtClean="0">
                <a:hlinkClick r:id="rId2"/>
              </a:rPr>
              <a:t>重要性</a:t>
            </a:r>
            <a:endParaRPr kumimoji="1" lang="en-US" altLang="zh-CN" dirty="0" smtClean="0"/>
          </a:p>
          <a:p>
            <a:endParaRPr kumimoji="1" lang="en-US" altLang="zh-CN" dirty="0"/>
          </a:p>
          <a:p>
            <a:r>
              <a:rPr kumimoji="1" lang="zh-CN" altLang="en-US" dirty="0" smtClean="0"/>
              <a:t>浓</a:t>
            </a:r>
            <a:r>
              <a:rPr kumimoji="1" lang="zh-CN" altLang="en-US" dirty="0"/>
              <a:t>香型，又称泸香型，以泸州老窖特曲为代表。浓香型的酒具有芳香浓郁、绵柔甘洌、香味协调、入口甜、落口绵、尾净余长等</a:t>
            </a:r>
            <a:r>
              <a:rPr kumimoji="1" lang="zh-CN" altLang="en-US" dirty="0" smtClean="0"/>
              <a:t>特点。</a:t>
            </a:r>
            <a:r>
              <a:rPr kumimoji="1" lang="zh-CN" altLang="en-US" dirty="0"/>
              <a:t>构成浓香型酒典型风</a:t>
            </a:r>
            <a:r>
              <a:rPr kumimoji="1" lang="zh-CN" altLang="en-US" dirty="0" smtClean="0"/>
              <a:t>格的主体是乙酸乙酯。</a:t>
            </a:r>
            <a:endParaRPr kumimoji="1" lang="zh-CN" altLang="en-US" dirty="0"/>
          </a:p>
          <a:p>
            <a:r>
              <a:rPr kumimoji="1" lang="zh-CN" altLang="en-US" dirty="0"/>
              <a:t>酱香型，又称为茅香型，以贵州茅台酒为主要代表。这类香型的白酒香气香而不艳、低而不淡、醇香幽雅、不浓不猛、回味悠长等</a:t>
            </a:r>
            <a:r>
              <a:rPr kumimoji="1" lang="zh-CN" altLang="en-US" dirty="0" smtClean="0"/>
              <a:t>特点。酱香型酒还</a:t>
            </a:r>
            <a:r>
              <a:rPr kumimoji="1" lang="zh-CN" altLang="en-US" dirty="0"/>
              <a:t>具有倒入杯中过夜香气久留不散，且空杯比实杯还香，</a:t>
            </a:r>
            <a:r>
              <a:rPr kumimoji="1" lang="zh-CN" altLang="en-US" dirty="0" smtClean="0"/>
              <a:t>令人回味无穷。</a:t>
            </a:r>
            <a:r>
              <a:rPr kumimoji="1" lang="zh-CN" altLang="en-US" dirty="0"/>
              <a:t>酱香型白酒是由酱香酒、窖底香酒和醇甜酒等勾兑而成的</a:t>
            </a:r>
            <a:r>
              <a:rPr kumimoji="1" lang="zh-CN" altLang="en-US" dirty="0" smtClean="0"/>
              <a:t>。酱香型酒香气</a:t>
            </a:r>
            <a:r>
              <a:rPr kumimoji="1" lang="zh-CN" altLang="en-US" dirty="0"/>
              <a:t>的组成成分极为复杂，至今尚且没有定论，但目前的观点普遍认为酱香是由高沸点的酸性物质与低沸点的醇类组成的复合香气。</a:t>
            </a:r>
          </a:p>
        </p:txBody>
      </p:sp>
    </p:spTree>
    <p:extLst>
      <p:ext uri="{BB962C8B-B14F-4D97-AF65-F5344CB8AC3E}">
        <p14:creationId xmlns:p14="http://schemas.microsoft.com/office/powerpoint/2010/main" val="226417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五种香型</a:t>
            </a:r>
            <a:endParaRPr kumimoji="1" lang="zh-CN" altLang="en-US" dirty="0"/>
          </a:p>
        </p:txBody>
      </p:sp>
      <p:sp>
        <p:nvSpPr>
          <p:cNvPr id="3" name="内容占位符 2"/>
          <p:cNvSpPr>
            <a:spLocks noGrp="1"/>
          </p:cNvSpPr>
          <p:nvPr>
            <p:ph idx="1"/>
          </p:nvPr>
        </p:nvSpPr>
        <p:spPr>
          <a:xfrm>
            <a:off x="457200" y="1752600"/>
            <a:ext cx="8229600" cy="4657165"/>
          </a:xfrm>
        </p:spPr>
        <p:txBody>
          <a:bodyPr>
            <a:normAutofit fontScale="92500"/>
          </a:bodyPr>
          <a:lstStyle/>
          <a:p>
            <a:r>
              <a:rPr kumimoji="1" lang="zh-CN" altLang="en-US" dirty="0"/>
              <a:t>清香型，又称汾香型，以杏花村汾</a:t>
            </a:r>
            <a:r>
              <a:rPr kumimoji="1" lang="zh-CN" altLang="en-US" dirty="0" smtClean="0"/>
              <a:t>酒，老白干类酒为</a:t>
            </a:r>
            <a:r>
              <a:rPr kumimoji="1" lang="zh-CN" altLang="en-US" dirty="0"/>
              <a:t>主要代表，清香型酒具有酒气清香、芬芳醇正、口味甘爽协调、酒味纯正、醇厚绵软等特点。</a:t>
            </a:r>
            <a:r>
              <a:rPr kumimoji="1" lang="zh-CN" altLang="en-US" dirty="0" smtClean="0"/>
              <a:t>酒体主体香是乙酸乙酯和乳酸乙酯。</a:t>
            </a:r>
            <a:endParaRPr kumimoji="1" lang="zh-CN" altLang="en-US" dirty="0"/>
          </a:p>
          <a:p>
            <a:r>
              <a:rPr kumimoji="1" lang="zh-CN" altLang="en-US" dirty="0"/>
              <a:t>米香型，米香型酒指以桂林三花酒为代表的一类小曲米</a:t>
            </a:r>
            <a:r>
              <a:rPr kumimoji="1" lang="zh-CN" altLang="en-US" dirty="0" smtClean="0"/>
              <a:t>液。</a:t>
            </a:r>
            <a:r>
              <a:rPr kumimoji="1" lang="zh-CN" altLang="en-US" dirty="0"/>
              <a:t>米香型酒酒香清柔、幽雅纯净、入口柔绵、回味怡畅、给人以朴实纯正的美感。米香型酒的香气组成是乳酸乙酯含量大于乙酸乙酯，高级醇含量也较</a:t>
            </a:r>
            <a:r>
              <a:rPr kumimoji="1" lang="zh-CN" altLang="en-US" dirty="0" smtClean="0"/>
              <a:t>多。</a:t>
            </a:r>
            <a:endParaRPr kumimoji="1" lang="zh-CN" altLang="en-US" dirty="0"/>
          </a:p>
          <a:p>
            <a:r>
              <a:rPr kumimoji="1" lang="zh-CN" altLang="en-US" dirty="0"/>
              <a:t>兼香型，通常又称为复合香型，即兼有两种以上主体香气的白酒。这类酒在酿造工艺上吸取了清香型、</a:t>
            </a:r>
            <a:r>
              <a:rPr kumimoji="1" lang="zh-CN" altLang="en-US" dirty="0" smtClean="0"/>
              <a:t>浓香型和酱香型酒之精华。</a:t>
            </a:r>
            <a:r>
              <a:rPr kumimoji="1" lang="zh-CN" altLang="en-US" dirty="0"/>
              <a:t>兼香型酒之间风格相差较大，有的甚至截然不同，这种酒的闻香、口香和回味香各有不同香气，具有一酒多香的风格。兼香型酒以董酒为代表，既有大曲酒的浓郁芳香，又有小曲酒的柔绵醇和、落口舒适甜爽的特点，风格独特。</a:t>
            </a:r>
          </a:p>
        </p:txBody>
      </p:sp>
    </p:spTree>
    <p:extLst>
      <p:ext uri="{BB962C8B-B14F-4D97-AF65-F5344CB8AC3E}">
        <p14:creationId xmlns:p14="http://schemas.microsoft.com/office/powerpoint/2010/main" val="2358803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四大名</a:t>
            </a:r>
            <a:r>
              <a:rPr kumimoji="1" lang="zh-CN" altLang="en-US" dirty="0" smtClean="0"/>
              <a:t>酒</a:t>
            </a:r>
            <a:endParaRPr kumimoji="1" lang="zh-CN" altLang="en-US" dirty="0"/>
          </a:p>
        </p:txBody>
      </p:sp>
      <p:sp>
        <p:nvSpPr>
          <p:cNvPr id="3" name="内容占位符 2"/>
          <p:cNvSpPr>
            <a:spLocks noGrp="1"/>
          </p:cNvSpPr>
          <p:nvPr>
            <p:ph idx="1"/>
          </p:nvPr>
        </p:nvSpPr>
        <p:spPr/>
        <p:txBody>
          <a:bodyPr/>
          <a:lstStyle/>
          <a:p>
            <a:r>
              <a:rPr kumimoji="1" lang="en-US" altLang="zh-CN" dirty="0"/>
              <a:t>1952</a:t>
            </a:r>
            <a:r>
              <a:rPr kumimoji="1" lang="zh-CN" altLang="en-US" dirty="0"/>
              <a:t>年在北京举行全国名酒评选选出的四大名酒（白酒）</a:t>
            </a:r>
            <a:endParaRPr kumimoji="1" lang="en-US" altLang="zh-CN" dirty="0"/>
          </a:p>
          <a:p>
            <a:pPr lvl="1"/>
            <a:r>
              <a:rPr kumimoji="1" lang="zh-CN" altLang="en-US" sz="2400" dirty="0"/>
              <a:t>茅台酒</a:t>
            </a:r>
            <a:endParaRPr kumimoji="1" lang="en-US" altLang="zh-CN" sz="2400" dirty="0"/>
          </a:p>
          <a:p>
            <a:pPr lvl="1"/>
            <a:r>
              <a:rPr kumimoji="1" lang="zh-CN" altLang="en-US" sz="2400" dirty="0"/>
              <a:t>西凤酒</a:t>
            </a:r>
            <a:endParaRPr kumimoji="1" lang="en-US" altLang="zh-CN" sz="2400" dirty="0"/>
          </a:p>
          <a:p>
            <a:pPr lvl="1"/>
            <a:r>
              <a:rPr kumimoji="1" lang="zh-CN" altLang="en-US" sz="2400" dirty="0"/>
              <a:t>泸州老窖</a:t>
            </a:r>
            <a:endParaRPr kumimoji="1" lang="en-US" altLang="zh-CN" sz="2400" dirty="0"/>
          </a:p>
          <a:p>
            <a:pPr lvl="1"/>
            <a:r>
              <a:rPr kumimoji="1" lang="zh-CN" altLang="en-US" sz="2400" dirty="0"/>
              <a:t>汾酒</a:t>
            </a:r>
            <a:endParaRPr kumimoji="1" lang="en-US" altLang="zh-CN" sz="2400" dirty="0"/>
          </a:p>
          <a:p>
            <a:pPr lvl="1"/>
            <a:endParaRPr kumimoji="1" lang="en-US" altLang="zh-CN" dirty="0"/>
          </a:p>
          <a:p>
            <a:r>
              <a:rPr kumimoji="1" lang="zh-CN" altLang="en-US" dirty="0"/>
              <a:t>又有中国十大</a:t>
            </a:r>
            <a:r>
              <a:rPr kumimoji="1" lang="zh-CN" altLang="en-US" dirty="0" smtClean="0"/>
              <a:t>名酒</a:t>
            </a:r>
            <a:r>
              <a:rPr kumimoji="1" lang="zh-CN" altLang="en-US" dirty="0" smtClean="0"/>
              <a:t>：</a:t>
            </a:r>
            <a:endParaRPr kumimoji="1" lang="en-US" altLang="zh-CN" dirty="0"/>
          </a:p>
          <a:p>
            <a:pPr lvl="1"/>
            <a:r>
              <a:rPr kumimoji="1" lang="zh-CN" altLang="en-US" sz="2400" dirty="0"/>
              <a:t>贵州茅台、西凤酒、泸州老窖特曲、汾酒、五粮液</a:t>
            </a:r>
            <a:endParaRPr kumimoji="1" lang="en-US" altLang="zh-CN" sz="2400" dirty="0"/>
          </a:p>
          <a:p>
            <a:pPr lvl="1"/>
            <a:r>
              <a:rPr kumimoji="1" lang="zh-CN" altLang="en-US" sz="2400" dirty="0"/>
              <a:t>双沟大曲、洋河大曲</a:t>
            </a:r>
            <a:r>
              <a:rPr kumimoji="1" lang="zh-CN" altLang="zh-CN" sz="2400" dirty="0"/>
              <a:t>、</a:t>
            </a:r>
            <a:r>
              <a:rPr kumimoji="1" lang="zh-CN" altLang="en-US" sz="2400" dirty="0"/>
              <a:t>古井贡、剑南春、董</a:t>
            </a:r>
            <a:r>
              <a:rPr kumimoji="1" lang="zh-CN" altLang="en-US" sz="2400" dirty="0" smtClean="0"/>
              <a:t>酒</a:t>
            </a:r>
            <a:endParaRPr kumimoji="1" lang="zh-CN" altLang="en-US" sz="2400" dirty="0"/>
          </a:p>
        </p:txBody>
      </p:sp>
    </p:spTree>
    <p:extLst>
      <p:ext uri="{BB962C8B-B14F-4D97-AF65-F5344CB8AC3E}">
        <p14:creationId xmlns:p14="http://schemas.microsoft.com/office/powerpoint/2010/main" val="13995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茅台／飞天茅台</a:t>
            </a:r>
            <a:endParaRPr kumimoji="1" lang="zh-CN" altLang="en-US" dirty="0"/>
          </a:p>
        </p:txBody>
      </p:sp>
      <p:pic>
        <p:nvPicPr>
          <p:cNvPr id="6" name="图片 5" descr="飞天茅台.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629" y="1839259"/>
            <a:ext cx="4705724" cy="4705724"/>
          </a:xfrm>
          <a:prstGeom prst="rect">
            <a:avLst/>
          </a:prstGeom>
        </p:spPr>
      </p:pic>
      <p:pic>
        <p:nvPicPr>
          <p:cNvPr id="7" name="图片 6" descr="茅台.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918" y="2278530"/>
            <a:ext cx="3839882" cy="3839882"/>
          </a:xfrm>
          <a:prstGeom prst="rect">
            <a:avLst/>
          </a:prstGeom>
        </p:spPr>
      </p:pic>
    </p:spTree>
    <p:extLst>
      <p:ext uri="{BB962C8B-B14F-4D97-AF65-F5344CB8AC3E}">
        <p14:creationId xmlns:p14="http://schemas.microsoft.com/office/powerpoint/2010/main" val="170853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泸州老窖</a:t>
            </a:r>
            <a:r>
              <a:rPr kumimoji="1" lang="zh-CN" altLang="en-US" dirty="0" smtClean="0"/>
              <a:t>特曲／</a:t>
            </a:r>
            <a:r>
              <a:rPr kumimoji="1" lang="en-US" altLang="zh-CN" dirty="0" smtClean="0"/>
              <a:t>1573</a:t>
            </a:r>
            <a:endParaRPr kumimoji="1" lang="zh-CN" altLang="en-US" dirty="0"/>
          </a:p>
        </p:txBody>
      </p:sp>
      <p:pic>
        <p:nvPicPr>
          <p:cNvPr id="4" name="图片 3" descr="泸州老窖特曲.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677" y="1819087"/>
            <a:ext cx="4108823" cy="4108823"/>
          </a:xfrm>
          <a:prstGeom prst="rect">
            <a:avLst/>
          </a:prstGeom>
        </p:spPr>
      </p:pic>
      <p:pic>
        <p:nvPicPr>
          <p:cNvPr id="5" name="图片 4" descr="157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28" y="1819088"/>
            <a:ext cx="4108823" cy="4108823"/>
          </a:xfrm>
          <a:prstGeom prst="rect">
            <a:avLst/>
          </a:prstGeom>
        </p:spPr>
      </p:pic>
    </p:spTree>
    <p:extLst>
      <p:ext uri="{BB962C8B-B14F-4D97-AF65-F5344CB8AC3E}">
        <p14:creationId xmlns:p14="http://schemas.microsoft.com/office/powerpoint/2010/main" val="3845774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西凤酒／</a:t>
            </a:r>
            <a:r>
              <a:rPr kumimoji="1" lang="en-US" altLang="zh-CN" dirty="0" smtClean="0"/>
              <a:t>1956</a:t>
            </a:r>
            <a:endParaRPr kumimoji="1" lang="zh-CN" altLang="en-US" dirty="0"/>
          </a:p>
        </p:txBody>
      </p:sp>
      <p:pic>
        <p:nvPicPr>
          <p:cNvPr id="3" name="图片 2" descr="西风中国红.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6940" y="1987176"/>
            <a:ext cx="4437530" cy="4437530"/>
          </a:xfrm>
          <a:prstGeom prst="rect">
            <a:avLst/>
          </a:prstGeom>
        </p:spPr>
      </p:pic>
      <p:pic>
        <p:nvPicPr>
          <p:cNvPr id="4" name="图片 3" descr="西凤19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10" y="1987176"/>
            <a:ext cx="4437530" cy="4437530"/>
          </a:xfrm>
          <a:prstGeom prst="rect">
            <a:avLst/>
          </a:prstGeom>
        </p:spPr>
      </p:pic>
    </p:spTree>
    <p:extLst>
      <p:ext uri="{BB962C8B-B14F-4D97-AF65-F5344CB8AC3E}">
        <p14:creationId xmlns:p14="http://schemas.microsoft.com/office/powerpoint/2010/main" val="342093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道听途说</a:t>
            </a:r>
            <a:endParaRPr kumimoji="1" lang="zh-CN" altLang="en-US" dirty="0"/>
          </a:p>
        </p:txBody>
      </p:sp>
      <p:sp>
        <p:nvSpPr>
          <p:cNvPr id="3" name="内容占位符 2"/>
          <p:cNvSpPr>
            <a:spLocks noGrp="1"/>
          </p:cNvSpPr>
          <p:nvPr>
            <p:ph idx="1"/>
          </p:nvPr>
        </p:nvSpPr>
        <p:spPr>
          <a:xfrm>
            <a:off x="457200" y="1752600"/>
            <a:ext cx="8229600" cy="4657165"/>
          </a:xfrm>
        </p:spPr>
        <p:txBody>
          <a:bodyPr>
            <a:normAutofit/>
          </a:bodyPr>
          <a:lstStyle/>
          <a:p>
            <a:r>
              <a:rPr kumimoji="1" lang="zh-CN" altLang="en-US" dirty="0" smtClean="0"/>
              <a:t>市面上销售的“粮食酿造”都是“原窖兑水调香调味”。</a:t>
            </a:r>
            <a:endParaRPr kumimoji="1" lang="en-US" altLang="zh-CN" dirty="0" smtClean="0"/>
          </a:p>
          <a:p>
            <a:r>
              <a:rPr kumimoji="1" lang="zh-CN" altLang="en-US" dirty="0" smtClean="0"/>
              <a:t>所谓“</a:t>
            </a:r>
            <a:r>
              <a:rPr kumimoji="1" lang="en-US" altLang="zh-CN" dirty="0" smtClean="0"/>
              <a:t>N</a:t>
            </a:r>
            <a:r>
              <a:rPr kumimoji="1" lang="zh-CN" altLang="en-US" dirty="0" smtClean="0"/>
              <a:t>年陈酿”是指“水兑陈酿”。</a:t>
            </a:r>
            <a:endParaRPr kumimoji="1" lang="en-US" altLang="zh-CN" dirty="0" smtClean="0"/>
          </a:p>
          <a:p>
            <a:r>
              <a:rPr kumimoji="1" lang="zh-CN" altLang="en-US" dirty="0" smtClean="0"/>
              <a:t>区分“酒精勾兑”和“酿造酒精勾兑”</a:t>
            </a:r>
            <a:endParaRPr kumimoji="1" lang="en-US" altLang="zh-CN" dirty="0" smtClean="0"/>
          </a:p>
          <a:p>
            <a:pPr lvl="1"/>
            <a:r>
              <a:rPr kumimoji="1" lang="zh-CN" altLang="en-US" dirty="0" smtClean="0"/>
              <a:t>酒精勾兑中易含甲醇，危害人体健康</a:t>
            </a:r>
            <a:endParaRPr kumimoji="1" lang="en-US" altLang="zh-CN" dirty="0" smtClean="0"/>
          </a:p>
          <a:p>
            <a:pPr lvl="1"/>
            <a:r>
              <a:rPr kumimoji="1" lang="zh-CN" altLang="en-US" dirty="0" smtClean="0"/>
              <a:t>纯粮酿造生产白酒至少需要两</a:t>
            </a:r>
            <a:r>
              <a:rPr kumimoji="1" lang="zh-CN" altLang="en-US" dirty="0"/>
              <a:t>到三年的</a:t>
            </a:r>
            <a:r>
              <a:rPr kumimoji="1" lang="zh-CN" altLang="en-US" dirty="0" smtClean="0"/>
              <a:t>周期，几乎可以断定市面上大部分都是勾兑酒</a:t>
            </a:r>
            <a:endParaRPr kumimoji="1" lang="en-US" altLang="zh-CN" dirty="0" smtClean="0"/>
          </a:p>
          <a:p>
            <a:pPr lvl="1"/>
            <a:r>
              <a:rPr kumimoji="1" lang="zh-CN" altLang="en-US" dirty="0" smtClean="0"/>
              <a:t>两个商标：“绿色标识”“纯粮酿造”</a:t>
            </a:r>
            <a:endParaRPr kumimoji="1" lang="en-US" altLang="zh-CN" dirty="0" smtClean="0"/>
          </a:p>
          <a:p>
            <a:pPr lvl="1"/>
            <a:r>
              <a:rPr kumimoji="1" lang="zh-CN" altLang="en-US" dirty="0" smtClean="0"/>
              <a:t>不会选的时候还是买贵点的吧</a:t>
            </a:r>
            <a:endParaRPr kumimoji="1" lang="en-US" altLang="zh-CN" dirty="0" smtClean="0"/>
          </a:p>
          <a:p>
            <a:r>
              <a:rPr kumimoji="1" lang="zh-CN" altLang="en-US" dirty="0" smtClean="0"/>
              <a:t>别人送</a:t>
            </a:r>
            <a:r>
              <a:rPr kumimoji="1" lang="zh-CN" altLang="en-US" dirty="0" smtClean="0"/>
              <a:t>的</a:t>
            </a:r>
            <a:r>
              <a:rPr kumimoji="1" lang="zh-CN" altLang="en-US" dirty="0" smtClean="0"/>
              <a:t>好酒</a:t>
            </a:r>
            <a:r>
              <a:rPr kumimoji="1" lang="zh-CN" altLang="en-US" dirty="0" smtClean="0"/>
              <a:t>，</a:t>
            </a:r>
            <a:r>
              <a:rPr kumimoji="1" lang="zh-CN" altLang="en-US" dirty="0" smtClean="0"/>
              <a:t>当年送不出去就自己喝了吧。</a:t>
            </a:r>
            <a:endParaRPr kumimoji="1" lang="en-US" altLang="zh-CN" dirty="0"/>
          </a:p>
          <a:p>
            <a:r>
              <a:rPr kumimoji="1" lang="zh-CN" altLang="en-US" dirty="0" smtClean="0"/>
              <a:t>喝</a:t>
            </a:r>
            <a:r>
              <a:rPr kumimoji="1" lang="zh-CN" altLang="en-US" dirty="0" smtClean="0"/>
              <a:t>白酒的时候吃</a:t>
            </a:r>
            <a:r>
              <a:rPr kumimoji="1" lang="zh-CN" altLang="en-US" dirty="0" smtClean="0"/>
              <a:t>点</a:t>
            </a:r>
            <a:r>
              <a:rPr kumimoji="1" lang="zh-CN" altLang="en-US" dirty="0" smtClean="0"/>
              <a:t>豆腐</a:t>
            </a:r>
            <a:r>
              <a:rPr kumimoji="1" lang="zh-CN" altLang="en-US" dirty="0" smtClean="0"/>
              <a:t>，</a:t>
            </a:r>
            <a:r>
              <a:rPr kumimoji="1" lang="zh-CN" altLang="en-US" dirty="0" smtClean="0"/>
              <a:t>喝龙舌兰的时候吃</a:t>
            </a:r>
            <a:r>
              <a:rPr kumimoji="1" lang="zh-CN" altLang="en-US" dirty="0" smtClean="0"/>
              <a:t>点</a:t>
            </a:r>
            <a:r>
              <a:rPr kumimoji="1" lang="zh-CN" altLang="en-US" dirty="0" smtClean="0"/>
              <a:t>盐</a:t>
            </a:r>
            <a:r>
              <a:rPr kumimoji="1" lang="zh-CN" altLang="en-US" dirty="0" smtClean="0"/>
              <a:t>。</a:t>
            </a:r>
            <a:endParaRPr kumimoji="1" lang="en-US" altLang="zh-CN" dirty="0" smtClean="0"/>
          </a:p>
          <a:p>
            <a:r>
              <a:rPr kumimoji="1" lang="zh-CN" altLang="en-US" dirty="0" smtClean="0"/>
              <a:t>想</a:t>
            </a:r>
            <a:r>
              <a:rPr kumimoji="1" lang="zh-CN" altLang="en-US" dirty="0" smtClean="0"/>
              <a:t>即刻羽化登仙者，请尝试“炮弹酒”。</a:t>
            </a:r>
            <a:endParaRPr kumimoji="1" lang="en-US" altLang="zh-CN" dirty="0" smtClean="0"/>
          </a:p>
          <a:p>
            <a:endParaRPr kumimoji="1" lang="zh-CN" altLang="en-US" dirty="0"/>
          </a:p>
        </p:txBody>
      </p:sp>
    </p:spTree>
    <p:extLst>
      <p:ext uri="{BB962C8B-B14F-4D97-AF65-F5344CB8AC3E}">
        <p14:creationId xmlns:p14="http://schemas.microsoft.com/office/powerpoint/2010/main" val="3808360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李白醉酒图.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763314" cy="6858000"/>
          </a:xfrm>
          <a:prstGeom prst="rect">
            <a:avLst/>
          </a:prstGeom>
        </p:spPr>
      </p:pic>
      <p:sp>
        <p:nvSpPr>
          <p:cNvPr id="4" name="文本框 3"/>
          <p:cNvSpPr txBox="1"/>
          <p:nvPr/>
        </p:nvSpPr>
        <p:spPr>
          <a:xfrm>
            <a:off x="7454869" y="540718"/>
            <a:ext cx="1292662" cy="6108248"/>
          </a:xfrm>
          <a:prstGeom prst="rect">
            <a:avLst/>
          </a:prstGeom>
          <a:noFill/>
        </p:spPr>
        <p:txBody>
          <a:bodyPr vert="eaVert" wrap="none" rtlCol="0">
            <a:spAutoFit/>
          </a:bodyPr>
          <a:lstStyle/>
          <a:p>
            <a:r>
              <a:rPr kumimoji="1" lang="zh-CN" altLang="en-US" sz="3600" dirty="0" smtClean="0">
                <a:latin typeface="华文隶书"/>
                <a:ea typeface="华文隶书"/>
                <a:cs typeface="华文隶书"/>
              </a:rPr>
              <a:t>当我们喝酒的时候，</a:t>
            </a:r>
            <a:endParaRPr kumimoji="1" lang="en-US" altLang="zh-CN" sz="3600" dirty="0" smtClean="0">
              <a:latin typeface="华文隶书"/>
              <a:ea typeface="华文隶书"/>
              <a:cs typeface="华文隶书"/>
            </a:endParaRPr>
          </a:p>
          <a:p>
            <a:r>
              <a:rPr kumimoji="1" lang="en-US" altLang="zh-CN" sz="3600" dirty="0">
                <a:latin typeface="华文隶书"/>
                <a:ea typeface="华文隶书"/>
                <a:cs typeface="华文隶书"/>
              </a:rPr>
              <a:t>	</a:t>
            </a:r>
            <a:r>
              <a:rPr kumimoji="1" lang="en-US" altLang="zh-CN" sz="3600" dirty="0" smtClean="0">
                <a:latin typeface="华文隶书"/>
                <a:ea typeface="华文隶书"/>
                <a:cs typeface="华文隶书"/>
              </a:rPr>
              <a:t>			</a:t>
            </a:r>
            <a:r>
              <a:rPr kumimoji="1" lang="zh-CN" altLang="en-US" sz="3600" dirty="0" smtClean="0">
                <a:latin typeface="华文隶书"/>
                <a:ea typeface="华文隶书"/>
                <a:cs typeface="华文隶书"/>
              </a:rPr>
              <a:t>我们谈论的是感情。</a:t>
            </a:r>
            <a:endParaRPr kumimoji="1" lang="zh-CN" altLang="en-US" sz="3600" dirty="0">
              <a:latin typeface="华文隶书"/>
              <a:ea typeface="华文隶书"/>
              <a:cs typeface="华文隶书"/>
            </a:endParaRPr>
          </a:p>
        </p:txBody>
      </p:sp>
    </p:spTree>
    <p:extLst>
      <p:ext uri="{BB962C8B-B14F-4D97-AF65-F5344CB8AC3E}">
        <p14:creationId xmlns:p14="http://schemas.microsoft.com/office/powerpoint/2010/main" val="94325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酒的起源</a:t>
            </a:r>
            <a:endParaRPr kumimoji="1" lang="zh-CN" altLang="en-US" dirty="0"/>
          </a:p>
        </p:txBody>
      </p:sp>
      <p:sp>
        <p:nvSpPr>
          <p:cNvPr id="3" name="内容占位符 2"/>
          <p:cNvSpPr>
            <a:spLocks noGrp="1"/>
          </p:cNvSpPr>
          <p:nvPr>
            <p:ph idx="1"/>
          </p:nvPr>
        </p:nvSpPr>
        <p:spPr/>
        <p:txBody>
          <a:bodyPr>
            <a:normAutofit/>
          </a:bodyPr>
          <a:lstStyle/>
          <a:p>
            <a:r>
              <a:rPr kumimoji="1" lang="zh-CN" altLang="en-US" dirty="0" smtClean="0"/>
              <a:t>神话传说：</a:t>
            </a:r>
            <a:endParaRPr kumimoji="1" lang="en-US" altLang="zh-CN" dirty="0"/>
          </a:p>
          <a:p>
            <a:pPr lvl="1"/>
            <a:r>
              <a:rPr kumimoji="1" lang="zh-CN" altLang="en-US" dirty="0"/>
              <a:t>酒星始酿。</a:t>
            </a:r>
            <a:endParaRPr kumimoji="1" lang="en-US" altLang="zh-CN" dirty="0"/>
          </a:p>
          <a:p>
            <a:pPr lvl="1"/>
            <a:r>
              <a:rPr kumimoji="1" lang="zh-CN" altLang="en-US" dirty="0" smtClean="0"/>
              <a:t>酒之所兴</a:t>
            </a:r>
            <a:r>
              <a:rPr kumimoji="1" lang="zh-CN" altLang="en-US" dirty="0"/>
              <a:t>，肇之上皇，成于帝女</a:t>
            </a:r>
            <a:r>
              <a:rPr kumimoji="1" lang="zh-CN" altLang="en-US" dirty="0" smtClean="0"/>
              <a:t>。</a:t>
            </a:r>
            <a:endParaRPr kumimoji="1" lang="en-US" altLang="zh-CN" dirty="0" smtClean="0"/>
          </a:p>
          <a:p>
            <a:pPr lvl="1"/>
            <a:endParaRPr kumimoji="1" lang="en-US" altLang="zh-CN" dirty="0"/>
          </a:p>
          <a:p>
            <a:r>
              <a:rPr kumimoji="1" lang="zh-CN" altLang="en-US" dirty="0" smtClean="0"/>
              <a:t>考古：</a:t>
            </a:r>
            <a:endParaRPr kumimoji="1" lang="en-US" altLang="zh-CN" dirty="0" smtClean="0"/>
          </a:p>
          <a:p>
            <a:pPr lvl="1"/>
            <a:r>
              <a:rPr kumimoji="1" lang="zh-CN" altLang="en-US" dirty="0"/>
              <a:t>考古物最早历史可追溯到公元前</a:t>
            </a:r>
            <a:r>
              <a:rPr kumimoji="1" lang="en-US" altLang="zh-CN" dirty="0"/>
              <a:t>10,000</a:t>
            </a:r>
            <a:r>
              <a:rPr kumimoji="1" lang="zh-CN" altLang="en-US" dirty="0"/>
              <a:t>年前的新石器时</a:t>
            </a:r>
            <a:r>
              <a:rPr kumimoji="1" lang="zh-CN" altLang="en-US" dirty="0" smtClean="0"/>
              <a:t>代的美索不达米亚。</a:t>
            </a:r>
            <a:r>
              <a:rPr kumimoji="1" lang="zh-CN" altLang="en-US" dirty="0"/>
              <a:t>大约在</a:t>
            </a:r>
            <a:r>
              <a:rPr kumimoji="1" lang="en-US" altLang="zh-CN" dirty="0"/>
              <a:t>9000</a:t>
            </a:r>
            <a:r>
              <a:rPr kumimoji="1" lang="zh-CN" altLang="en-US" dirty="0"/>
              <a:t>年前的新石器时代已经用粮食和水果酿酒，在古代埃及和两河流域同时代也已经开始用水果和大麦酿造果酒和啤</a:t>
            </a:r>
            <a:r>
              <a:rPr kumimoji="1" lang="zh-CN" altLang="en-US" dirty="0" smtClean="0"/>
              <a:t>酒</a:t>
            </a:r>
            <a:r>
              <a:rPr kumimoji="1" lang="zh-CN" altLang="zh-CN" dirty="0" smtClean="0"/>
              <a:t>。</a:t>
            </a:r>
            <a:endParaRPr kumimoji="1" lang="en-US" altLang="zh-CN" dirty="0"/>
          </a:p>
          <a:p>
            <a:pPr lvl="1"/>
            <a:r>
              <a:rPr kumimoji="1" lang="zh-CN" altLang="en-US" dirty="0" smtClean="0"/>
              <a:t>河南郑州、新郑的新石器时代文化遗址里发现饮酒陶器，深腹罐，漏斗类似物，储存液体的小口壶</a:t>
            </a:r>
            <a:r>
              <a:rPr kumimoji="1" lang="zh-CN" altLang="zh-CN" dirty="0"/>
              <a:t>。</a:t>
            </a:r>
            <a:endParaRPr kumimoji="1" lang="en-US" altLang="zh-CN" dirty="0" smtClean="0"/>
          </a:p>
        </p:txBody>
      </p:sp>
    </p:spTree>
    <p:extLst>
      <p:ext uri="{BB962C8B-B14F-4D97-AF65-F5344CB8AC3E}">
        <p14:creationId xmlns:p14="http://schemas.microsoft.com/office/powerpoint/2010/main" val="95845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字词，楹联</a:t>
            </a:r>
            <a:endParaRPr kumimoji="1" lang="zh-CN" altLang="en-US" dirty="0"/>
          </a:p>
        </p:txBody>
      </p:sp>
      <p:sp>
        <p:nvSpPr>
          <p:cNvPr id="3" name="内容占位符 2"/>
          <p:cNvSpPr>
            <a:spLocks noGrp="1"/>
          </p:cNvSpPr>
          <p:nvPr>
            <p:ph idx="1"/>
          </p:nvPr>
        </p:nvSpPr>
        <p:spPr>
          <a:xfrm>
            <a:off x="457200" y="1752600"/>
            <a:ext cx="8229600" cy="4941047"/>
          </a:xfrm>
        </p:spPr>
        <p:txBody>
          <a:bodyPr>
            <a:normAutofit/>
          </a:bodyPr>
          <a:lstStyle/>
          <a:p>
            <a:r>
              <a:rPr kumimoji="1" lang="zh-CN" altLang="en-US" dirty="0"/>
              <a:t>句读：</a:t>
            </a:r>
            <a:endParaRPr kumimoji="1" lang="en-US" altLang="zh-CN" dirty="0"/>
          </a:p>
          <a:p>
            <a:pPr lvl="1"/>
            <a:r>
              <a:rPr kumimoji="1" lang="en-US" altLang="zh-CN" dirty="0">
                <a:hlinkClick r:id="rId2"/>
              </a:rPr>
              <a:t>《</a:t>
            </a:r>
            <a:r>
              <a:rPr kumimoji="1" lang="zh-CN" altLang="en-US" dirty="0">
                <a:hlinkClick r:id="rId2"/>
              </a:rPr>
              <a:t>说文</a:t>
            </a:r>
            <a:r>
              <a:rPr kumimoji="1" lang="en-US" altLang="zh-CN" dirty="0">
                <a:hlinkClick r:id="rId2"/>
              </a:rPr>
              <a:t>》“</a:t>
            </a:r>
            <a:r>
              <a:rPr kumimoji="1" lang="zh-CN" altLang="en-US" dirty="0">
                <a:hlinkClick r:id="rId2"/>
              </a:rPr>
              <a:t>酉”部字与中国酒</a:t>
            </a:r>
            <a:r>
              <a:rPr kumimoji="1" lang="zh-CN" altLang="en-US" dirty="0" smtClean="0">
                <a:hlinkClick r:id="rId2"/>
              </a:rPr>
              <a:t>文化</a:t>
            </a:r>
            <a:endParaRPr kumimoji="1" lang="en-US" altLang="zh-CN" dirty="0" smtClean="0"/>
          </a:p>
          <a:p>
            <a:endParaRPr kumimoji="1" lang="en-US" altLang="zh-CN" dirty="0" smtClean="0"/>
          </a:p>
          <a:p>
            <a:r>
              <a:rPr kumimoji="1" lang="zh-CN" altLang="en-US" dirty="0" smtClean="0"/>
              <a:t>酒联：</a:t>
            </a:r>
            <a:endParaRPr kumimoji="1" lang="en-US" altLang="zh-CN" dirty="0"/>
          </a:p>
          <a:p>
            <a:pPr lvl="1"/>
            <a:r>
              <a:rPr kumimoji="1" lang="zh-CN" altLang="en-US" dirty="0" smtClean="0"/>
              <a:t>三杯竹叶穿心过</a:t>
            </a:r>
            <a:r>
              <a:rPr kumimoji="1" lang="en-US" altLang="zh-CN" dirty="0" smtClean="0"/>
              <a:t> </a:t>
            </a:r>
            <a:r>
              <a:rPr kumimoji="1" lang="zh-CN" altLang="en-US" dirty="0" smtClean="0"/>
              <a:t>／</a:t>
            </a:r>
            <a:r>
              <a:rPr kumimoji="1" lang="en-US" altLang="zh-CN" dirty="0" smtClean="0"/>
              <a:t> </a:t>
            </a:r>
            <a:r>
              <a:rPr kumimoji="1" lang="zh-CN" altLang="en-US" dirty="0" smtClean="0"/>
              <a:t>两朵桃花上脸来</a:t>
            </a:r>
            <a:endParaRPr kumimoji="1" lang="en-US" altLang="zh-CN" dirty="0" smtClean="0"/>
          </a:p>
          <a:p>
            <a:pPr lvl="1"/>
            <a:r>
              <a:rPr kumimoji="1" lang="zh-CN" altLang="en-US" dirty="0" smtClean="0"/>
              <a:t>远客来沽，只因开坛香十里</a:t>
            </a:r>
            <a:r>
              <a:rPr kumimoji="1" lang="en-US" altLang="zh-CN" dirty="0" smtClean="0"/>
              <a:t> </a:t>
            </a:r>
            <a:r>
              <a:rPr kumimoji="1" lang="zh-CN" altLang="en-US" dirty="0" smtClean="0"/>
              <a:t>／</a:t>
            </a:r>
            <a:r>
              <a:rPr kumimoji="1" lang="en-US" altLang="zh-CN" dirty="0" smtClean="0"/>
              <a:t> </a:t>
            </a:r>
            <a:r>
              <a:rPr kumimoji="1" lang="zh-CN" altLang="en-US" dirty="0" smtClean="0"/>
              <a:t>近邻不饮，原为隔壁醉三家</a:t>
            </a:r>
            <a:endParaRPr kumimoji="1" lang="en-US" altLang="zh-CN" dirty="0" smtClean="0"/>
          </a:p>
          <a:p>
            <a:pPr lvl="1"/>
            <a:r>
              <a:rPr kumimoji="1" lang="zh-CN" altLang="en-US" dirty="0" smtClean="0"/>
              <a:t>酿酒缸缸好做醋坛坛酸</a:t>
            </a:r>
            <a:r>
              <a:rPr kumimoji="1" lang="en-US" altLang="zh-CN" dirty="0" smtClean="0"/>
              <a:t> </a:t>
            </a:r>
            <a:r>
              <a:rPr kumimoji="1" lang="zh-CN" altLang="zh-CN" dirty="0" smtClean="0"/>
              <a:t>／</a:t>
            </a:r>
            <a:r>
              <a:rPr kumimoji="1" lang="en-US" altLang="zh-CN" dirty="0" smtClean="0"/>
              <a:t> </a:t>
            </a:r>
            <a:r>
              <a:rPr kumimoji="1" lang="zh-CN" altLang="en-US" dirty="0" smtClean="0"/>
              <a:t>养</a:t>
            </a:r>
            <a:r>
              <a:rPr kumimoji="1" lang="zh-CN" altLang="en-US" dirty="0"/>
              <a:t>猪</a:t>
            </a:r>
            <a:r>
              <a:rPr kumimoji="1" lang="zh-CN" altLang="en-US" dirty="0" smtClean="0"/>
              <a:t>条条大老鼠只只瘟</a:t>
            </a:r>
            <a:endParaRPr kumimoji="1" lang="en-US" altLang="zh-CN" dirty="0" smtClean="0"/>
          </a:p>
          <a:p>
            <a:pPr lvl="1"/>
            <a:r>
              <a:rPr kumimoji="1" lang="zh-CN" altLang="en-US" dirty="0" smtClean="0"/>
              <a:t>何时黄鹤重来？且自把金樽，看洲渚十年芳草；</a:t>
            </a:r>
            <a:endParaRPr kumimoji="1" lang="en-US" altLang="zh-CN" dirty="0" smtClean="0"/>
          </a:p>
          <a:p>
            <a:pPr marL="411480" lvl="1" indent="0">
              <a:buNone/>
            </a:pPr>
            <a:r>
              <a:rPr kumimoji="1" lang="en-US" altLang="zh-CN" dirty="0"/>
              <a:t> </a:t>
            </a:r>
            <a:r>
              <a:rPr kumimoji="1" lang="en-US" altLang="zh-CN" dirty="0" smtClean="0"/>
              <a:t>  </a:t>
            </a:r>
            <a:r>
              <a:rPr kumimoji="1" lang="zh-CN" altLang="en-US" dirty="0" smtClean="0"/>
              <a:t>今日白云尚在，向谁吹玉笛，落江城五月梅花。</a:t>
            </a:r>
            <a:endParaRPr kumimoji="1" lang="en-US" altLang="zh-CN" dirty="0" smtClean="0"/>
          </a:p>
          <a:p>
            <a:pPr marL="411480" lvl="1" indent="0" algn="r">
              <a:buNone/>
            </a:pPr>
            <a:r>
              <a:rPr kumimoji="1" lang="zh-CN" altLang="zh-CN" dirty="0"/>
              <a:t>—</a:t>
            </a:r>
            <a:r>
              <a:rPr kumimoji="1" lang="zh-CN" altLang="zh-CN" dirty="0" smtClean="0"/>
              <a:t>—</a:t>
            </a:r>
            <a:r>
              <a:rPr kumimoji="1" lang="zh-CN" altLang="en-US" dirty="0" smtClean="0"/>
              <a:t>武汉黄鹤楼联</a:t>
            </a:r>
            <a:r>
              <a:rPr kumimoji="1" lang="en-US" altLang="zh-CN" dirty="0" smtClean="0"/>
              <a:t>  </a:t>
            </a:r>
          </a:p>
          <a:p>
            <a:pPr lvl="1"/>
            <a:r>
              <a:rPr kumimoji="1" lang="zh-CN" altLang="en-US" dirty="0" smtClean="0"/>
              <a:t>梅酒论英雄，借著纵谈天下事</a:t>
            </a:r>
            <a:r>
              <a:rPr kumimoji="1" lang="en-US" altLang="zh-CN" dirty="0" smtClean="0"/>
              <a:t> </a:t>
            </a:r>
            <a:r>
              <a:rPr kumimoji="1" lang="zh-CN" altLang="en-US" dirty="0" smtClean="0"/>
              <a:t>／</a:t>
            </a:r>
            <a:r>
              <a:rPr kumimoji="1" lang="en-US" altLang="zh-CN" dirty="0" smtClean="0"/>
              <a:t> </a:t>
            </a:r>
            <a:r>
              <a:rPr kumimoji="1" lang="zh-CN" altLang="en-US" dirty="0" smtClean="0"/>
              <a:t>园亭生景色，登楼顿生国中情</a:t>
            </a:r>
            <a:endParaRPr kumimoji="1" lang="en-US" altLang="zh-CN" dirty="0" smtClean="0"/>
          </a:p>
          <a:p>
            <a:pPr marL="411480" lvl="1" indent="0" algn="r">
              <a:buNone/>
            </a:pPr>
            <a:r>
              <a:rPr kumimoji="1" lang="zh-CN" altLang="zh-CN" dirty="0"/>
              <a:t>—</a:t>
            </a:r>
            <a:r>
              <a:rPr kumimoji="1" lang="zh-CN" altLang="zh-CN" dirty="0" smtClean="0"/>
              <a:t>—</a:t>
            </a:r>
            <a:r>
              <a:rPr kumimoji="1" lang="zh-CN" altLang="en-US" dirty="0" smtClean="0"/>
              <a:t>委内瑞拉华人书梅园酒楼联</a:t>
            </a:r>
            <a:endParaRPr kumimoji="1" lang="en-US" altLang="zh-CN" dirty="0" smtClean="0"/>
          </a:p>
          <a:p>
            <a:pPr lvl="1"/>
            <a:endParaRPr kumimoji="1" lang="zh-CN" altLang="en-US" dirty="0"/>
          </a:p>
        </p:txBody>
      </p:sp>
    </p:spTree>
    <p:extLst>
      <p:ext uri="{BB962C8B-B14F-4D97-AF65-F5344CB8AC3E}">
        <p14:creationId xmlns:p14="http://schemas.microsoft.com/office/powerpoint/2010/main" val="994243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时节酒联</a:t>
            </a:r>
            <a:endParaRPr kumimoji="1" lang="zh-CN" altLang="en-US" dirty="0"/>
          </a:p>
        </p:txBody>
      </p:sp>
      <p:sp>
        <p:nvSpPr>
          <p:cNvPr id="3" name="内容占位符 2"/>
          <p:cNvSpPr>
            <a:spLocks noGrp="1"/>
          </p:cNvSpPr>
          <p:nvPr>
            <p:ph idx="1"/>
          </p:nvPr>
        </p:nvSpPr>
        <p:spPr/>
        <p:txBody>
          <a:bodyPr/>
          <a:lstStyle/>
          <a:p>
            <a:r>
              <a:rPr kumimoji="1" lang="zh-CN" altLang="en-US" dirty="0" smtClean="0"/>
              <a:t>春节：绿酒红梅迎旭日／黄莺紫燕舞春风</a:t>
            </a:r>
            <a:endParaRPr kumimoji="1" lang="en-US" altLang="zh-CN" dirty="0" smtClean="0"/>
          </a:p>
          <a:p>
            <a:r>
              <a:rPr kumimoji="1" lang="zh-CN" altLang="en-US" dirty="0" smtClean="0"/>
              <a:t>元宵：值此良辰，任玉漏催更，还须彻夜；</a:t>
            </a:r>
            <a:endParaRPr kumimoji="1" lang="en-US" altLang="zh-CN" dirty="0" smtClean="0"/>
          </a:p>
          <a:p>
            <a:pPr marL="114300" indent="0">
              <a:buNone/>
            </a:pPr>
            <a:r>
              <a:rPr kumimoji="1" lang="en-US" altLang="zh-CN" dirty="0" smtClean="0"/>
              <a:t>		</a:t>
            </a:r>
            <a:r>
              <a:rPr kumimoji="1" lang="zh-CN" altLang="en-US" dirty="0" smtClean="0"/>
              <a:t>躬逢美酒，不金鱼换盏，尚待何时。</a:t>
            </a:r>
            <a:endParaRPr kumimoji="1" lang="en-US" altLang="zh-CN" dirty="0" smtClean="0"/>
          </a:p>
          <a:p>
            <a:r>
              <a:rPr kumimoji="1" lang="zh-CN" altLang="en-US" dirty="0" smtClean="0"/>
              <a:t>端午：榴花彩绚朱明节</a:t>
            </a:r>
            <a:r>
              <a:rPr kumimoji="1" lang="zh-CN" altLang="en-US" dirty="0"/>
              <a:t>／</a:t>
            </a:r>
            <a:r>
              <a:rPr kumimoji="1" lang="zh-CN" altLang="en-US" dirty="0" smtClean="0"/>
              <a:t>蒲叶香浮绿醑樽</a:t>
            </a:r>
            <a:endParaRPr kumimoji="1" lang="en-US" altLang="zh-CN" dirty="0" smtClean="0"/>
          </a:p>
          <a:p>
            <a:r>
              <a:rPr kumimoji="1" lang="zh-CN" altLang="en-US" dirty="0" smtClean="0"/>
              <a:t>中秋：东山月，西厢月，月下花前，曲曲笙歌情切切；</a:t>
            </a:r>
            <a:endParaRPr kumimoji="1" lang="en-US" altLang="zh-CN" dirty="0" smtClean="0"/>
          </a:p>
          <a:p>
            <a:pPr marL="114300" indent="0">
              <a:buNone/>
            </a:pPr>
            <a:r>
              <a:rPr kumimoji="1" lang="en-US" altLang="zh-CN" dirty="0" smtClean="0"/>
              <a:t>		</a:t>
            </a:r>
            <a:r>
              <a:rPr kumimoji="1" lang="zh-CN" altLang="en-US" dirty="0" smtClean="0"/>
              <a:t>南岭天，北港天，天涯海角，樽樽桂酒意绵绵。</a:t>
            </a:r>
            <a:endParaRPr kumimoji="1" lang="en-US" altLang="zh-CN" dirty="0" smtClean="0"/>
          </a:p>
          <a:p>
            <a:r>
              <a:rPr kumimoji="1" lang="zh-CN" altLang="en-US" dirty="0" smtClean="0"/>
              <a:t>重阳：佳节号重阳，曾闻乌帽临风，白衣送酒。</a:t>
            </a:r>
            <a:endParaRPr kumimoji="1" lang="en-US" altLang="zh-CN" dirty="0" smtClean="0"/>
          </a:p>
          <a:p>
            <a:pPr marL="114300" indent="0">
              <a:buNone/>
            </a:pPr>
            <a:r>
              <a:rPr kumimoji="1" lang="en-US" altLang="zh-CN" dirty="0" smtClean="0"/>
              <a:t>		</a:t>
            </a:r>
            <a:r>
              <a:rPr kumimoji="1" lang="zh-CN" altLang="en-US" dirty="0" smtClean="0"/>
              <a:t>盛筵今再得，更喜红橙饱露，黄栗成糕。</a:t>
            </a:r>
            <a:endParaRPr kumimoji="1" lang="zh-CN" altLang="en-US" dirty="0"/>
          </a:p>
        </p:txBody>
      </p:sp>
    </p:spTree>
    <p:extLst>
      <p:ext uri="{BB962C8B-B14F-4D97-AF65-F5344CB8AC3E}">
        <p14:creationId xmlns:p14="http://schemas.microsoft.com/office/powerpoint/2010/main" val="89786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古典桌游</a:t>
            </a:r>
            <a:endParaRPr kumimoji="1" lang="zh-CN" altLang="en-US" dirty="0"/>
          </a:p>
        </p:txBody>
      </p:sp>
      <p:sp>
        <p:nvSpPr>
          <p:cNvPr id="3" name="内容占位符 2"/>
          <p:cNvSpPr>
            <a:spLocks noGrp="1"/>
          </p:cNvSpPr>
          <p:nvPr>
            <p:ph idx="1"/>
          </p:nvPr>
        </p:nvSpPr>
        <p:spPr>
          <a:xfrm>
            <a:off x="457200" y="1752600"/>
            <a:ext cx="8229600" cy="4761164"/>
          </a:xfrm>
        </p:spPr>
        <p:txBody>
          <a:bodyPr>
            <a:normAutofit/>
          </a:bodyPr>
          <a:lstStyle/>
          <a:p>
            <a:pPr marL="342900" lvl="1">
              <a:buClr>
                <a:schemeClr val="accent1"/>
              </a:buClr>
            </a:pPr>
            <a:r>
              <a:rPr kumimoji="1" lang="zh-CN" altLang="en-US" sz="2400" dirty="0" smtClean="0"/>
              <a:t>酒令：</a:t>
            </a:r>
            <a:endParaRPr kumimoji="1" lang="en-US" altLang="zh-CN" sz="2400" dirty="0" smtClean="0"/>
          </a:p>
          <a:p>
            <a:pPr marL="342900" lvl="1">
              <a:buClr>
                <a:schemeClr val="accent1"/>
              </a:buClr>
            </a:pPr>
            <a:r>
              <a:rPr kumimoji="1" lang="zh-CN" altLang="zh-CN" sz="2400" dirty="0" smtClean="0"/>
              <a:t>8</a:t>
            </a:r>
            <a:r>
              <a:rPr kumimoji="1" lang="en-US" altLang="zh-CN" sz="2400" dirty="0" smtClean="0"/>
              <a:t>7</a:t>
            </a:r>
            <a:r>
              <a:rPr kumimoji="1" lang="zh-CN" altLang="en-US" sz="2400" dirty="0" smtClean="0"/>
              <a:t>版</a:t>
            </a:r>
            <a:r>
              <a:rPr kumimoji="1" lang="zh-CN" altLang="en-US" sz="2400" dirty="0"/>
              <a:t>红楼梦第</a:t>
            </a:r>
            <a:r>
              <a:rPr kumimoji="1" lang="en-US" altLang="zh-CN" sz="2400" dirty="0"/>
              <a:t>12</a:t>
            </a:r>
            <a:r>
              <a:rPr kumimoji="1" lang="zh-CN" altLang="en-US" sz="2400" dirty="0"/>
              <a:t>集；二十八回</a:t>
            </a:r>
            <a:r>
              <a:rPr kumimoji="1" lang="en-US" altLang="zh-CN" sz="2400" dirty="0"/>
              <a:t> 23</a:t>
            </a:r>
            <a:r>
              <a:rPr kumimoji="1" lang="fr-FR" altLang="zh-CN" sz="2400" dirty="0"/>
              <a:t>’</a:t>
            </a:r>
            <a:r>
              <a:rPr kumimoji="1" lang="zh-CN" altLang="zh-CN" sz="2400" dirty="0"/>
              <a:t>3</a:t>
            </a:r>
            <a:r>
              <a:rPr kumimoji="1" lang="en-US" altLang="zh-CN" sz="2400" dirty="0"/>
              <a:t>0  </a:t>
            </a:r>
            <a:r>
              <a:rPr kumimoji="1" lang="zh-CN" altLang="en-US" sz="2400" dirty="0">
                <a:hlinkClick r:id="rId2"/>
              </a:rPr>
              <a:t>悲愁喜乐令</a:t>
            </a:r>
            <a:endParaRPr kumimoji="1" lang="en-US" altLang="zh-CN" sz="2400" dirty="0"/>
          </a:p>
          <a:p>
            <a:pPr marL="342900" lvl="1">
              <a:buClr>
                <a:schemeClr val="accent1"/>
              </a:buClr>
            </a:pPr>
            <a:r>
              <a:rPr kumimoji="1" lang="zh-CN" altLang="en-US" sz="2400" dirty="0"/>
              <a:t>第</a:t>
            </a:r>
            <a:r>
              <a:rPr kumimoji="1" lang="en-US" altLang="zh-CN" sz="2400" dirty="0"/>
              <a:t>16</a:t>
            </a:r>
            <a:r>
              <a:rPr kumimoji="1" lang="zh-CN" altLang="en-US" sz="2400" dirty="0"/>
              <a:t>集；三十九回</a:t>
            </a:r>
            <a:r>
              <a:rPr kumimoji="1" lang="en-US" altLang="zh-CN" sz="2400" dirty="0"/>
              <a:t> 13</a:t>
            </a:r>
            <a:r>
              <a:rPr kumimoji="1" lang="fr-FR" altLang="zh-CN" sz="2400" dirty="0"/>
              <a:t>’</a:t>
            </a:r>
            <a:r>
              <a:rPr kumimoji="1" lang="en-US" altLang="zh-CN" sz="2400" dirty="0"/>
              <a:t>40  </a:t>
            </a:r>
            <a:r>
              <a:rPr kumimoji="1" lang="zh-CN" altLang="en-US" sz="2400" dirty="0">
                <a:hlinkClick r:id="rId3"/>
              </a:rPr>
              <a:t>香</a:t>
            </a:r>
            <a:r>
              <a:rPr kumimoji="1" lang="zh-CN" altLang="en-US" sz="2400" dirty="0" smtClean="0">
                <a:hlinkClick r:id="rId3"/>
              </a:rPr>
              <a:t>菱令</a:t>
            </a:r>
            <a:endParaRPr kumimoji="1" lang="en-US" altLang="zh-CN" sz="2400" dirty="0" smtClean="0"/>
          </a:p>
          <a:p>
            <a:pPr marL="342900" lvl="1">
              <a:buClr>
                <a:schemeClr val="accent1"/>
              </a:buClr>
            </a:pPr>
            <a:endParaRPr kumimoji="1" lang="en-US" altLang="zh-CN" sz="2400" dirty="0"/>
          </a:p>
          <a:p>
            <a:pPr marL="342900" lvl="1">
              <a:buClr>
                <a:schemeClr val="accent1"/>
              </a:buClr>
            </a:pPr>
            <a:r>
              <a:rPr kumimoji="1" lang="zh-CN" altLang="en-US" sz="2400" dirty="0" smtClean="0"/>
              <a:t>划拳，抽花签：</a:t>
            </a:r>
            <a:endParaRPr kumimoji="1" lang="en-US" altLang="zh-CN" sz="2400" dirty="0" smtClean="0"/>
          </a:p>
          <a:p>
            <a:pPr marL="342900" lvl="1">
              <a:buClr>
                <a:schemeClr val="accent1"/>
              </a:buClr>
            </a:pPr>
            <a:r>
              <a:rPr kumimoji="1" lang="zh-CN" altLang="en-US" sz="2400" dirty="0" smtClean="0"/>
              <a:t>第</a:t>
            </a:r>
            <a:r>
              <a:rPr kumimoji="1" lang="en-US" altLang="zh-CN" sz="2400" dirty="0" smtClean="0"/>
              <a:t>24</a:t>
            </a:r>
            <a:r>
              <a:rPr kumimoji="1" lang="zh-CN" altLang="en-US" sz="2400" dirty="0"/>
              <a:t>集；六十二回</a:t>
            </a:r>
            <a:r>
              <a:rPr kumimoji="1" lang="en-US" altLang="zh-CN" sz="2400" dirty="0"/>
              <a:t> 25</a:t>
            </a:r>
            <a:r>
              <a:rPr kumimoji="1" lang="fr-FR" altLang="zh-CN" sz="2400" dirty="0"/>
              <a:t>’</a:t>
            </a:r>
            <a:r>
              <a:rPr kumimoji="1" lang="en-US" altLang="zh-CN" sz="2400" dirty="0"/>
              <a:t>30  </a:t>
            </a:r>
            <a:r>
              <a:rPr kumimoji="1" lang="zh-CN" altLang="en-US" sz="2400" dirty="0">
                <a:hlinkClick r:id="rId4"/>
              </a:rPr>
              <a:t>抓</a:t>
            </a:r>
            <a:r>
              <a:rPr kumimoji="1" lang="zh-CN" altLang="en-US" sz="2400" dirty="0" smtClean="0">
                <a:hlinkClick r:id="rId4"/>
              </a:rPr>
              <a:t>花名</a:t>
            </a:r>
            <a:endParaRPr kumimoji="1" lang="en-US" altLang="zh-CN" sz="2400" dirty="0" smtClean="0"/>
          </a:p>
          <a:p>
            <a:pPr marL="342900" lvl="1">
              <a:buClr>
                <a:schemeClr val="accent1"/>
              </a:buClr>
            </a:pPr>
            <a:endParaRPr kumimoji="1" lang="en-US" altLang="zh-CN" sz="2400" dirty="0" smtClean="0"/>
          </a:p>
          <a:p>
            <a:pPr marL="342900" lvl="1">
              <a:buClr>
                <a:schemeClr val="accent1"/>
              </a:buClr>
            </a:pPr>
            <a:r>
              <a:rPr kumimoji="1" lang="zh-CN" altLang="en-US" sz="2400" dirty="0" smtClean="0"/>
              <a:t>流觞曲水：</a:t>
            </a:r>
            <a:endParaRPr kumimoji="1" lang="en-US" altLang="zh-CN" sz="2400" dirty="0" smtClean="0"/>
          </a:p>
        </p:txBody>
      </p:sp>
    </p:spTree>
    <p:extLst>
      <p:ext uri="{BB962C8B-B14F-4D97-AF65-F5344CB8AC3E}">
        <p14:creationId xmlns:p14="http://schemas.microsoft.com/office/powerpoint/2010/main" val="2364574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流觞曲水</a:t>
            </a:r>
            <a:endParaRPr kumimoji="1" lang="zh-CN" altLang="en-US" dirty="0"/>
          </a:p>
        </p:txBody>
      </p:sp>
      <p:sp>
        <p:nvSpPr>
          <p:cNvPr id="3" name="内容占位符 2"/>
          <p:cNvSpPr>
            <a:spLocks noGrp="1"/>
          </p:cNvSpPr>
          <p:nvPr>
            <p:ph idx="1"/>
          </p:nvPr>
        </p:nvSpPr>
        <p:spPr/>
        <p:txBody>
          <a:bodyPr/>
          <a:lstStyle/>
          <a:p>
            <a:pPr marL="342900" lvl="1">
              <a:buClr>
                <a:schemeClr val="accent1"/>
              </a:buClr>
            </a:pPr>
            <a:r>
              <a:rPr kumimoji="1" lang="zh-CN" altLang="en-US" sz="2400" dirty="0"/>
              <a:t>夏历的三月人们举行祓禊仪式之后，大家坐在河渠两旁，在上流放置酒杯，酒杯顺流而下，停在谁的面前，谁就取杯饮</a:t>
            </a:r>
            <a:r>
              <a:rPr kumimoji="1" lang="zh-CN" altLang="en-US" sz="2400" dirty="0" smtClean="0"/>
              <a:t>酒。</a:t>
            </a:r>
            <a:endParaRPr kumimoji="1" lang="en-US" altLang="zh-CN" sz="2400" dirty="0"/>
          </a:p>
          <a:p>
            <a:endParaRPr kumimoji="1" lang="zh-CN" altLang="en-US" dirty="0"/>
          </a:p>
        </p:txBody>
      </p:sp>
      <p:pic>
        <p:nvPicPr>
          <p:cNvPr id="4" name="图片 3" descr="流觞曲水.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200" y="3047999"/>
            <a:ext cx="4991100" cy="3636373"/>
          </a:xfrm>
          <a:prstGeom prst="rect">
            <a:avLst/>
          </a:prstGeom>
        </p:spPr>
      </p:pic>
    </p:spTree>
    <p:extLst>
      <p:ext uri="{BB962C8B-B14F-4D97-AF65-F5344CB8AC3E}">
        <p14:creationId xmlns:p14="http://schemas.microsoft.com/office/powerpoint/2010/main" val="975089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诗酒文化</a:t>
            </a:r>
          </a:p>
        </p:txBody>
      </p:sp>
      <p:sp>
        <p:nvSpPr>
          <p:cNvPr id="3" name="内容占位符 2"/>
          <p:cNvSpPr>
            <a:spLocks noGrp="1"/>
          </p:cNvSpPr>
          <p:nvPr>
            <p:ph idx="1"/>
          </p:nvPr>
        </p:nvSpPr>
        <p:spPr/>
        <p:txBody>
          <a:bodyPr>
            <a:normAutofit/>
          </a:bodyPr>
          <a:lstStyle/>
          <a:p>
            <a:r>
              <a:rPr kumimoji="1" lang="zh-CN" altLang="en-US" dirty="0" smtClean="0"/>
              <a:t>古代文人利用赋诗</a:t>
            </a:r>
            <a:r>
              <a:rPr kumimoji="1" lang="zh-CN" altLang="en-US" dirty="0"/>
              <a:t>、吟诗来抒发心中感情，或是酒兴作诗，或是以酒来抒发心中感情。这种诗酒风习，使酒与诗相互融合，久而久之，文人写诗逐渐形成一种模式</a:t>
            </a:r>
            <a:r>
              <a:rPr kumimoji="1" lang="zh-CN" altLang="en-US" dirty="0" smtClean="0"/>
              <a:t>：</a:t>
            </a:r>
            <a:endParaRPr kumimoji="1" lang="en-US" altLang="zh-CN" dirty="0" smtClean="0"/>
          </a:p>
          <a:p>
            <a:r>
              <a:rPr kumimoji="1" lang="zh-CN" altLang="en-US" dirty="0" smtClean="0"/>
              <a:t>饮酒必须赋诗</a:t>
            </a:r>
            <a:r>
              <a:rPr kumimoji="1" lang="zh-CN" altLang="en-US" dirty="0"/>
              <a:t>。从而形成我国特有的“诗酒文化”</a:t>
            </a:r>
            <a:r>
              <a:rPr kumimoji="1" lang="zh-CN" altLang="en-US" dirty="0" smtClean="0"/>
              <a:t>。</a:t>
            </a:r>
            <a:endParaRPr kumimoji="1" lang="en-US" altLang="zh-CN" dirty="0" smtClean="0"/>
          </a:p>
          <a:p>
            <a:r>
              <a:rPr kumimoji="1" lang="zh-CN" altLang="en-US" dirty="0" smtClean="0"/>
              <a:t>在诗酒文化形成过</a:t>
            </a:r>
            <a:r>
              <a:rPr kumimoji="1" lang="zh-CN" altLang="en-US" dirty="0"/>
              <a:t>程中，出现了许多诗歌名句。如：曹操“对酒当歌，人生几何”；李白“人生得意须尽欢，莫使金樽空对月”；苏轼“明月几时有，把酒问青天”等</a:t>
            </a:r>
            <a:r>
              <a:rPr kumimoji="1" lang="zh-CN" altLang="en-US" dirty="0" smtClean="0"/>
              <a:t>。</a:t>
            </a:r>
            <a:endParaRPr kumimoji="1" lang="en-US" altLang="zh-CN" dirty="0" smtClean="0"/>
          </a:p>
        </p:txBody>
      </p:sp>
    </p:spTree>
    <p:extLst>
      <p:ext uri="{BB962C8B-B14F-4D97-AF65-F5344CB8AC3E}">
        <p14:creationId xmlns:p14="http://schemas.microsoft.com/office/powerpoint/2010/main" val="2016055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酒与英雄</a:t>
            </a:r>
            <a:endParaRPr kumimoji="1" lang="zh-CN" altLang="en-US" dirty="0"/>
          </a:p>
        </p:txBody>
      </p:sp>
      <p:sp>
        <p:nvSpPr>
          <p:cNvPr id="3" name="内容占位符 2"/>
          <p:cNvSpPr>
            <a:spLocks noGrp="1"/>
          </p:cNvSpPr>
          <p:nvPr>
            <p:ph idx="1"/>
          </p:nvPr>
        </p:nvSpPr>
        <p:spPr/>
        <p:txBody>
          <a:bodyPr/>
          <a:lstStyle/>
          <a:p>
            <a:r>
              <a:rPr kumimoji="1" lang="zh-CN" altLang="en-US" dirty="0" smtClean="0"/>
              <a:t>俗话说：</a:t>
            </a:r>
            <a:r>
              <a:rPr kumimoji="1" lang="zh-CN" altLang="en-US" dirty="0" smtClean="0"/>
              <a:t>“</a:t>
            </a:r>
            <a:r>
              <a:rPr kumimoji="1" lang="zh-CN" altLang="en-US" dirty="0"/>
              <a:t>酒壮熊人胆”，酒能给胆小人壮胆，英雄喝酒之后，更能表现出英雄气概。酒对于英雄的作用，在古代多部名著中</a:t>
            </a:r>
            <a:r>
              <a:rPr kumimoji="1" lang="zh-CN" altLang="en-US" dirty="0" smtClean="0"/>
              <a:t>都有体现</a:t>
            </a:r>
            <a:r>
              <a:rPr kumimoji="1" lang="zh-CN" altLang="en-US" dirty="0" smtClean="0"/>
              <a:t>：</a:t>
            </a:r>
            <a:endParaRPr kumimoji="1" lang="en-US" altLang="zh-CN" dirty="0" smtClean="0"/>
          </a:p>
          <a:p>
            <a:r>
              <a:rPr kumimoji="1" lang="en-US" altLang="zh-CN" dirty="0" smtClean="0"/>
              <a:t>《</a:t>
            </a:r>
            <a:r>
              <a:rPr kumimoji="1" lang="zh-CN" altLang="en-US" dirty="0"/>
              <a:t>三国演义</a:t>
            </a:r>
            <a:r>
              <a:rPr kumimoji="1" lang="en-US" altLang="zh-CN" dirty="0"/>
              <a:t>》</a:t>
            </a:r>
            <a:r>
              <a:rPr kumimoji="1" lang="zh-CN" altLang="en-US" dirty="0"/>
              <a:t>中“关公温酒斩华雄”，“青梅煮酒论</a:t>
            </a:r>
            <a:r>
              <a:rPr kumimoji="1" lang="zh-CN" altLang="en-US" dirty="0" smtClean="0"/>
              <a:t>英雄</a:t>
            </a:r>
            <a:r>
              <a:rPr kumimoji="1" lang="zh-CN" altLang="zh-CN" dirty="0" smtClean="0"/>
              <a:t>”</a:t>
            </a:r>
            <a:r>
              <a:rPr kumimoji="1" lang="zh-CN" altLang="en-US" dirty="0"/>
              <a:t>——</a:t>
            </a:r>
            <a:r>
              <a:rPr kumimoji="1" lang="zh-CN" altLang="en-US" dirty="0" smtClean="0"/>
              <a:t>“</a:t>
            </a:r>
            <a:r>
              <a:rPr kumimoji="1" lang="zh-CN" altLang="en-US" dirty="0" smtClean="0"/>
              <a:t>天下</a:t>
            </a:r>
            <a:r>
              <a:rPr kumimoji="1" lang="zh-CN" altLang="en-US" dirty="0"/>
              <a:t>英雄，唯使君与操耳”就是这些故事中的经典</a:t>
            </a:r>
            <a:r>
              <a:rPr kumimoji="1" lang="zh-CN" altLang="en-US" dirty="0" smtClean="0"/>
              <a:t>。</a:t>
            </a:r>
            <a:endParaRPr kumimoji="1" lang="en-US" altLang="zh-CN" dirty="0" smtClean="0"/>
          </a:p>
          <a:p>
            <a:r>
              <a:rPr kumimoji="1" lang="en-US" altLang="zh-CN" dirty="0" smtClean="0"/>
              <a:t>《</a:t>
            </a:r>
            <a:r>
              <a:rPr kumimoji="1" lang="zh-CN" altLang="en-US" dirty="0"/>
              <a:t>水浒传</a:t>
            </a:r>
            <a:r>
              <a:rPr kumimoji="1" lang="en-US" altLang="zh-CN" dirty="0"/>
              <a:t>》</a:t>
            </a:r>
            <a:r>
              <a:rPr kumimoji="1" lang="zh-CN" altLang="en-US" dirty="0"/>
              <a:t>中，酒体现了梁山好汉的英雄气概。如：武松酒后上景阳岗，拳打吊睛白额虎以及其后的“醉打蒋门神”等</a:t>
            </a:r>
            <a:r>
              <a:rPr kumimoji="1" lang="zh-CN" altLang="en-US" dirty="0" smtClean="0"/>
              <a:t>。</a:t>
            </a:r>
            <a:endParaRPr kumimoji="1" lang="zh-CN" altLang="en-US" dirty="0"/>
          </a:p>
        </p:txBody>
      </p:sp>
    </p:spTree>
    <p:extLst>
      <p:ext uri="{BB962C8B-B14F-4D97-AF65-F5344CB8AC3E}">
        <p14:creationId xmlns:p14="http://schemas.microsoft.com/office/powerpoint/2010/main" val="3770894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文献记载的酒起源</a:t>
            </a:r>
            <a:endParaRPr kumimoji="1" lang="zh-CN" altLang="en-US" dirty="0"/>
          </a:p>
        </p:txBody>
      </p:sp>
      <p:sp>
        <p:nvSpPr>
          <p:cNvPr id="3" name="内容占位符 2"/>
          <p:cNvSpPr>
            <a:spLocks noGrp="1"/>
          </p:cNvSpPr>
          <p:nvPr>
            <p:ph idx="1"/>
          </p:nvPr>
        </p:nvSpPr>
        <p:spPr/>
        <p:txBody>
          <a:bodyPr/>
          <a:lstStyle/>
          <a:p>
            <a:r>
              <a:rPr kumimoji="1" lang="zh-CN" altLang="en-US" dirty="0" smtClean="0"/>
              <a:t>仪狄党：</a:t>
            </a:r>
            <a:endParaRPr kumimoji="1" lang="en-US" altLang="zh-CN" dirty="0" smtClean="0"/>
          </a:p>
          <a:p>
            <a:pPr lvl="1"/>
            <a:r>
              <a:rPr kumimoji="1" lang="zh-CN" altLang="en-US" dirty="0"/>
              <a:t>战国末</a:t>
            </a:r>
            <a:r>
              <a:rPr kumimoji="1" lang="zh-CN" altLang="zh-CN" dirty="0"/>
              <a:t>《</a:t>
            </a:r>
            <a:r>
              <a:rPr kumimoji="1" lang="zh-CN" altLang="en-US" dirty="0"/>
              <a:t>吕氏春秋</a:t>
            </a:r>
            <a:r>
              <a:rPr kumimoji="1" lang="en-US" altLang="zh-CN" dirty="0"/>
              <a:t>》</a:t>
            </a:r>
            <a:r>
              <a:rPr kumimoji="1" lang="zh-CN" altLang="en-US" dirty="0"/>
              <a:t>：“仪狄作酒”</a:t>
            </a:r>
            <a:endParaRPr kumimoji="1" lang="en-US" altLang="zh-CN" dirty="0"/>
          </a:p>
          <a:p>
            <a:pPr lvl="1"/>
            <a:r>
              <a:rPr kumimoji="1" lang="zh-CN" altLang="en-US" dirty="0" smtClean="0"/>
              <a:t>汉</a:t>
            </a:r>
            <a:r>
              <a:rPr kumimoji="1" lang="en-US" altLang="zh-CN" dirty="0" smtClean="0"/>
              <a:t>《</a:t>
            </a:r>
            <a:r>
              <a:rPr kumimoji="1" lang="zh-CN" altLang="en-US" dirty="0"/>
              <a:t>战国策</a:t>
            </a:r>
            <a:r>
              <a:rPr kumimoji="1" lang="en-US" altLang="zh-CN" dirty="0"/>
              <a:t>‧</a:t>
            </a:r>
            <a:r>
              <a:rPr kumimoji="1" lang="zh-CN" altLang="en-US" dirty="0"/>
              <a:t>魏策</a:t>
            </a:r>
            <a:r>
              <a:rPr kumimoji="1" lang="en-US" altLang="zh-CN" dirty="0"/>
              <a:t>》</a:t>
            </a:r>
            <a:r>
              <a:rPr kumimoji="1" lang="zh-CN" altLang="en-US" dirty="0"/>
              <a:t>载：“仪狄作酒，禹饮而甘之，遂疏仪狄，而绝旨酒。曰：后世必有以酒亡其国者。</a:t>
            </a:r>
            <a:r>
              <a:rPr kumimoji="1" lang="zh-CN" altLang="en-US" dirty="0" smtClean="0"/>
              <a:t>”</a:t>
            </a:r>
            <a:endParaRPr kumimoji="1" lang="en-US" altLang="zh-CN" dirty="0" smtClean="0"/>
          </a:p>
          <a:p>
            <a:pPr lvl="1"/>
            <a:r>
              <a:rPr kumimoji="1" lang="zh-CN" altLang="en-US" dirty="0"/>
              <a:t>冯时化</a:t>
            </a:r>
            <a:r>
              <a:rPr kumimoji="1" lang="en-US" altLang="zh-CN" dirty="0"/>
              <a:t>《</a:t>
            </a:r>
            <a:r>
              <a:rPr kumimoji="1" lang="zh-CN" altLang="en-US" dirty="0"/>
              <a:t>酒史</a:t>
            </a:r>
            <a:r>
              <a:rPr kumimoji="1" lang="en-US" altLang="zh-CN" dirty="0"/>
              <a:t>》</a:t>
            </a:r>
            <a:r>
              <a:rPr kumimoji="1" lang="zh-CN" altLang="en-US" dirty="0"/>
              <a:t>曰：“酒自仪狄杜始作，厥后作者日繁，愈出愈奇，南方多糯米，北方多黍米，为品不一”</a:t>
            </a:r>
            <a:endParaRPr kumimoji="1" lang="en-US" altLang="zh-CN" dirty="0" smtClean="0"/>
          </a:p>
          <a:p>
            <a:r>
              <a:rPr kumimoji="1" lang="zh-CN" altLang="en-US" dirty="0" smtClean="0"/>
              <a:t>皇帝党：</a:t>
            </a:r>
            <a:endParaRPr kumimoji="1" lang="en-US" altLang="zh-CN" dirty="0" smtClean="0"/>
          </a:p>
          <a:p>
            <a:pPr lvl="1"/>
            <a:r>
              <a:rPr kumimoji="1" lang="en-US" altLang="zh-CN" dirty="0"/>
              <a:t>《</a:t>
            </a:r>
            <a:r>
              <a:rPr kumimoji="1" lang="zh-CN" altLang="en-US" dirty="0"/>
              <a:t>抱朴子</a:t>
            </a:r>
            <a:r>
              <a:rPr kumimoji="1" lang="en-US" altLang="zh-CN" dirty="0"/>
              <a:t>》</a:t>
            </a:r>
            <a:r>
              <a:rPr kumimoji="1" lang="zh-CN" altLang="en-US" dirty="0"/>
              <a:t>载，“黄帝造酒泉法，以曲米和成丹药”</a:t>
            </a:r>
            <a:endParaRPr kumimoji="1" lang="en-US" altLang="zh-CN" dirty="0"/>
          </a:p>
          <a:p>
            <a:pPr lvl="1"/>
            <a:r>
              <a:rPr kumimoji="1" lang="en-US" altLang="zh-CN" dirty="0"/>
              <a:t>《</a:t>
            </a:r>
            <a:r>
              <a:rPr kumimoji="1" lang="zh-CN" altLang="en-US" dirty="0"/>
              <a:t>素问</a:t>
            </a:r>
            <a:r>
              <a:rPr kumimoji="1" lang="en-US" altLang="zh-CN" dirty="0"/>
              <a:t>》</a:t>
            </a:r>
            <a:r>
              <a:rPr kumimoji="1" lang="zh-CN" altLang="en-US" dirty="0"/>
              <a:t>载：“黄帝命作汤液酒醴以为备</a:t>
            </a:r>
            <a:r>
              <a:rPr kumimoji="1" lang="zh-CN" altLang="en-US" dirty="0" smtClean="0"/>
              <a:t>。</a:t>
            </a:r>
            <a:endParaRPr kumimoji="1" lang="en-US" altLang="zh-CN" dirty="0" smtClean="0"/>
          </a:p>
          <a:p>
            <a:r>
              <a:rPr kumimoji="1" lang="zh-CN" altLang="en-US" dirty="0" smtClean="0"/>
              <a:t>杜康党：</a:t>
            </a:r>
            <a:endParaRPr kumimoji="1" lang="en-US" altLang="zh-CN" dirty="0"/>
          </a:p>
          <a:p>
            <a:pPr lvl="1"/>
            <a:r>
              <a:rPr kumimoji="1" lang="zh-CN" altLang="en-US" dirty="0" smtClean="0"/>
              <a:t>汉</a:t>
            </a:r>
            <a:r>
              <a:rPr kumimoji="1" lang="zh-CN" altLang="zh-CN" dirty="0"/>
              <a:t>《</a:t>
            </a:r>
            <a:r>
              <a:rPr kumimoji="1" lang="zh-CN" altLang="en-US" dirty="0"/>
              <a:t>说文解字</a:t>
            </a:r>
            <a:r>
              <a:rPr kumimoji="1" lang="en-US" altLang="zh-CN" dirty="0"/>
              <a:t>》</a:t>
            </a:r>
            <a:r>
              <a:rPr kumimoji="1" lang="zh-CN" altLang="en-US" dirty="0"/>
              <a:t>：“杜康作秫（</a:t>
            </a:r>
            <a:r>
              <a:rPr kumimoji="1" lang="is-IS" altLang="zh-CN" dirty="0"/>
              <a:t>shú</a:t>
            </a:r>
            <a:r>
              <a:rPr kumimoji="1" lang="zh-CN" altLang="en-US" dirty="0"/>
              <a:t>，黏高粱）酒</a:t>
            </a:r>
            <a:r>
              <a:rPr kumimoji="1" lang="zh-CN" altLang="en-US" dirty="0" smtClean="0"/>
              <a:t>”</a:t>
            </a:r>
            <a:endParaRPr kumimoji="1" lang="en-US" altLang="zh-CN" dirty="0" smtClean="0"/>
          </a:p>
          <a:p>
            <a:endParaRPr kumimoji="1" lang="zh-CN" altLang="en-US" dirty="0"/>
          </a:p>
        </p:txBody>
      </p:sp>
    </p:spTree>
    <p:extLst>
      <p:ext uri="{BB962C8B-B14F-4D97-AF65-F5344CB8AC3E}">
        <p14:creationId xmlns:p14="http://schemas.microsoft.com/office/powerpoint/2010/main" val="174689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酿造酒</a:t>
            </a:r>
            <a:endParaRPr kumimoji="1" lang="zh-CN" altLang="en-US" dirty="0"/>
          </a:p>
        </p:txBody>
      </p:sp>
      <p:sp>
        <p:nvSpPr>
          <p:cNvPr id="3" name="内容占位符 2"/>
          <p:cNvSpPr>
            <a:spLocks noGrp="1"/>
          </p:cNvSpPr>
          <p:nvPr>
            <p:ph idx="1"/>
          </p:nvPr>
        </p:nvSpPr>
        <p:spPr/>
        <p:txBody>
          <a:bodyPr>
            <a:normAutofit lnSpcReduction="10000"/>
          </a:bodyPr>
          <a:lstStyle/>
          <a:p>
            <a:endParaRPr kumimoji="1" lang="en-US" altLang="zh-CN" dirty="0" smtClean="0"/>
          </a:p>
          <a:p>
            <a:r>
              <a:rPr kumimoji="1" lang="zh-CN" altLang="en-US" dirty="0" smtClean="0"/>
              <a:t>猿酒：</a:t>
            </a:r>
            <a:endParaRPr kumimoji="1" lang="en-US" altLang="zh-CN" dirty="0" smtClean="0"/>
          </a:p>
          <a:p>
            <a:pPr lvl="1"/>
            <a:r>
              <a:rPr kumimoji="1" lang="en-US" altLang="zh-CN" dirty="0" smtClean="0"/>
              <a:t>《</a:t>
            </a:r>
            <a:r>
              <a:rPr kumimoji="1" lang="zh-CN" altLang="en-US" dirty="0"/>
              <a:t>清稗类钞</a:t>
            </a:r>
            <a:r>
              <a:rPr kumimoji="1" lang="en-US" altLang="zh-CN" dirty="0"/>
              <a:t>·</a:t>
            </a:r>
            <a:r>
              <a:rPr kumimoji="1" lang="zh-CN" altLang="en-US" dirty="0"/>
              <a:t>粤西偶记</a:t>
            </a:r>
            <a:r>
              <a:rPr kumimoji="1" lang="en-US" altLang="zh-CN" dirty="0"/>
              <a:t>》</a:t>
            </a:r>
            <a:r>
              <a:rPr kumimoji="1" lang="zh-CN" altLang="en-US" dirty="0"/>
              <a:t>中说</a:t>
            </a:r>
            <a:r>
              <a:rPr kumimoji="1" lang="en-US" altLang="zh-CN" dirty="0"/>
              <a:t>:“</a:t>
            </a:r>
            <a:r>
              <a:rPr kumimoji="1" lang="zh-CN" altLang="en-US" dirty="0"/>
              <a:t>粤西平乐府山中多猿，善采百花酝酒，樵子入山，得其巢穴者，其酒多至数石，饮之香美异常，名曰猿酒”</a:t>
            </a:r>
            <a:r>
              <a:rPr kumimoji="1" lang="zh-CN" altLang="en-US" dirty="0" smtClean="0"/>
              <a:t>。</a:t>
            </a:r>
            <a:endParaRPr kumimoji="1" lang="en-US" altLang="zh-CN" dirty="0" smtClean="0"/>
          </a:p>
          <a:p>
            <a:pPr lvl="1"/>
            <a:endParaRPr kumimoji="1" lang="en-US" altLang="zh-CN" dirty="0" smtClean="0"/>
          </a:p>
          <a:p>
            <a:pPr lvl="1"/>
            <a:r>
              <a:rPr kumimoji="1" lang="zh-CN" altLang="en-US" dirty="0" smtClean="0"/>
              <a:t>李调元辑</a:t>
            </a:r>
            <a:r>
              <a:rPr kumimoji="1" lang="en-US" altLang="zh-CN" dirty="0"/>
              <a:t>《</a:t>
            </a:r>
            <a:r>
              <a:rPr kumimoji="1" lang="zh-CN" altLang="en-US" dirty="0"/>
              <a:t>粤东笔记</a:t>
            </a:r>
            <a:r>
              <a:rPr kumimoji="1" lang="en-US" altLang="zh-CN" dirty="0"/>
              <a:t>》</a:t>
            </a:r>
            <a:r>
              <a:rPr kumimoji="1" lang="zh-CN" altLang="en-US" dirty="0"/>
              <a:t>书中写道：“琼州多猿</a:t>
            </a:r>
            <a:r>
              <a:rPr kumimoji="1" lang="en-US" altLang="zh-CN" dirty="0"/>
              <a:t>……</a:t>
            </a:r>
            <a:r>
              <a:rPr kumimoji="1" lang="zh-CN" altLang="en-US" dirty="0"/>
              <a:t>。常于石岩深处得猿酒，盖猿以稻米杂百花所造</a:t>
            </a:r>
            <a:r>
              <a:rPr kumimoji="1" lang="en-US" altLang="zh-CN" dirty="0"/>
              <a:t>……</a:t>
            </a:r>
            <a:r>
              <a:rPr kumimoji="1" lang="zh-CN" altLang="en-US" dirty="0"/>
              <a:t>，味最辣，然极难得”</a:t>
            </a:r>
            <a:r>
              <a:rPr kumimoji="1" lang="zh-CN" altLang="en-US" dirty="0" smtClean="0"/>
              <a:t>。</a:t>
            </a:r>
            <a:endParaRPr kumimoji="1" lang="en-US" altLang="zh-CN" dirty="0" smtClean="0"/>
          </a:p>
          <a:p>
            <a:pPr lvl="1"/>
            <a:endParaRPr kumimoji="1" lang="en-US" altLang="zh-CN" dirty="0" smtClean="0"/>
          </a:p>
          <a:p>
            <a:pPr lvl="1"/>
            <a:r>
              <a:rPr kumimoji="1" lang="zh-CN" altLang="en-US" dirty="0" smtClean="0"/>
              <a:t>李</a:t>
            </a:r>
            <a:r>
              <a:rPr kumimoji="1" lang="zh-CN" altLang="en-US" dirty="0"/>
              <a:t>日华著</a:t>
            </a:r>
            <a:r>
              <a:rPr kumimoji="1" lang="en-US" altLang="zh-CN" dirty="0"/>
              <a:t>《</a:t>
            </a:r>
            <a:r>
              <a:rPr kumimoji="1" lang="zh-CN" altLang="en-US" dirty="0"/>
              <a:t>紫桃轩又缀</a:t>
            </a:r>
            <a:r>
              <a:rPr kumimoji="1" lang="en-US" altLang="zh-CN" dirty="0"/>
              <a:t>》</a:t>
            </a:r>
            <a:r>
              <a:rPr kumimoji="1" lang="zh-CN" altLang="en-US" dirty="0"/>
              <a:t>载：“黄山多猿，春夏采杂花果于石洼中，酝酿成酒，芳香袭人。</a:t>
            </a:r>
            <a:r>
              <a:rPr kumimoji="1" lang="zh-CN" altLang="en-US" dirty="0" smtClean="0"/>
              <a:t>”</a:t>
            </a:r>
            <a:endParaRPr kumimoji="1" lang="en-US" altLang="zh-CN" dirty="0" smtClean="0"/>
          </a:p>
          <a:p>
            <a:pPr lvl="1"/>
            <a:endParaRPr kumimoji="1" lang="en-US" altLang="zh-CN" dirty="0"/>
          </a:p>
          <a:p>
            <a:pPr marL="342900" lvl="1">
              <a:buClr>
                <a:schemeClr val="accent1"/>
              </a:buClr>
            </a:pPr>
            <a:r>
              <a:rPr kumimoji="1" lang="zh-CN" altLang="en-US" sz="2400" dirty="0">
                <a:hlinkClick r:id="rId2"/>
              </a:rPr>
              <a:t>葡萄酒厂酿酒过程</a:t>
            </a:r>
            <a:endParaRPr kumimoji="1" lang="en-US" altLang="zh-CN" sz="2400" dirty="0"/>
          </a:p>
          <a:p>
            <a:endParaRPr kumimoji="1" lang="en-US" altLang="zh-CN" dirty="0"/>
          </a:p>
          <a:p>
            <a:pPr lvl="1"/>
            <a:endParaRPr kumimoji="1" lang="en-US" altLang="zh-CN" dirty="0" smtClean="0"/>
          </a:p>
        </p:txBody>
      </p:sp>
    </p:spTree>
    <p:extLst>
      <p:ext uri="{BB962C8B-B14F-4D97-AF65-F5344CB8AC3E}">
        <p14:creationId xmlns:p14="http://schemas.microsoft.com/office/powerpoint/2010/main" val="2395125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关于葡萄酒的一点闲话</a:t>
            </a:r>
            <a:endParaRPr kumimoji="1" lang="zh-CN" altLang="en-US" dirty="0"/>
          </a:p>
        </p:txBody>
      </p:sp>
      <p:sp>
        <p:nvSpPr>
          <p:cNvPr id="3" name="内容占位符 2"/>
          <p:cNvSpPr>
            <a:spLocks noGrp="1"/>
          </p:cNvSpPr>
          <p:nvPr>
            <p:ph idx="1"/>
          </p:nvPr>
        </p:nvSpPr>
        <p:spPr/>
        <p:txBody>
          <a:bodyPr/>
          <a:lstStyle/>
          <a:p>
            <a:r>
              <a:rPr kumimoji="1" lang="zh-CN" altLang="en-US" dirty="0" smtClean="0"/>
              <a:t>法国的葡萄酒产地：</a:t>
            </a:r>
            <a:r>
              <a:rPr kumimoji="1" lang="zh-CN" altLang="en-US" dirty="0" smtClean="0"/>
              <a:t>波尔多</a:t>
            </a:r>
            <a:r>
              <a:rPr kumimoji="1" lang="zh-CN" altLang="en-US" dirty="0" smtClean="0"/>
              <a:t>，</a:t>
            </a:r>
            <a:r>
              <a:rPr kumimoji="1" lang="zh-CN" altLang="en-US" dirty="0" smtClean="0"/>
              <a:t>勃艮第</a:t>
            </a:r>
            <a:r>
              <a:rPr kumimoji="1" lang="zh-CN" altLang="en-US" dirty="0" smtClean="0"/>
              <a:t>，</a:t>
            </a:r>
            <a:r>
              <a:rPr kumimoji="1" lang="zh-CN" altLang="en-US" dirty="0" smtClean="0"/>
              <a:t>罗纳河</a:t>
            </a:r>
            <a:r>
              <a:rPr kumimoji="1" lang="zh-CN" altLang="en-US" dirty="0" smtClean="0"/>
              <a:t>，</a:t>
            </a:r>
            <a:r>
              <a:rPr kumimoji="1" lang="zh-CN" altLang="en-US" dirty="0" smtClean="0"/>
              <a:t>普罗旺斯</a:t>
            </a:r>
            <a:endParaRPr kumimoji="1" lang="en-US" altLang="zh-CN" dirty="0" smtClean="0"/>
          </a:p>
          <a:p>
            <a:r>
              <a:rPr kumimoji="1" lang="zh-CN" altLang="en-US" dirty="0" smtClean="0"/>
              <a:t>法国的著名酒庄：女王玛歌酒庄</a:t>
            </a:r>
            <a:r>
              <a:rPr kumimoji="1" lang="zh-CN" altLang="en-US" dirty="0"/>
              <a:t>，</a:t>
            </a:r>
            <a:r>
              <a:rPr kumimoji="1" lang="zh-CN" altLang="en-US" dirty="0" smtClean="0"/>
              <a:t>怪物拉图酒庄</a:t>
            </a:r>
            <a:r>
              <a:rPr kumimoji="1" lang="zh-CN" altLang="en-US" dirty="0"/>
              <a:t>，</a:t>
            </a:r>
            <a:r>
              <a:rPr kumimoji="1" lang="zh-CN" altLang="en-US" dirty="0" smtClean="0"/>
              <a:t>怪</a:t>
            </a:r>
            <a:r>
              <a:rPr kumimoji="1" lang="zh-CN" altLang="en-US" dirty="0"/>
              <a:t>胎奥比昂</a:t>
            </a:r>
            <a:r>
              <a:rPr kumimoji="1" lang="zh-CN" altLang="en-US" dirty="0" smtClean="0"/>
              <a:t>酒庄，木桐酒庄（武当王庄），盟主拉菲</a:t>
            </a:r>
            <a:r>
              <a:rPr kumimoji="1" lang="zh-CN" altLang="en-US" dirty="0"/>
              <a:t>酒庄。</a:t>
            </a:r>
            <a:endParaRPr kumimoji="1" lang="zh-CN" altLang="en-US" dirty="0"/>
          </a:p>
        </p:txBody>
      </p:sp>
      <p:pic>
        <p:nvPicPr>
          <p:cNvPr id="5" name="图片 4" descr="Screen Shot 2014-01-11 at 12.54.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300" y="3098800"/>
            <a:ext cx="5600700" cy="3759200"/>
          </a:xfrm>
          <a:prstGeom prst="rect">
            <a:avLst/>
          </a:prstGeom>
        </p:spPr>
      </p:pic>
    </p:spTree>
    <p:extLst>
      <p:ext uri="{BB962C8B-B14F-4D97-AF65-F5344CB8AC3E}">
        <p14:creationId xmlns:p14="http://schemas.microsoft.com/office/powerpoint/2010/main" val="134758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 Shot 2014-01-11 at 12.52.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400" y="1054100"/>
            <a:ext cx="5524500" cy="5067300"/>
          </a:xfrm>
          <a:prstGeom prst="rect">
            <a:avLst/>
          </a:prstGeom>
        </p:spPr>
      </p:pic>
    </p:spTree>
    <p:extLst>
      <p:ext uri="{BB962C8B-B14F-4D97-AF65-F5344CB8AC3E}">
        <p14:creationId xmlns:p14="http://schemas.microsoft.com/office/powerpoint/2010/main" val="298768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 Shot 2014-01-11 at 12.52.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1257300"/>
            <a:ext cx="5562600" cy="4597400"/>
          </a:xfrm>
          <a:prstGeom prst="rect">
            <a:avLst/>
          </a:prstGeom>
        </p:spPr>
      </p:pic>
    </p:spTree>
    <p:extLst>
      <p:ext uri="{BB962C8B-B14F-4D97-AF65-F5344CB8AC3E}">
        <p14:creationId xmlns:p14="http://schemas.microsoft.com/office/powerpoint/2010/main" val="158005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烈酒／蒸馏酒</a:t>
            </a:r>
            <a:endParaRPr kumimoji="1" lang="zh-CN" altLang="en-US" dirty="0"/>
          </a:p>
        </p:txBody>
      </p:sp>
      <p:sp>
        <p:nvSpPr>
          <p:cNvPr id="3" name="内容占位符 2"/>
          <p:cNvSpPr>
            <a:spLocks noGrp="1"/>
          </p:cNvSpPr>
          <p:nvPr>
            <p:ph idx="1"/>
          </p:nvPr>
        </p:nvSpPr>
        <p:spPr/>
        <p:txBody>
          <a:bodyPr>
            <a:normAutofit/>
          </a:bodyPr>
          <a:lstStyle/>
          <a:p>
            <a:r>
              <a:rPr kumimoji="1" lang="zh-CN" altLang="en-US" dirty="0"/>
              <a:t>原理</a:t>
            </a:r>
            <a:r>
              <a:rPr kumimoji="1" lang="zh-CN" altLang="en-US" dirty="0" smtClean="0"/>
              <a:t>：</a:t>
            </a:r>
            <a:endParaRPr kumimoji="1" lang="en-US" altLang="zh-CN" dirty="0" smtClean="0"/>
          </a:p>
          <a:p>
            <a:pPr lvl="1"/>
            <a:r>
              <a:rPr kumimoji="1" lang="zh-CN" altLang="en-US" dirty="0" smtClean="0"/>
              <a:t>由于制酒发酵过</a:t>
            </a:r>
            <a:r>
              <a:rPr kumimoji="1" lang="zh-CN" altLang="en-US" dirty="0"/>
              <a:t>程中产生过浓的乙醇溶液可以将酵母杀死，无法继续发酵，所以经发酵酿造的酒类含乙醇浓度最高只能达</a:t>
            </a:r>
            <a:r>
              <a:rPr kumimoji="1" lang="en-US" altLang="zh-CN" dirty="0"/>
              <a:t>10%—20%</a:t>
            </a:r>
            <a:r>
              <a:rPr kumimoji="1" lang="zh-CN" altLang="en-US" dirty="0"/>
              <a:t>。但酒精的沸点是</a:t>
            </a:r>
            <a:r>
              <a:rPr kumimoji="1" lang="en-US" altLang="zh-CN" dirty="0"/>
              <a:t>78.2℃</a:t>
            </a:r>
            <a:r>
              <a:rPr kumimoji="1" lang="zh-CN" altLang="en-US" dirty="0"/>
              <a:t>，经加热使温度超过酒精沸点而不到水的沸点，酒精蒸汽逸出，再经冷凝可得到</a:t>
            </a:r>
            <a:r>
              <a:rPr kumimoji="1" lang="en-US" altLang="zh-CN" dirty="0"/>
              <a:t>80%—90%</a:t>
            </a:r>
            <a:r>
              <a:rPr kumimoji="1" lang="zh-CN" altLang="en-US" dirty="0"/>
              <a:t>以上浓度的乙醇溶液，经勾兑可制造高浓度的烈性酒。所以烈酒也叫蒸馏酒</a:t>
            </a:r>
            <a:r>
              <a:rPr kumimoji="1" lang="zh-CN" altLang="en-US" dirty="0" smtClean="0"/>
              <a:t>。</a:t>
            </a:r>
            <a:endParaRPr kumimoji="1" lang="en-US" altLang="zh-CN" dirty="0" smtClean="0"/>
          </a:p>
          <a:p>
            <a:pPr lvl="1"/>
            <a:endParaRPr kumimoji="1" lang="en-US" altLang="zh-CN" dirty="0" smtClean="0"/>
          </a:p>
          <a:p>
            <a:r>
              <a:rPr kumimoji="1" lang="zh-CN" altLang="en-US" dirty="0" smtClean="0"/>
              <a:t>中国的蒸馏酒：</a:t>
            </a:r>
            <a:endParaRPr kumimoji="1" lang="en-US" altLang="zh-CN" dirty="0" smtClean="0"/>
          </a:p>
          <a:p>
            <a:pPr lvl="1"/>
            <a:r>
              <a:rPr kumimoji="1" lang="zh-CN" altLang="en-US" dirty="0" smtClean="0"/>
              <a:t>在南宋时期出现的。</a:t>
            </a:r>
            <a:r>
              <a:rPr kumimoji="1" lang="zh-CN" altLang="en-US" dirty="0"/>
              <a:t>中国的白酒中由于蒸馏过程中提取的馏分不同，有时分为“头曲”“二曲”或“二锅头”等</a:t>
            </a:r>
            <a:r>
              <a:rPr kumimoji="1" lang="zh-CN" altLang="en-US" dirty="0" smtClean="0"/>
              <a:t>。</a:t>
            </a:r>
            <a:endParaRPr kumimoji="1" lang="en-US" altLang="zh-CN" dirty="0" smtClean="0"/>
          </a:p>
          <a:p>
            <a:pPr lvl="1"/>
            <a:r>
              <a:rPr kumimoji="1" lang="zh-CN" altLang="en-US" dirty="0" smtClean="0"/>
              <a:t>白居易</a:t>
            </a:r>
            <a:r>
              <a:rPr kumimoji="1" lang="en-US" altLang="zh-CN" dirty="0" smtClean="0"/>
              <a:t>《</a:t>
            </a:r>
            <a:r>
              <a:rPr kumimoji="1" lang="zh-CN" altLang="en-US" dirty="0" smtClean="0"/>
              <a:t>荔枝楼对酒</a:t>
            </a:r>
            <a:r>
              <a:rPr kumimoji="1" lang="en-US" altLang="zh-CN" dirty="0" smtClean="0"/>
              <a:t>》</a:t>
            </a:r>
            <a:r>
              <a:rPr kumimoji="1" lang="zh-CN" altLang="en-US" dirty="0" smtClean="0"/>
              <a:t>：“荔枝新熟鸡冠色，烧酒初开琥珀香”</a:t>
            </a:r>
            <a:endParaRPr kumimoji="1" lang="en-US" altLang="zh-CN" dirty="0" smtClean="0"/>
          </a:p>
          <a:p>
            <a:pPr lvl="1"/>
            <a:r>
              <a:rPr kumimoji="1" lang="zh-CN" altLang="en-US" dirty="0" smtClean="0"/>
              <a:t>陶雍</a:t>
            </a:r>
            <a:r>
              <a:rPr kumimoji="1" lang="en-US" altLang="zh-CN" dirty="0"/>
              <a:t>《</a:t>
            </a:r>
            <a:r>
              <a:rPr kumimoji="1" lang="zh-CN" altLang="en-US" dirty="0"/>
              <a:t>到蜀后记途中经历</a:t>
            </a:r>
            <a:r>
              <a:rPr kumimoji="1" lang="en-US" altLang="zh-CN" dirty="0" smtClean="0"/>
              <a:t>》</a:t>
            </a:r>
            <a:r>
              <a:rPr kumimoji="1" lang="zh-CN" altLang="en-US" dirty="0" smtClean="0"/>
              <a:t>：“自到成都烧酒熟，不思身更入长安”</a:t>
            </a:r>
            <a:endParaRPr kumimoji="1" lang="zh-CN" altLang="en-US" dirty="0"/>
          </a:p>
        </p:txBody>
      </p:sp>
    </p:spTree>
    <p:extLst>
      <p:ext uri="{BB962C8B-B14F-4D97-AF65-F5344CB8AC3E}">
        <p14:creationId xmlns:p14="http://schemas.microsoft.com/office/powerpoint/2010/main" val="128536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蒸馏酒的种类</a:t>
            </a:r>
            <a:endParaRPr kumimoji="1" lang="zh-CN" altLang="en-US" dirty="0"/>
          </a:p>
        </p:txBody>
      </p:sp>
      <p:sp>
        <p:nvSpPr>
          <p:cNvPr id="3" name="内容占位符 2"/>
          <p:cNvSpPr>
            <a:spLocks noGrp="1"/>
          </p:cNvSpPr>
          <p:nvPr>
            <p:ph idx="1"/>
          </p:nvPr>
        </p:nvSpPr>
        <p:spPr/>
        <p:txBody>
          <a:bodyPr/>
          <a:lstStyle/>
          <a:p>
            <a:r>
              <a:rPr kumimoji="1" lang="zh-CN" altLang="en-US" dirty="0"/>
              <a:t>世界著名的蒸馏</a:t>
            </a:r>
            <a:r>
              <a:rPr kumimoji="1" lang="zh-CN" altLang="en-US" dirty="0" smtClean="0"/>
              <a:t>酒</a:t>
            </a:r>
            <a:endParaRPr kumimoji="1" lang="en-US" altLang="zh-CN" dirty="0" smtClean="0"/>
          </a:p>
          <a:p>
            <a:pPr lvl="1"/>
            <a:r>
              <a:rPr kumimoji="1" lang="zh-CN" altLang="en-US" dirty="0" smtClean="0"/>
              <a:t>英国的威士忌</a:t>
            </a:r>
            <a:endParaRPr kumimoji="1" lang="en-US" altLang="zh-CN" dirty="0" smtClean="0"/>
          </a:p>
          <a:p>
            <a:pPr lvl="1"/>
            <a:r>
              <a:rPr kumimoji="1" lang="zh-CN" altLang="en-US" dirty="0" smtClean="0"/>
              <a:t>法国的干邑白兰地</a:t>
            </a:r>
            <a:endParaRPr kumimoji="1" lang="en-US" altLang="zh-CN" dirty="0" smtClean="0"/>
          </a:p>
          <a:p>
            <a:pPr lvl="1"/>
            <a:r>
              <a:rPr kumimoji="1" lang="zh-CN" altLang="en-US" dirty="0" smtClean="0"/>
              <a:t>俄罗斯及东欧的伏特加</a:t>
            </a:r>
            <a:endParaRPr kumimoji="1" lang="en-US" altLang="zh-CN" dirty="0" smtClean="0"/>
          </a:p>
          <a:p>
            <a:pPr lvl="1"/>
            <a:r>
              <a:rPr kumimoji="1" lang="zh-CN" altLang="en-US" dirty="0" smtClean="0"/>
              <a:t>加勒比地区的朗姆酒</a:t>
            </a:r>
            <a:endParaRPr kumimoji="1" lang="en-US" altLang="zh-CN" dirty="0" smtClean="0"/>
          </a:p>
          <a:p>
            <a:pPr lvl="1"/>
            <a:r>
              <a:rPr kumimoji="1" lang="zh-CN" altLang="en-US" dirty="0" smtClean="0"/>
              <a:t>英国和荷兰</a:t>
            </a:r>
            <a:r>
              <a:rPr kumimoji="1" lang="zh-CN" altLang="en-US" dirty="0"/>
              <a:t>等地的杜松子</a:t>
            </a:r>
            <a:r>
              <a:rPr kumimoji="1" lang="zh-CN" altLang="en-US" dirty="0" smtClean="0"/>
              <a:t>酒</a:t>
            </a:r>
            <a:endParaRPr kumimoji="1" lang="en-US" altLang="zh-CN" dirty="0"/>
          </a:p>
          <a:p>
            <a:pPr lvl="1"/>
            <a:r>
              <a:rPr kumimoji="1" lang="zh-CN" altLang="en-US" dirty="0" smtClean="0"/>
              <a:t>墨西哥</a:t>
            </a:r>
            <a:r>
              <a:rPr kumimoji="1" lang="zh-CN" altLang="en-US" dirty="0"/>
              <a:t>的龙舌兰</a:t>
            </a:r>
            <a:r>
              <a:rPr kumimoji="1" lang="zh-CN" altLang="en-US" dirty="0" smtClean="0"/>
              <a:t>酒</a:t>
            </a:r>
            <a:r>
              <a:rPr kumimoji="1" lang="en-US" altLang="zh-CN" dirty="0" smtClean="0"/>
              <a:t>——</a:t>
            </a:r>
            <a:r>
              <a:rPr kumimoji="1" lang="zh-CN" altLang="en-US" dirty="0" smtClean="0"/>
              <a:t>以上六种并称“六大鸡</a:t>
            </a:r>
            <a:r>
              <a:rPr kumimoji="1" lang="zh-CN" altLang="en-US" dirty="0"/>
              <a:t>尾酒基</a:t>
            </a:r>
            <a:r>
              <a:rPr kumimoji="1" lang="zh-CN" altLang="en-US" dirty="0" smtClean="0"/>
              <a:t>酒”</a:t>
            </a:r>
            <a:endParaRPr kumimoji="1" lang="en-US" altLang="zh-CN" dirty="0" smtClean="0"/>
          </a:p>
          <a:p>
            <a:pPr lvl="1"/>
            <a:endParaRPr kumimoji="1" lang="en-US" altLang="zh-CN" dirty="0"/>
          </a:p>
          <a:p>
            <a:pPr lvl="1"/>
            <a:r>
              <a:rPr kumimoji="1" lang="zh-CN" altLang="en-US" dirty="0" smtClean="0"/>
              <a:t>中国贵州的白酒，如：茅台</a:t>
            </a:r>
            <a:endParaRPr kumimoji="1" lang="en-US" altLang="zh-CN" dirty="0"/>
          </a:p>
          <a:p>
            <a:pPr lvl="1"/>
            <a:r>
              <a:rPr kumimoji="1" lang="zh-CN" altLang="en-US" dirty="0" smtClean="0"/>
              <a:t>韩</a:t>
            </a:r>
            <a:r>
              <a:rPr kumimoji="1" lang="zh-CN" altLang="en-US" dirty="0"/>
              <a:t>国的烧</a:t>
            </a:r>
            <a:r>
              <a:rPr kumimoji="1" lang="zh-CN" altLang="en-US" dirty="0" smtClean="0"/>
              <a:t>酒，如：真露</a:t>
            </a:r>
            <a:endParaRPr kumimoji="1" lang="zh-CN" altLang="en-US" dirty="0"/>
          </a:p>
        </p:txBody>
      </p:sp>
    </p:spTree>
    <p:extLst>
      <p:ext uri="{BB962C8B-B14F-4D97-AF65-F5344CB8AC3E}">
        <p14:creationId xmlns:p14="http://schemas.microsoft.com/office/powerpoint/2010/main" val="3339028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药剂师">
  <a:themeElements>
    <a:clrScheme name="药剂师">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药剂师">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药剂师">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药剂师.thmx</Template>
  <TotalTime>802</TotalTime>
  <Words>1346</Words>
  <Application>Microsoft Macintosh PowerPoint</Application>
  <PresentationFormat>全屏显示(4:3)</PresentationFormat>
  <Paragraphs>133</Paragraphs>
  <Slides>25</Slides>
  <Notes>0</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药剂师</vt:lpstr>
      <vt:lpstr> 且就洞庭赊月色    将船买酒白云边</vt:lpstr>
      <vt:lpstr>酒的起源</vt:lpstr>
      <vt:lpstr>文献记载的酒起源</vt:lpstr>
      <vt:lpstr>酿造酒</vt:lpstr>
      <vt:lpstr>关于葡萄酒的一点闲话</vt:lpstr>
      <vt:lpstr>PowerPoint 演示文稿</vt:lpstr>
      <vt:lpstr>PowerPoint 演示文稿</vt:lpstr>
      <vt:lpstr>烈酒／蒸馏酒</vt:lpstr>
      <vt:lpstr>蒸馏酒的种类</vt:lpstr>
      <vt:lpstr>窖藏</vt:lpstr>
      <vt:lpstr>勾兑——以五粮液为例</vt:lpstr>
      <vt:lpstr>五种香型</vt:lpstr>
      <vt:lpstr>五种香型</vt:lpstr>
      <vt:lpstr>四大名酒</vt:lpstr>
      <vt:lpstr>茅台／飞天茅台</vt:lpstr>
      <vt:lpstr>泸州老窖特曲／1573</vt:lpstr>
      <vt:lpstr>西凤酒／1956</vt:lpstr>
      <vt:lpstr>道听途说</vt:lpstr>
      <vt:lpstr>PowerPoint 演示文稿</vt:lpstr>
      <vt:lpstr>字词，楹联</vt:lpstr>
      <vt:lpstr>时节酒联</vt:lpstr>
      <vt:lpstr>古典桌游</vt:lpstr>
      <vt:lpstr>流觞曲水</vt:lpstr>
      <vt:lpstr>诗酒文化</vt:lpstr>
      <vt:lpstr>酒与英雄</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Rui Huang</dc:creator>
  <cp:lastModifiedBy>Rui Huang</cp:lastModifiedBy>
  <cp:revision>28</cp:revision>
  <dcterms:created xsi:type="dcterms:W3CDTF">2014-01-10T18:01:16Z</dcterms:created>
  <dcterms:modified xsi:type="dcterms:W3CDTF">2014-01-11T18:05:01Z</dcterms:modified>
</cp:coreProperties>
</file>