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9"/>
  </p:notesMasterIdLst>
  <p:sldIdLst>
    <p:sldId id="344" r:id="rId2"/>
    <p:sldId id="307" r:id="rId3"/>
    <p:sldId id="310" r:id="rId4"/>
    <p:sldId id="273" r:id="rId5"/>
    <p:sldId id="305" r:id="rId6"/>
    <p:sldId id="284" r:id="rId7"/>
    <p:sldId id="303" r:id="rId8"/>
    <p:sldId id="279" r:id="rId9"/>
    <p:sldId id="304" r:id="rId10"/>
    <p:sldId id="295" r:id="rId11"/>
    <p:sldId id="331" r:id="rId12"/>
    <p:sldId id="262" r:id="rId13"/>
    <p:sldId id="298" r:id="rId14"/>
    <p:sldId id="316" r:id="rId15"/>
    <p:sldId id="320" r:id="rId16"/>
    <p:sldId id="346" r:id="rId17"/>
    <p:sldId id="315" r:id="rId18"/>
    <p:sldId id="340" r:id="rId19"/>
    <p:sldId id="350" r:id="rId20"/>
    <p:sldId id="260" r:id="rId21"/>
    <p:sldId id="351" r:id="rId22"/>
    <p:sldId id="261" r:id="rId23"/>
    <p:sldId id="353" r:id="rId24"/>
    <p:sldId id="413" r:id="rId25"/>
    <p:sldId id="356" r:id="rId26"/>
    <p:sldId id="419" r:id="rId27"/>
    <p:sldId id="408" r:id="rId28"/>
    <p:sldId id="359" r:id="rId29"/>
    <p:sldId id="364" r:id="rId30"/>
    <p:sldId id="363" r:id="rId31"/>
    <p:sldId id="421" r:id="rId32"/>
    <p:sldId id="365" r:id="rId33"/>
    <p:sldId id="420" r:id="rId34"/>
    <p:sldId id="362" r:id="rId35"/>
    <p:sldId id="391" r:id="rId36"/>
    <p:sldId id="374" r:id="rId37"/>
    <p:sldId id="370" r:id="rId38"/>
    <p:sldId id="423" r:id="rId39"/>
    <p:sldId id="393" r:id="rId40"/>
    <p:sldId id="394" r:id="rId41"/>
    <p:sldId id="395" r:id="rId42"/>
    <p:sldId id="285" r:id="rId43"/>
    <p:sldId id="417" r:id="rId44"/>
    <p:sldId id="418" r:id="rId45"/>
    <p:sldId id="367" r:id="rId46"/>
    <p:sldId id="387" r:id="rId47"/>
    <p:sldId id="397" r:id="rId48"/>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428"/>
    <a:srgbClr val="FFFF99"/>
    <a:srgbClr val="F96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92362" autoAdjust="0"/>
  </p:normalViewPr>
  <p:slideViewPr>
    <p:cSldViewPr snapToGrid="0">
      <p:cViewPr>
        <p:scale>
          <a:sx n="80" d="100"/>
          <a:sy n="80" d="100"/>
        </p:scale>
        <p:origin x="-72"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9" d="100"/>
        <a:sy n="69" d="100"/>
      </p:scale>
      <p:origin x="0" y="53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41" tIns="46220" rIns="92441" bIns="46220" rtlCol="0"/>
          <a:lstStyle>
            <a:lvl1pPr algn="l">
              <a:defRPr sz="1200"/>
            </a:lvl1pPr>
          </a:lstStyle>
          <a:p>
            <a:endParaRPr lang="en-US"/>
          </a:p>
        </p:txBody>
      </p:sp>
      <p:sp>
        <p:nvSpPr>
          <p:cNvPr id="3" name="Date Placeholder 2"/>
          <p:cNvSpPr>
            <a:spLocks noGrp="1"/>
          </p:cNvSpPr>
          <p:nvPr>
            <p:ph type="dt" idx="1"/>
          </p:nvPr>
        </p:nvSpPr>
        <p:spPr>
          <a:xfrm>
            <a:off x="3898103" y="0"/>
            <a:ext cx="2982119" cy="466434"/>
          </a:xfrm>
          <a:prstGeom prst="rect">
            <a:avLst/>
          </a:prstGeom>
        </p:spPr>
        <p:txBody>
          <a:bodyPr vert="horz" lIns="92441" tIns="46220" rIns="92441" bIns="46220" rtlCol="0"/>
          <a:lstStyle>
            <a:lvl1pPr algn="r">
              <a:defRPr sz="1200"/>
            </a:lvl1pPr>
          </a:lstStyle>
          <a:p>
            <a:fld id="{BB38DC88-B282-417D-9C20-F3B1F54A0AB8}" type="datetimeFigureOut">
              <a:rPr lang="en-US" smtClean="0"/>
              <a:t>8/15/2014</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1" tIns="46220" rIns="92441" bIns="46220"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1" tIns="46220" rIns="92441" bIns="462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6433"/>
          </a:xfrm>
          <a:prstGeom prst="rect">
            <a:avLst/>
          </a:prstGeom>
        </p:spPr>
        <p:txBody>
          <a:bodyPr vert="horz" lIns="92441" tIns="46220" rIns="92441" bIns="46220"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6433"/>
          </a:xfrm>
          <a:prstGeom prst="rect">
            <a:avLst/>
          </a:prstGeom>
        </p:spPr>
        <p:txBody>
          <a:bodyPr vert="horz" lIns="92441" tIns="46220" rIns="92441" bIns="46220" rtlCol="0" anchor="b"/>
          <a:lstStyle>
            <a:lvl1pPr algn="r">
              <a:defRPr sz="1200"/>
            </a:lvl1pPr>
          </a:lstStyle>
          <a:p>
            <a:fld id="{8765DC5B-74EC-414C-9BE7-27EFAB05BE4B}" type="slidenum">
              <a:rPr lang="en-US" smtClean="0"/>
              <a:t>‹#›</a:t>
            </a:fld>
            <a:endParaRPr lang="en-US"/>
          </a:p>
        </p:txBody>
      </p:sp>
    </p:spTree>
    <p:extLst>
      <p:ext uri="{BB962C8B-B14F-4D97-AF65-F5344CB8AC3E}">
        <p14:creationId xmlns:p14="http://schemas.microsoft.com/office/powerpoint/2010/main" val="110679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zh.wikipedia.org/wiki/%E5%9F%BA%E7%9D%A3%E6%95%99%E8%97%9D%E8%A1%93"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zh.wikipedia.org/wiki/%E8%81%96%E5%83%8F"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baike.baidu.com/view/3820.htm" TargetMode="External"/><Relationship Id="rId13" Type="http://schemas.openxmlformats.org/officeDocument/2006/relationships/hyperlink" Target="http://baike.baidu.com/view/2773.htm" TargetMode="External"/><Relationship Id="rId18" Type="http://schemas.openxmlformats.org/officeDocument/2006/relationships/hyperlink" Target="http://baike.baidu.com/view/6397.htm" TargetMode="External"/><Relationship Id="rId3" Type="http://schemas.openxmlformats.org/officeDocument/2006/relationships/hyperlink" Target="http://baike.baidu.com/view/835681.htm" TargetMode="External"/><Relationship Id="rId21" Type="http://schemas.openxmlformats.org/officeDocument/2006/relationships/hyperlink" Target="http://baike.baidu.com/view/45417.htm" TargetMode="External"/><Relationship Id="rId7" Type="http://schemas.openxmlformats.org/officeDocument/2006/relationships/hyperlink" Target="http://baike.baidu.com/view/1428660.htm" TargetMode="External"/><Relationship Id="rId12" Type="http://schemas.openxmlformats.org/officeDocument/2006/relationships/hyperlink" Target="http://baike.baidu.com/view/3836.htm" TargetMode="External"/><Relationship Id="rId17" Type="http://schemas.openxmlformats.org/officeDocument/2006/relationships/hyperlink" Target="http://baike.baidu.com/view/21934.htm" TargetMode="External"/><Relationship Id="rId2" Type="http://schemas.openxmlformats.org/officeDocument/2006/relationships/slide" Target="../slides/slide46.xml"/><Relationship Id="rId16" Type="http://schemas.openxmlformats.org/officeDocument/2006/relationships/hyperlink" Target="http://baike.baidu.com/view/97599.htm" TargetMode="External"/><Relationship Id="rId20" Type="http://schemas.openxmlformats.org/officeDocument/2006/relationships/hyperlink" Target="http://baike.baidu.com/view/835667.htm" TargetMode="External"/><Relationship Id="rId1" Type="http://schemas.openxmlformats.org/officeDocument/2006/relationships/notesMaster" Target="../notesMasters/notesMaster1.xml"/><Relationship Id="rId6" Type="http://schemas.openxmlformats.org/officeDocument/2006/relationships/hyperlink" Target="http://baike.baidu.com/view/285580.htm" TargetMode="External"/><Relationship Id="rId11" Type="http://schemas.openxmlformats.org/officeDocument/2006/relationships/hyperlink" Target="http://baike.baidu.com/view/21905.htm" TargetMode="External"/><Relationship Id="rId5" Type="http://schemas.openxmlformats.org/officeDocument/2006/relationships/hyperlink" Target="http://baike.baidu.com/view/207715.htm" TargetMode="External"/><Relationship Id="rId15" Type="http://schemas.openxmlformats.org/officeDocument/2006/relationships/hyperlink" Target="http://baike.baidu.com/view/64741.htm" TargetMode="External"/><Relationship Id="rId10" Type="http://schemas.openxmlformats.org/officeDocument/2006/relationships/hyperlink" Target="http://baike.baidu.com/view/6323.htm" TargetMode="External"/><Relationship Id="rId19" Type="http://schemas.openxmlformats.org/officeDocument/2006/relationships/hyperlink" Target="http://baike.baidu.com/view/26120.htm" TargetMode="External"/><Relationship Id="rId4" Type="http://schemas.openxmlformats.org/officeDocument/2006/relationships/hyperlink" Target="http://baike.baidu.com/view/394787.htm" TargetMode="External"/><Relationship Id="rId9" Type="http://schemas.openxmlformats.org/officeDocument/2006/relationships/hyperlink" Target="http://baike.baidu.com/view/3762.htm" TargetMode="External"/><Relationship Id="rId14" Type="http://schemas.openxmlformats.org/officeDocument/2006/relationships/hyperlink" Target="http://baike.baidu.com/view/3784.htm" TargetMode="External"/><Relationship Id="rId22" Type="http://schemas.openxmlformats.org/officeDocument/2006/relationships/hyperlink" Target="http://baike.baidu.com/view/65051.htm"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zh.wikipedia.org/wiki/%E8%A5%BF%E4%BA%9A"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baidu.com/s?wd=%E9%98%BF%E6%8B%89%E4%BC%AF%E6%96%87%E5%8C%96&amp;hl_tag=textlink&amp;tn=SE_hldp01350_v6v6zkg6" TargetMode="External"/><Relationship Id="rId5" Type="http://schemas.openxmlformats.org/officeDocument/2006/relationships/hyperlink" Target="http://www.baidu.com/s?wd=%E6%B3%95%E8%92%82%E7%8E%9B%E4%B9%8B%E6%89%8B&amp;hl_tag=textlink&amp;tn=SE_hldp01350_v6v6zkg6" TargetMode="External"/><Relationship Id="rId4" Type="http://schemas.openxmlformats.org/officeDocument/2006/relationships/hyperlink" Target="http://zh.wikipedia.org/wiki/%E5%8C%97%E9%9D%9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1</a:t>
            </a:fld>
            <a:endParaRPr lang="en-US"/>
          </a:p>
        </p:txBody>
      </p:sp>
    </p:spTree>
    <p:extLst>
      <p:ext uri="{BB962C8B-B14F-4D97-AF65-F5344CB8AC3E}">
        <p14:creationId xmlns:p14="http://schemas.microsoft.com/office/powerpoint/2010/main" val="390702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5DC5B-74EC-414C-9BE7-27EFAB05BE4B}" type="slidenum">
              <a:rPr lang="en-US" smtClean="0"/>
              <a:t>10</a:t>
            </a:fld>
            <a:endParaRPr lang="en-US"/>
          </a:p>
        </p:txBody>
      </p:sp>
    </p:spTree>
    <p:extLst>
      <p:ext uri="{BB962C8B-B14F-4D97-AF65-F5344CB8AC3E}">
        <p14:creationId xmlns:p14="http://schemas.microsoft.com/office/powerpoint/2010/main" val="102349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高高的钟楼，礼拜殿，开放的橘树院</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11</a:t>
            </a:fld>
            <a:endParaRPr lang="en-US"/>
          </a:p>
        </p:txBody>
      </p:sp>
    </p:spTree>
    <p:extLst>
      <p:ext uri="{BB962C8B-B14F-4D97-AF65-F5344CB8AC3E}">
        <p14:creationId xmlns:p14="http://schemas.microsoft.com/office/powerpoint/2010/main" val="328921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选地址，原罗马教堂</a:t>
            </a:r>
            <a:endParaRPr lang="en-US" altLang="zh-CN" dirty="0" smtClean="0"/>
          </a:p>
          <a:p>
            <a:r>
              <a:rPr lang="zh-CN" altLang="en-US" dirty="0" smtClean="0"/>
              <a:t>取材优良</a:t>
            </a:r>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12</a:t>
            </a:fld>
            <a:endParaRPr lang="en-US"/>
          </a:p>
        </p:txBody>
      </p:sp>
    </p:spTree>
    <p:extLst>
      <p:ext uri="{BB962C8B-B14F-4D97-AF65-F5344CB8AC3E}">
        <p14:creationId xmlns:p14="http://schemas.microsoft.com/office/powerpoint/2010/main" val="1842203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围墙很高，很多细节，颜色，花纹，突兀，</a:t>
            </a:r>
            <a:endParaRPr lang="en-US" altLang="zh-CN" dirty="0" smtClean="0"/>
          </a:p>
          <a:p>
            <a:r>
              <a:rPr lang="zh-CN" altLang="en-US" dirty="0" smtClean="0"/>
              <a:t>不同于我国的寺院建筑</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13</a:t>
            </a:fld>
            <a:endParaRPr lang="en-US"/>
          </a:p>
        </p:txBody>
      </p:sp>
    </p:spTree>
    <p:extLst>
      <p:ext uri="{BB962C8B-B14F-4D97-AF65-F5344CB8AC3E}">
        <p14:creationId xmlns:p14="http://schemas.microsoft.com/office/powerpoint/2010/main" val="280172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14</a:t>
            </a:fld>
            <a:endParaRPr lang="en-US"/>
          </a:p>
        </p:txBody>
      </p:sp>
    </p:spTree>
    <p:extLst>
      <p:ext uri="{BB962C8B-B14F-4D97-AF65-F5344CB8AC3E}">
        <p14:creationId xmlns:p14="http://schemas.microsoft.com/office/powerpoint/2010/main" val="340749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进入大殿，有没有被惊艳的感觉？</a:t>
            </a:r>
            <a:endParaRPr lang="en-US" altLang="zh-CN" dirty="0" smtClean="0"/>
          </a:p>
          <a:p>
            <a:r>
              <a:rPr lang="zh-CN" altLang="en-US" dirty="0" smtClean="0"/>
              <a:t>红</a:t>
            </a:r>
            <a:r>
              <a:rPr lang="zh-CN" altLang="en-US" dirty="0" smtClean="0"/>
              <a:t>白条文的双拱设计具有充分的阿拉伯色彩，既美观，增加了高度，又很好地解决了天棚承重，是阿拉伯人建筑设计一大贡献。</a:t>
            </a:r>
            <a:endParaRPr lang="en-US" altLang="zh-CN" dirty="0" smtClean="0"/>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同期中国唐代宫廷建筑也有巨大发展，各种屋顶，多为砖瓦、木质结构，已被破坏殆尽保存不久，易被毁。</a:t>
            </a:r>
            <a:endParaRPr lang="en-US" altLang="zh-CN" dirty="0" smtClean="0"/>
          </a:p>
          <a:p>
            <a:r>
              <a:rPr lang="zh-CN" altLang="en-US" dirty="0" smtClean="0"/>
              <a:t>承重：抬梁式是在立柱上架梁，梁上又抬梁，所以称为“抬梁式”。</a:t>
            </a:r>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15</a:t>
            </a:fld>
            <a:endParaRPr lang="en-US"/>
          </a:p>
        </p:txBody>
      </p:sp>
    </p:spTree>
    <p:extLst>
      <p:ext uri="{BB962C8B-B14F-4D97-AF65-F5344CB8AC3E}">
        <p14:creationId xmlns:p14="http://schemas.microsoft.com/office/powerpoint/2010/main" val="3619882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最</a:t>
            </a:r>
            <a:r>
              <a:rPr lang="zh-CN" altLang="en-US" dirty="0" smtClean="0"/>
              <a:t>神圣的礼拜场所，麦加清真寺。</a:t>
            </a:r>
            <a:endParaRPr lang="en-US" altLang="zh-CN" dirty="0" smtClean="0"/>
          </a:p>
          <a:p>
            <a:r>
              <a:rPr lang="zh-CN" altLang="en-US" dirty="0" smtClean="0"/>
              <a:t>穆斯林礼拜与其它宗教，佛教或者基督教，主要区别之一，方向。</a:t>
            </a:r>
            <a:endParaRPr lang="en-US" altLang="zh-CN" dirty="0" smtClean="0"/>
          </a:p>
          <a:p>
            <a:r>
              <a:rPr lang="zh-CN" altLang="en-US" dirty="0" smtClean="0"/>
              <a:t>原为始建于公元前十八世纪的宗教建筑物。穆罕默德清除其中偶像作为伊斯兰教礼拜处。以后多次重修。</a:t>
            </a:r>
            <a:endParaRPr lang="en-US" altLang="zh-CN" dirty="0" smtClean="0"/>
          </a:p>
          <a:p>
            <a:r>
              <a:rPr lang="zh-CN" altLang="en-US" dirty="0" smtClean="0"/>
              <a:t>为何神圣，又称天房。伊斯兰教认为：先知为人类修建的第一个用于朝拜的建筑，天堂建筑的翻版，</a:t>
            </a:r>
            <a:r>
              <a:rPr lang="zh-TW" altLang="en-US" dirty="0" smtClean="0"/>
              <a:t>直接在彼天堂建築之下</a:t>
            </a:r>
            <a:endParaRPr lang="en-US" altLang="zh-CN" dirty="0" smtClean="0"/>
          </a:p>
          <a:p>
            <a:endParaRPr lang="en-US"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16</a:t>
            </a:fld>
            <a:endParaRPr lang="en-US"/>
          </a:p>
        </p:txBody>
      </p:sp>
    </p:spTree>
    <p:extLst>
      <p:ext uri="{BB962C8B-B14F-4D97-AF65-F5344CB8AC3E}">
        <p14:creationId xmlns:p14="http://schemas.microsoft.com/office/powerpoint/2010/main" val="2146198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说回到大清真寺，</a:t>
            </a:r>
            <a:endParaRPr lang="en-US" altLang="zh-CN" dirty="0" smtClean="0"/>
          </a:p>
          <a:p>
            <a:r>
              <a:rPr lang="zh-CN" altLang="en-US" dirty="0" smtClean="0"/>
              <a:t>后墙正中有个小拱门，重要功能结构。每个清真寺都有：叫什么？壁龛</a:t>
            </a:r>
            <a:r>
              <a:rPr lang="en-US" altLang="zh-CN" dirty="0" smtClean="0"/>
              <a:t>——</a:t>
            </a:r>
            <a:r>
              <a:rPr lang="zh-CN" altLang="en-US" dirty="0" smtClean="0"/>
              <a:t>哈里发领众礼拜处。（哈里发的雕像）</a:t>
            </a:r>
            <a:endParaRPr lang="en-US" altLang="zh-CN" dirty="0" smtClean="0"/>
          </a:p>
          <a:p>
            <a:r>
              <a:rPr lang="zh-CN" altLang="en-US" dirty="0" smtClean="0"/>
              <a:t>伊斯兰教严禁偶像崇拜，无穆罕默德像，无真主像，壁龛指示所有教徒的礼拜方向。</a:t>
            </a:r>
            <a:endParaRPr lang="en-US" altLang="zh-CN" dirty="0" smtClean="0"/>
          </a:p>
          <a:p>
            <a:pPr defTabSz="924400">
              <a:defRPr/>
            </a:pPr>
            <a:r>
              <a:rPr lang="zh-CN" altLang="en-US" dirty="0" smtClean="0"/>
              <a:t>圣龛前是国王礼拜处，</a:t>
            </a:r>
            <a:endParaRPr lang="en-US" altLang="zh-CN" dirty="0" smtClean="0"/>
          </a:p>
          <a:p>
            <a:pPr defTabSz="924400">
              <a:defRPr/>
            </a:pPr>
            <a:r>
              <a:rPr lang="zh-CN" altLang="en-US" dirty="0" smtClean="0"/>
              <a:t>穹顶透光性好；两侧柱子上是由原马蹄形双拱</a:t>
            </a:r>
            <a:r>
              <a:rPr lang="en-US" altLang="zh-CN" dirty="0" smtClean="0"/>
              <a:t>--〉</a:t>
            </a:r>
            <a:r>
              <a:rPr lang="zh-CN" altLang="en-US" dirty="0" smtClean="0"/>
              <a:t>多叶、花瓣复合卷拱，更加具有强装饰性，美呆了。</a:t>
            </a:r>
            <a:endParaRPr lang="en-US" altLang="zh-CN" dirty="0" smtClean="0"/>
          </a:p>
          <a:p>
            <a:pPr defTabSz="924400">
              <a:defRPr/>
            </a:pPr>
            <a:r>
              <a:rPr lang="zh-CN" altLang="en-US" dirty="0" smtClean="0"/>
              <a:t>此壁龛为什么没有朝向麦加？这要和这个政权的建立有关。为什么是后倭马亚王朝？</a:t>
            </a:r>
            <a:endParaRPr lang="en-US"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17</a:t>
            </a:fld>
            <a:endParaRPr lang="en-US"/>
          </a:p>
        </p:txBody>
      </p:sp>
    </p:spTree>
    <p:extLst>
      <p:ext uri="{BB962C8B-B14F-4D97-AF65-F5344CB8AC3E}">
        <p14:creationId xmlns:p14="http://schemas.microsoft.com/office/powerpoint/2010/main" val="2610655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3">
              <a:defRPr/>
            </a:pPr>
            <a:r>
              <a:rPr lang="zh-CN" altLang="en-US" dirty="0" smtClean="0"/>
              <a:t>中世纪</a:t>
            </a:r>
            <a:r>
              <a:rPr lang="en-US" altLang="zh-CN" dirty="0" smtClean="0"/>
              <a:t>632</a:t>
            </a:r>
            <a:r>
              <a:rPr lang="zh-CN" altLang="en-US" dirty="0" smtClean="0"/>
              <a:t>年穆罕默德传教，统一阿拉伯半岛，死后，选举制产生四位领袖</a:t>
            </a:r>
            <a:r>
              <a:rPr lang="en-US" altLang="zh-CN" dirty="0" smtClean="0"/>
              <a:t>——</a:t>
            </a:r>
            <a:r>
              <a:rPr lang="zh-CN" altLang="en-US" dirty="0" smtClean="0"/>
              <a:t>四大哈里发（尧舜禹），领土扩张，开始宣扬伊斯兰教，扩张领土，向东（萨珊王国，印度），向北（拜占庭），向西（埃及）。</a:t>
            </a:r>
            <a:endParaRPr lang="en-US" altLang="zh-CN" dirty="0" smtClean="0"/>
          </a:p>
          <a:p>
            <a:pPr defTabSz="914343">
              <a:defRPr/>
            </a:pPr>
            <a:endParaRPr lang="en-US" altLang="zh-CN" dirty="0" smtClean="0"/>
          </a:p>
          <a:p>
            <a:pPr marL="0" marR="0" indent="0" algn="l" defTabSz="914343" rtl="0" eaLnBrk="1" fontAlgn="auto" latinLnBrk="0" hangingPunct="1">
              <a:lnSpc>
                <a:spcPct val="100000"/>
              </a:lnSpc>
              <a:spcBef>
                <a:spcPts val="0"/>
              </a:spcBef>
              <a:spcAft>
                <a:spcPts val="0"/>
              </a:spcAft>
              <a:buClrTx/>
              <a:buSzTx/>
              <a:buFontTx/>
              <a:buNone/>
              <a:tabLst/>
              <a:defRPr/>
            </a:pPr>
            <a:r>
              <a:rPr lang="zh-CN" altLang="en-US" dirty="0" smtClean="0"/>
              <a:t>扩张过程中，接触到先进文明，统治者如饥似渴学习周边</a:t>
            </a:r>
            <a:r>
              <a:rPr lang="zh-TW" altLang="en-US" dirty="0" smtClean="0"/>
              <a:t>文明（</a:t>
            </a:r>
            <a:r>
              <a:rPr lang="zh-CN" altLang="en-US" dirty="0" smtClean="0"/>
              <a:t>希腊</a:t>
            </a:r>
            <a:r>
              <a:rPr lang="zh-TW" altLang="en-US" dirty="0" smtClean="0"/>
              <a:t>、波斯、印度）的先</a:t>
            </a:r>
            <a:r>
              <a:rPr lang="zh-CN" altLang="en-US" dirty="0" smtClean="0"/>
              <a:t>进</a:t>
            </a:r>
            <a:r>
              <a:rPr lang="zh-TW" altLang="en-US" dirty="0" smtClean="0"/>
              <a:t>文化，奉行</a:t>
            </a:r>
            <a:r>
              <a:rPr lang="zh-CN" altLang="en-US" dirty="0" smtClean="0"/>
              <a:t>开</a:t>
            </a:r>
            <a:r>
              <a:rPr lang="zh-TW" altLang="en-US" dirty="0" smtClean="0"/>
              <a:t>明的文化政策</a:t>
            </a:r>
            <a:r>
              <a:rPr lang="zh-CN" altLang="en-US" dirty="0" smtClean="0"/>
              <a:t>。</a:t>
            </a:r>
            <a:r>
              <a:rPr lang="en-US" altLang="zh-TW" dirty="0" smtClean="0"/>
              <a:t>《</a:t>
            </a:r>
            <a:r>
              <a:rPr lang="zh-CN" altLang="en-US" dirty="0" smtClean="0"/>
              <a:t>古兰经</a:t>
            </a:r>
            <a:r>
              <a:rPr lang="en-US" altLang="zh-TW" dirty="0" smtClean="0"/>
              <a:t>》</a:t>
            </a:r>
            <a:r>
              <a:rPr lang="zh-CN" altLang="en-US" dirty="0" smtClean="0"/>
              <a:t>鼓励人们重视知识</a:t>
            </a:r>
            <a:r>
              <a:rPr lang="zh-TW" altLang="en-US" dirty="0" smtClean="0"/>
              <a:t>、研究</a:t>
            </a:r>
            <a:r>
              <a:rPr lang="zh-CN" altLang="en-US" dirty="0" smtClean="0"/>
              <a:t>学问。阿拉伯</a:t>
            </a:r>
            <a:r>
              <a:rPr lang="zh-TW" altLang="en-US" dirty="0" smtClean="0"/>
              <a:t>在的各</a:t>
            </a:r>
            <a:r>
              <a:rPr lang="zh-CN" altLang="en-US" dirty="0" smtClean="0"/>
              <a:t>学术领域取得长足发</a:t>
            </a:r>
            <a:r>
              <a:rPr lang="zh-TW" altLang="en-US" dirty="0" smtClean="0"/>
              <a:t>展，</a:t>
            </a:r>
            <a:r>
              <a:rPr lang="zh-CN" altLang="en-US" dirty="0" smtClean="0"/>
              <a:t>开始繁荣。</a:t>
            </a:r>
            <a:r>
              <a:rPr lang="zh-TW" altLang="en-US" dirty="0" smtClean="0"/>
              <a:t>如</a:t>
            </a:r>
            <a:r>
              <a:rPr lang="zh-CN" altLang="en-US" dirty="0" smtClean="0"/>
              <a:t>改进</a:t>
            </a:r>
            <a:r>
              <a:rPr lang="zh-TW" altLang="en-US" dirty="0" smtClean="0"/>
              <a:t>印度</a:t>
            </a:r>
            <a:r>
              <a:rPr lang="zh-CN" altLang="en-US" dirty="0" smtClean="0"/>
              <a:t>数学</a:t>
            </a:r>
            <a:r>
              <a:rPr lang="zh-TW" altLang="en-US" dirty="0" smtClean="0"/>
              <a:t>系統，</a:t>
            </a:r>
            <a:r>
              <a:rPr lang="zh-CN" altLang="en-US" dirty="0" smtClean="0"/>
              <a:t>传</a:t>
            </a:r>
            <a:r>
              <a:rPr lang="zh-TW" altLang="en-US" dirty="0" smtClean="0"/>
              <a:t>至西方，</a:t>
            </a:r>
            <a:r>
              <a:rPr lang="zh-CN" altLang="en-US" dirty="0" smtClean="0"/>
              <a:t>称为</a:t>
            </a:r>
            <a:r>
              <a:rPr lang="zh-TW" altLang="en-US" dirty="0" smtClean="0"/>
              <a:t>阿拉伯</a:t>
            </a:r>
            <a:r>
              <a:rPr lang="zh-CN" altLang="en-US" dirty="0" smtClean="0"/>
              <a:t>数字</a:t>
            </a:r>
            <a:r>
              <a:rPr lang="zh-TW" altLang="en-US" dirty="0" smtClean="0"/>
              <a:t>。文学成就</a:t>
            </a:r>
            <a:r>
              <a:rPr lang="zh-CN" altLang="en-US" dirty="0" smtClean="0"/>
              <a:t>：翻译</a:t>
            </a:r>
            <a:r>
              <a:rPr lang="zh-TW" altLang="en-US" dirty="0" smtClean="0"/>
              <a:t>外文</a:t>
            </a:r>
            <a:r>
              <a:rPr lang="zh-CN" altLang="en-US" dirty="0" smtClean="0"/>
              <a:t>书籍。伊斯兰教十分温和，纯净的宗教，在领土扩张，宣扬伊斯兰教同时，包容其它宗教。</a:t>
            </a:r>
            <a:endParaRPr lang="en-US" altLang="zh-CN" dirty="0" smtClean="0"/>
          </a:p>
          <a:p>
            <a:pPr marL="0" marR="0" indent="0" algn="l" defTabSz="914343" rtl="0" eaLnBrk="1" fontAlgn="auto" latinLnBrk="0" hangingPunct="1">
              <a:lnSpc>
                <a:spcPct val="100000"/>
              </a:lnSpc>
              <a:spcBef>
                <a:spcPts val="0"/>
              </a:spcBef>
              <a:spcAft>
                <a:spcPts val="0"/>
              </a:spcAft>
              <a:buClrTx/>
              <a:buSzTx/>
              <a:buFontTx/>
              <a:buNone/>
              <a:tabLst/>
              <a:defRPr/>
            </a:pPr>
            <a:endParaRPr lang="en-US" altLang="zh-CN" dirty="0" smtClean="0"/>
          </a:p>
          <a:p>
            <a:pPr defTabSz="914343">
              <a:defRPr/>
            </a:pPr>
            <a:r>
              <a:rPr lang="zh-CN" altLang="en-US" dirty="0" smtClean="0"/>
              <a:t>世袭制后，秉承教义传统，领土继续扩张。</a:t>
            </a:r>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18</a:t>
            </a:fld>
            <a:endParaRPr lang="en-US"/>
          </a:p>
        </p:txBody>
      </p:sp>
    </p:spTree>
    <p:extLst>
      <p:ext uri="{BB962C8B-B14F-4D97-AF65-F5344CB8AC3E}">
        <p14:creationId xmlns:p14="http://schemas.microsoft.com/office/powerpoint/2010/main" val="726262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绿色部分即为倭马亚王朝疆土。存在将近</a:t>
            </a:r>
            <a:r>
              <a:rPr lang="en-US" altLang="zh-CN" dirty="0" smtClean="0"/>
              <a:t>100</a:t>
            </a:r>
            <a:r>
              <a:rPr lang="zh-CN" altLang="en-US" dirty="0" smtClean="0"/>
              <a:t>年，此时大清真寺还未建。</a:t>
            </a:r>
            <a:endParaRPr lang="en-US" altLang="zh-CN" dirty="0" smtClean="0"/>
          </a:p>
          <a:p>
            <a:r>
              <a:rPr lang="zh-CN" altLang="en-US" dirty="0" smtClean="0"/>
              <a:t>听说过大食，唐对阿拉伯人的统称。波斯语音译。</a:t>
            </a:r>
            <a:endParaRPr lang="en-US" altLang="zh-CN" dirty="0" smtClean="0"/>
          </a:p>
          <a:p>
            <a:r>
              <a:rPr lang="en-US" altLang="zh-CN" dirty="0" smtClean="0"/>
              <a:t>750</a:t>
            </a:r>
            <a:r>
              <a:rPr lang="zh-CN" altLang="en-US" dirty="0" smtClean="0"/>
              <a:t>年，教内派系分歧，改朝换代。阿巴斯，迁都巴格达，一千零一夜</a:t>
            </a:r>
            <a:endParaRPr lang="en-US" altLang="zh-CN" dirty="0" smtClean="0"/>
          </a:p>
          <a:p>
            <a:r>
              <a:rPr lang="zh-CN" altLang="en-US" dirty="0" smtClean="0"/>
              <a:t>倭马亚并没有完全被灭，王子得以逃脱，辗转西班牙，建立后倭马亚（白衣大食），抗衡巴格达政权。</a:t>
            </a:r>
            <a:endParaRPr lang="en-US" altLang="zh-CN" dirty="0" smtClean="0"/>
          </a:p>
          <a:p>
            <a:r>
              <a:rPr lang="zh-CN" altLang="en-US" dirty="0" smtClean="0"/>
              <a:t>此王子即修建清真寺之人</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19</a:t>
            </a:fld>
            <a:endParaRPr lang="en-US"/>
          </a:p>
        </p:txBody>
      </p:sp>
    </p:spTree>
    <p:extLst>
      <p:ext uri="{BB962C8B-B14F-4D97-AF65-F5344CB8AC3E}">
        <p14:creationId xmlns:p14="http://schemas.microsoft.com/office/powerpoint/2010/main" val="403589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租车纪录显示：</a:t>
            </a:r>
            <a:endParaRPr lang="en-US" altLang="zh-CN" dirty="0" smtClean="0"/>
          </a:p>
          <a:p>
            <a:r>
              <a:rPr lang="zh-CN" altLang="en-US" dirty="0" smtClean="0"/>
              <a:t>提到西班牙城市，</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a:t>
            </a:fld>
            <a:endParaRPr lang="en-US"/>
          </a:p>
        </p:txBody>
      </p:sp>
    </p:spTree>
    <p:extLst>
      <p:ext uri="{BB962C8B-B14F-4D97-AF65-F5344CB8AC3E}">
        <p14:creationId xmlns:p14="http://schemas.microsoft.com/office/powerpoint/2010/main" val="1615027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14343">
              <a:defRPr/>
            </a:pPr>
            <a:r>
              <a:rPr lang="zh-CN" altLang="en-US" dirty="0" smtClean="0"/>
              <a:t>伟大的君主。</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20</a:t>
            </a:fld>
            <a:endParaRPr lang="en-US"/>
          </a:p>
        </p:txBody>
      </p:sp>
    </p:spTree>
    <p:extLst>
      <p:ext uri="{BB962C8B-B14F-4D97-AF65-F5344CB8AC3E}">
        <p14:creationId xmlns:p14="http://schemas.microsoft.com/office/powerpoint/2010/main" val="1433007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3"/>
            <a:r>
              <a:rPr lang="zh-CN" altLang="en-US" dirty="0" smtClean="0"/>
              <a:t>终生没有再回故土，可以想象他对家乡的怀念，和东方哈里发的仇恨。</a:t>
            </a:r>
            <a:endParaRPr lang="en-US" altLang="zh-CN" dirty="0" smtClean="0"/>
          </a:p>
          <a:p>
            <a:pPr defTabSz="914343"/>
            <a:r>
              <a:rPr lang="zh-CN" altLang="en-US" dirty="0" smtClean="0"/>
              <a:t>至此，解释壁龛的朝向问题。</a:t>
            </a:r>
            <a:endParaRPr lang="en-US" altLang="zh-CN" dirty="0" smtClean="0"/>
          </a:p>
          <a:p>
            <a:r>
              <a:rPr lang="zh-CN" altLang="en-US" dirty="0" smtClean="0"/>
              <a:t>艾米尔？</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21</a:t>
            </a:fld>
            <a:endParaRPr lang="en-US"/>
          </a:p>
        </p:txBody>
      </p:sp>
    </p:spTree>
    <p:extLst>
      <p:ext uri="{BB962C8B-B14F-4D97-AF65-F5344CB8AC3E}">
        <p14:creationId xmlns:p14="http://schemas.microsoft.com/office/powerpoint/2010/main" val="3355617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一会埃米尔，一会哈里发，怎么回事，什么区别？这张地图上，</a:t>
            </a:r>
            <a:endParaRPr lang="en-US" altLang="zh-CN" dirty="0" smtClean="0"/>
          </a:p>
          <a:p>
            <a:r>
              <a:rPr lang="zh-CN" altLang="en-US" dirty="0" smtClean="0"/>
              <a:t>埃米尔</a:t>
            </a:r>
            <a:r>
              <a:rPr lang="en-US" altLang="zh-CN" dirty="0" smtClean="0"/>
              <a:t>=</a:t>
            </a:r>
            <a:r>
              <a:rPr lang="zh-CN" altLang="en-US" dirty="0" smtClean="0"/>
              <a:t>春秋诸侯；哈里发</a:t>
            </a:r>
            <a:r>
              <a:rPr lang="en-US" altLang="zh-CN" dirty="0" smtClean="0"/>
              <a:t>=</a:t>
            </a:r>
            <a:r>
              <a:rPr lang="zh-CN" altLang="en-US" dirty="0" smtClean="0"/>
              <a:t>周天子</a:t>
            </a:r>
            <a:endParaRPr lang="en-US" altLang="zh-CN" dirty="0" smtClean="0"/>
          </a:p>
          <a:p>
            <a:r>
              <a:rPr lang="zh-CN" altLang="en-US" dirty="0" smtClean="0"/>
              <a:t>当今的阿拉伯联合酋长国</a:t>
            </a:r>
            <a:r>
              <a:rPr lang="en-US" dirty="0" smtClean="0"/>
              <a:t>United Arab Emirates</a:t>
            </a:r>
            <a:r>
              <a:rPr lang="zh-CN" altLang="en-US" dirty="0" smtClean="0"/>
              <a:t>，现在没有哈里发</a:t>
            </a:r>
            <a:endParaRPr lang="en-US" altLang="zh-CN" dirty="0" smtClean="0"/>
          </a:p>
          <a:p>
            <a:r>
              <a:rPr lang="zh-CN" altLang="en-US" dirty="0" smtClean="0"/>
              <a:t>可见，阿卜杜拉赫曼当时还是把自己作为哈里发的下级来看，比较低调。可是它的子孙会永远这样吗？</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22</a:t>
            </a:fld>
            <a:endParaRPr lang="en-US"/>
          </a:p>
        </p:txBody>
      </p:sp>
    </p:spTree>
    <p:extLst>
      <p:ext uri="{BB962C8B-B14F-4D97-AF65-F5344CB8AC3E}">
        <p14:creationId xmlns:p14="http://schemas.microsoft.com/office/powerpoint/2010/main" val="2857979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死后，不断发展壮大，曾曾孙建立哈里发，公开抗衡巴格达。</a:t>
            </a:r>
            <a:endParaRPr lang="en-US" altLang="zh-CN" dirty="0" smtClean="0"/>
          </a:p>
          <a:p>
            <a:r>
              <a:rPr lang="zh-CN" altLang="en-US" dirty="0" smtClean="0"/>
              <a:t>媲美巴格达，君士坦丁堡、中国的北宋都城河南开封</a:t>
            </a:r>
            <a:endParaRPr lang="en-US" altLang="zh-CN" dirty="0" smtClean="0"/>
          </a:p>
          <a:p>
            <a:r>
              <a:rPr lang="zh-CN" altLang="en-US" dirty="0" smtClean="0"/>
              <a:t>医术发达，科尔多瓦有道是最好的犹太医生，教育知识的重视一如从前。</a:t>
            </a:r>
            <a:endParaRPr lang="en-US" altLang="zh-CN" dirty="0" smtClean="0"/>
          </a:p>
          <a:p>
            <a:pPr defTabSz="914343"/>
            <a:r>
              <a:rPr lang="zh-CN" altLang="en-US" dirty="0" smtClean="0"/>
              <a:t>领土扩张后，为了得到稳固，也修缮关系</a:t>
            </a:r>
            <a:endParaRPr lang="en-US" altLang="zh-CN" dirty="0" smtClean="0"/>
          </a:p>
          <a:p>
            <a:r>
              <a:rPr lang="zh-CN" altLang="en-US" dirty="0" smtClean="0"/>
              <a:t>清真寺在此阶段完工。</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23</a:t>
            </a:fld>
            <a:endParaRPr lang="en-US"/>
          </a:p>
        </p:txBody>
      </p:sp>
    </p:spTree>
    <p:extLst>
      <p:ext uri="{BB962C8B-B14F-4D97-AF65-F5344CB8AC3E}">
        <p14:creationId xmlns:p14="http://schemas.microsoft.com/office/powerpoint/2010/main" val="3342787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这是搞什么，红白条文拱明明是清真寺，却有全套</a:t>
            </a:r>
            <a:r>
              <a:rPr lang="en-US" altLang="zh-CN" dirty="0" smtClean="0"/>
              <a:t>CHAPEL</a:t>
            </a:r>
            <a:r>
              <a:rPr lang="zh-CN" altLang="en-US" dirty="0" smtClean="0"/>
              <a:t>装备，唱诗班座椅，神坛，季度画像，哥特式穹顶。</a:t>
            </a:r>
            <a:endParaRPr lang="en-US" altLang="zh-CN" dirty="0" smtClean="0"/>
          </a:p>
          <a:p>
            <a:r>
              <a:rPr lang="zh-CN" altLang="en-US" dirty="0" smtClean="0"/>
              <a:t>究竟是完美混搭，还是对艺术的虐待，自行评说。</a:t>
            </a:r>
            <a:endParaRPr lang="en-US" altLang="zh-CN" dirty="0" smtClean="0"/>
          </a:p>
          <a:p>
            <a:r>
              <a:rPr lang="zh-CN" altLang="en-US" dirty="0" smtClean="0"/>
              <a:t>为什么会发生这一幕？</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24</a:t>
            </a:fld>
            <a:endParaRPr lang="en-US"/>
          </a:p>
        </p:txBody>
      </p:sp>
    </p:spTree>
    <p:extLst>
      <p:ext uri="{BB962C8B-B14F-4D97-AF65-F5344CB8AC3E}">
        <p14:creationId xmlns:p14="http://schemas.microsoft.com/office/powerpoint/2010/main" val="2798710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没有永远的繁荣，</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25</a:t>
            </a:fld>
            <a:endParaRPr lang="en-US"/>
          </a:p>
        </p:txBody>
      </p:sp>
    </p:spTree>
    <p:extLst>
      <p:ext uri="{BB962C8B-B14F-4D97-AF65-F5344CB8AC3E}">
        <p14:creationId xmlns:p14="http://schemas.microsoft.com/office/powerpoint/2010/main" val="3886183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以基督教旗帜，光复领土，</a:t>
            </a:r>
            <a:endParaRPr lang="en-US" altLang="zh-CN" dirty="0" smtClean="0"/>
          </a:p>
          <a:p>
            <a:r>
              <a:rPr lang="zh-CN" altLang="en-US" dirty="0" smtClean="0"/>
              <a:t>两条红线，在此过程中，形成</a:t>
            </a:r>
            <a:r>
              <a:rPr lang="en-US" altLang="zh-CN" dirty="0" smtClean="0"/>
              <a:t>5</a:t>
            </a:r>
            <a:r>
              <a:rPr lang="zh-CN" altLang="en-US" dirty="0" smtClean="0"/>
              <a:t>个基督王国：</a:t>
            </a:r>
            <a:endParaRPr lang="en-US" altLang="zh-CN" dirty="0" smtClean="0"/>
          </a:p>
          <a:p>
            <a:r>
              <a:rPr lang="zh-CN" altLang="en-US" dirty="0" smtClean="0"/>
              <a:t>两个最大王国的两个人物的结合对后来西班牙，乃至欧洲历史产生重大影响。</a:t>
            </a:r>
            <a:endParaRPr lang="en-US" altLang="zh-CN"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至此，粗粗的讲完一个城市（</a:t>
            </a:r>
            <a:r>
              <a:rPr lang="en-US" altLang="zh-CN" dirty="0" err="1" smtClean="0"/>
              <a:t>cordoba</a:t>
            </a:r>
            <a:r>
              <a:rPr lang="zh-CN" altLang="en-US" dirty="0" smtClean="0"/>
              <a:t>），一个建筑（</a:t>
            </a:r>
            <a:r>
              <a:rPr lang="en-US" altLang="zh-CN" dirty="0" smtClean="0"/>
              <a:t>mosque</a:t>
            </a:r>
            <a:r>
              <a:rPr lang="zh-CN" altLang="en-US" dirty="0" smtClean="0"/>
              <a:t>），一段阿拉伯人征服西班牙半岛的历史。</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下面，另一端历史中，一个基督教女王和一个伊斯兰建筑有怎样的情节？</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26</a:t>
            </a:fld>
            <a:endParaRPr lang="en-US"/>
          </a:p>
        </p:txBody>
      </p:sp>
    </p:spTree>
    <p:extLst>
      <p:ext uri="{BB962C8B-B14F-4D97-AF65-F5344CB8AC3E}">
        <p14:creationId xmlns:p14="http://schemas.microsoft.com/office/powerpoint/2010/main" val="2509175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通过协议，存在了几百年，极尽奢华，留下遗产。</a:t>
            </a:r>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27</a:t>
            </a:fld>
            <a:endParaRPr lang="en-US"/>
          </a:p>
        </p:txBody>
      </p:sp>
    </p:spTree>
    <p:extLst>
      <p:ext uri="{BB962C8B-B14F-4D97-AF65-F5344CB8AC3E}">
        <p14:creationId xmlns:p14="http://schemas.microsoft.com/office/powerpoint/2010/main" val="2885916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24400">
              <a:defRPr/>
            </a:pPr>
            <a:r>
              <a:rPr lang="zh-CN" altLang="en-US" dirty="0" smtClean="0"/>
              <a:t>这个外观不起眼的城堡建筑，叫什么？</a:t>
            </a:r>
            <a:endParaRPr lang="en-US" dirty="0" smtClean="0"/>
          </a:p>
          <a:p>
            <a:pPr defTabSz="924400">
              <a:defRPr/>
            </a:pPr>
            <a:r>
              <a:rPr lang="en-US" dirty="0" smtClean="0"/>
              <a:t>literally means “red castle”</a:t>
            </a:r>
            <a:r>
              <a:rPr lang="zh-CN" altLang="en-US" dirty="0" smtClean="0"/>
              <a:t>，</a:t>
            </a:r>
            <a:r>
              <a:rPr lang="zh-CN" altLang="en-US" dirty="0"/>
              <a:t>坐落在安达卢西亚北部内华达山脚下，但其本身又盘踞于小山之上，地理位置险要又巍峨。</a:t>
            </a:r>
            <a:r>
              <a:rPr lang="zh-CN" altLang="en-US" dirty="0" smtClean="0"/>
              <a:t>最后要塞，建于山上，</a:t>
            </a:r>
            <a:r>
              <a:rPr lang="en-US" altLang="zh-CN" dirty="0" smtClean="0"/>
              <a:t>2000</a:t>
            </a:r>
            <a:r>
              <a:rPr lang="zh-CN" altLang="en-US" dirty="0" smtClean="0"/>
              <a:t>米城墙，很多地下秘密通道，易守难攻。住过</a:t>
            </a:r>
            <a:r>
              <a:rPr lang="en-US" altLang="zh-CN" dirty="0" smtClean="0"/>
              <a:t>22</a:t>
            </a:r>
            <a:r>
              <a:rPr lang="zh-CN" altLang="en-US" dirty="0" smtClean="0"/>
              <a:t>位苏丹，每人都扩建，灰泥和瓷砖</a:t>
            </a:r>
            <a:endParaRPr lang="en-US" altLang="zh-CN" dirty="0"/>
          </a:p>
          <a:p>
            <a:r>
              <a:rPr lang="zh-CN" altLang="en-US" dirty="0"/>
              <a:t>每天只接待</a:t>
            </a:r>
            <a:r>
              <a:rPr lang="en-US" altLang="zh-CN" dirty="0"/>
              <a:t>6000</a:t>
            </a:r>
            <a:r>
              <a:rPr lang="zh-CN" altLang="en-US" dirty="0"/>
              <a:t>位游客，门票采取预约制。</a:t>
            </a:r>
            <a:endParaRPr lang="en-US" altLang="zh-CN" dirty="0"/>
          </a:p>
          <a:p>
            <a:r>
              <a:rPr lang="zh-CN" altLang="en-US" dirty="0" smtClean="0"/>
              <a:t>外表低调，像一个普通的军事城堡，（树大招风）</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28</a:t>
            </a:fld>
            <a:endParaRPr lang="en-US"/>
          </a:p>
        </p:txBody>
      </p:sp>
    </p:spTree>
    <p:extLst>
      <p:ext uri="{BB962C8B-B14F-4D97-AF65-F5344CB8AC3E}">
        <p14:creationId xmlns:p14="http://schemas.microsoft.com/office/powerpoint/2010/main" val="156187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来到皇宫如同进入“一千零一夜的世界”，内部颜色绚丽，装潢精美，阳光通透，流水潺潺，美的无法呼吸，</a:t>
            </a:r>
            <a:endParaRPr lang="en-US" altLang="zh-CN" dirty="0" smtClean="0"/>
          </a:p>
          <a:p>
            <a:r>
              <a:rPr lang="zh-CN" altLang="en-US" dirty="0" smtClean="0"/>
              <a:t>和外观形成鲜明对比，树大招风</a:t>
            </a:r>
            <a:endParaRPr lang="en-US" altLang="zh-CN" dirty="0" smtClean="0"/>
          </a:p>
          <a:p>
            <a:r>
              <a:rPr lang="zh-CN" altLang="en-US" dirty="0" smtClean="0"/>
              <a:t>所有的设计都是按近似黄金分割的几何比例进行，所以看上去特别的和谐美丽。</a:t>
            </a:r>
            <a:endParaRPr lang="en-US" altLang="zh-CN" dirty="0" smtClean="0"/>
          </a:p>
          <a:p>
            <a:r>
              <a:rPr lang="zh-CN" altLang="en-US" dirty="0" smtClean="0"/>
              <a:t>是</a:t>
            </a:r>
            <a:r>
              <a:rPr lang="zh-CN" altLang="en-US" dirty="0"/>
              <a:t>伊斯兰教宫殿建筑</a:t>
            </a:r>
            <a:r>
              <a:rPr lang="zh-CN" altLang="en-US" dirty="0" smtClean="0"/>
              <a:t>与伊斯兰园林艺术的</a:t>
            </a:r>
            <a:r>
              <a:rPr lang="zh-CN" altLang="en-US" dirty="0"/>
              <a:t>完美结</a:t>
            </a:r>
            <a:r>
              <a:rPr lang="zh-CN" altLang="en-US" dirty="0" smtClean="0"/>
              <a:t>合。</a:t>
            </a:r>
            <a:endParaRPr lang="en-US" altLang="zh-CN" dirty="0" smtClean="0"/>
          </a:p>
          <a:p>
            <a:r>
              <a:rPr lang="zh-CN" altLang="en-US" dirty="0" smtClean="0"/>
              <a:t>核心主要分三部分：办公，居住，休憩</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29</a:t>
            </a:fld>
            <a:endParaRPr lang="en-US"/>
          </a:p>
        </p:txBody>
      </p:sp>
    </p:spTree>
    <p:extLst>
      <p:ext uri="{BB962C8B-B14F-4D97-AF65-F5344CB8AC3E}">
        <p14:creationId xmlns:p14="http://schemas.microsoft.com/office/powerpoint/2010/main" val="59490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3</a:t>
            </a:fld>
            <a:endParaRPr lang="en-US"/>
          </a:p>
        </p:txBody>
      </p:sp>
    </p:spTree>
    <p:extLst>
      <p:ext uri="{BB962C8B-B14F-4D97-AF65-F5344CB8AC3E}">
        <p14:creationId xmlns:p14="http://schemas.microsoft.com/office/powerpoint/2010/main" val="292429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最重要的部分，必须在预约两个小时内参观</a:t>
            </a:r>
            <a:endParaRPr lang="en-US" altLang="zh-CN" dirty="0" smtClean="0"/>
          </a:p>
          <a:p>
            <a:r>
              <a:rPr lang="zh-CN" altLang="en-US" dirty="0" smtClean="0"/>
              <a:t>首先印象就是这里明暗色彩的和谐搭配</a:t>
            </a:r>
            <a:endParaRPr lang="en-US" altLang="zh-CN" dirty="0" smtClean="0"/>
          </a:p>
          <a:p>
            <a:r>
              <a:rPr lang="zh-CN" altLang="en-US" dirty="0" smtClean="0"/>
              <a:t>长方形庭院，长</a:t>
            </a:r>
            <a:r>
              <a:rPr lang="en-US" altLang="zh-CN" dirty="0" smtClean="0"/>
              <a:t>140</a:t>
            </a:r>
            <a:r>
              <a:rPr lang="zh-CN" altLang="en-US" dirty="0" smtClean="0"/>
              <a:t>英尺，宽</a:t>
            </a:r>
            <a:r>
              <a:rPr lang="en-US" altLang="zh-CN" dirty="0" smtClean="0"/>
              <a:t>74</a:t>
            </a:r>
            <a:r>
              <a:rPr lang="zh-CN" altLang="en-US" dirty="0" smtClean="0"/>
              <a:t>英尺，中</a:t>
            </a:r>
            <a:r>
              <a:rPr lang="zh-CN" altLang="en-US" dirty="0"/>
              <a:t>央有大理石铺砌的大水</a:t>
            </a:r>
            <a:r>
              <a:rPr lang="zh-CN" altLang="en-US" dirty="0" smtClean="0"/>
              <a:t>池，水面平整如镜，</a:t>
            </a:r>
            <a:endParaRPr lang="en-US" altLang="zh-CN" dirty="0" smtClean="0"/>
          </a:p>
          <a:p>
            <a:r>
              <a:rPr lang="zh-CN" altLang="en-US" dirty="0" smtClean="0"/>
              <a:t>倒影着蓝蓝的天空，金色的建筑，白墙，暗绿树篱，构成一幅明暗色彩完美结合的静谧的画面。予</a:t>
            </a:r>
            <a:r>
              <a:rPr lang="zh-CN" altLang="en-US" dirty="0"/>
              <a:t>人一</a:t>
            </a:r>
            <a:r>
              <a:rPr lang="zh-CN" altLang="en-US" dirty="0" smtClean="0"/>
              <a:t>种庄严，生动的</a:t>
            </a:r>
            <a:r>
              <a:rPr lang="zh-CN" altLang="en-US" dirty="0"/>
              <a:t>感受</a:t>
            </a:r>
            <a:r>
              <a:rPr lang="zh-CN" altLang="en-US" dirty="0" smtClean="0"/>
              <a:t>。</a:t>
            </a:r>
            <a:endParaRPr lang="en-US" altLang="zh-CN" dirty="0" smtClean="0"/>
          </a:p>
          <a:p>
            <a:r>
              <a:rPr lang="zh-CN" altLang="en-US" dirty="0" smtClean="0"/>
              <a:t>画面和谐不仅是因为色彩的搭配，建筑的设计符合几何美学，做一个正切拱券的长方形，两边比例，对角线</a:t>
            </a:r>
            <a:endParaRPr lang="en-US" altLang="zh-CN" dirty="0" smtClean="0"/>
          </a:p>
          <a:p>
            <a:r>
              <a:rPr lang="zh-CN" altLang="en-US" dirty="0" smtClean="0"/>
              <a:t>因水池两侧种植了两排桃金娘树篱而得名。</a:t>
            </a:r>
            <a:endParaRPr lang="en-US" altLang="zh-CN" dirty="0" smtClean="0"/>
          </a:p>
          <a:p>
            <a:r>
              <a:rPr lang="zh-CN" altLang="en-US" dirty="0" smtClean="0"/>
              <a:t>水</a:t>
            </a:r>
            <a:r>
              <a:rPr lang="zh-CN" altLang="en-US" dirty="0"/>
              <a:t>池对面</a:t>
            </a:r>
            <a:r>
              <a:rPr lang="zh-CN" altLang="en-US" dirty="0" smtClean="0"/>
              <a:t>是使节厅，</a:t>
            </a:r>
            <a:r>
              <a:rPr lang="zh-CN" altLang="en-US" dirty="0"/>
              <a:t>苏丹会</a:t>
            </a:r>
            <a:r>
              <a:rPr lang="zh-CN" altLang="en-US" dirty="0" smtClean="0"/>
              <a:t>见外国使节、外交的</a:t>
            </a:r>
            <a:r>
              <a:rPr lang="zh-CN" altLang="en-US" dirty="0"/>
              <a:t>地方</a:t>
            </a:r>
            <a:r>
              <a:rPr lang="zh-CN" altLang="en-US" dirty="0" smtClean="0"/>
              <a:t>。</a:t>
            </a:r>
            <a:endParaRPr lang="en-US" altLang="zh-CN" dirty="0" smtClean="0"/>
          </a:p>
          <a:p>
            <a:pPr defTabSz="914343">
              <a:defRPr/>
            </a:pPr>
            <a:r>
              <a:rPr lang="zh-CN" altLang="en-US" dirty="0" smtClean="0"/>
              <a:t>设计有特殊寓意</a:t>
            </a:r>
            <a:r>
              <a:rPr lang="en-US" altLang="zh-CN" dirty="0" smtClean="0"/>
              <a:t>1</a:t>
            </a:r>
            <a:r>
              <a:rPr lang="zh-CN" altLang="en-US" dirty="0" smtClean="0"/>
              <a:t>，使节等候，威严，修建的苏丹</a:t>
            </a:r>
            <a:r>
              <a:rPr lang="en-US" altLang="zh-CN" dirty="0" smtClean="0"/>
              <a:t>made to impress</a:t>
            </a:r>
            <a:r>
              <a:rPr lang="zh-CN" altLang="en-US" dirty="0" smtClean="0"/>
              <a:t>；</a:t>
            </a:r>
            <a:r>
              <a:rPr lang="en-US" altLang="zh-CN" dirty="0" smtClean="0"/>
              <a:t>2</a:t>
            </a:r>
            <a:r>
              <a:rPr lang="zh-CN" altLang="en-US" dirty="0" smtClean="0"/>
              <a:t>，伊斯兰教认为有两个世界，一个真实，如水面上，另一个微风吹过，倒影破碎，显示另一个虚幻的世界</a:t>
            </a:r>
            <a:endParaRPr lang="en-US" altLang="zh-CN" dirty="0" smtClean="0"/>
          </a:p>
          <a:p>
            <a:pPr defTabSz="914343">
              <a:defRPr/>
            </a:pPr>
            <a:r>
              <a:rPr lang="zh-CN" altLang="en-US" dirty="0" smtClean="0"/>
              <a:t>总之，设计体现极高的美学和哲学价值观！</a:t>
            </a:r>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30</a:t>
            </a:fld>
            <a:endParaRPr lang="en-US"/>
          </a:p>
        </p:txBody>
      </p:sp>
    </p:spTree>
    <p:extLst>
      <p:ext uri="{BB962C8B-B14F-4D97-AF65-F5344CB8AC3E}">
        <p14:creationId xmlns:p14="http://schemas.microsoft.com/office/powerpoint/2010/main" val="277142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走在各个角落，无处不在雕刻精美的装饰，这种风格的装饰有个名字叫</a:t>
            </a:r>
            <a:r>
              <a:rPr lang="en-US" altLang="zh-CN" dirty="0" smtClean="0"/>
              <a:t>——</a:t>
            </a:r>
            <a:r>
              <a:rPr lang="zh-CN" altLang="en-US" dirty="0" smtClean="0"/>
              <a:t>，是穆斯林建筑的一大特色！</a:t>
            </a:r>
            <a:endParaRPr lang="en-US" altLang="zh-CN" dirty="0" smtClean="0"/>
          </a:p>
          <a:p>
            <a:r>
              <a:rPr lang="zh-CN" altLang="en-US" dirty="0" smtClean="0"/>
              <a:t>从天花板，廊柱，门框，墙壁，以各种方式填充每一寸空间。</a:t>
            </a:r>
            <a:endParaRPr lang="en-US" altLang="zh-CN" dirty="0" smtClean="0"/>
          </a:p>
          <a:p>
            <a:r>
              <a:rPr lang="zh-CN" altLang="en-US" dirty="0" smtClean="0"/>
              <a:t>星空，蜘蛛网，树叶，彩色。。体现穆斯林高超建筑艺术。</a:t>
            </a:r>
            <a:endParaRPr lang="en-US" altLang="zh-CN" dirty="0" smtClean="0"/>
          </a:p>
          <a:p>
            <a:r>
              <a:rPr lang="zh-CN" altLang="en-US" dirty="0" smtClean="0"/>
              <a:t>堪比敦煌壁画，中国的刺绣。</a:t>
            </a:r>
            <a:endParaRPr lang="en-US" altLang="zh-CN" dirty="0" smtClean="0"/>
          </a:p>
          <a:p>
            <a:endParaRPr lang="en-US" altLang="zh-CN" dirty="0" smtClean="0"/>
          </a:p>
          <a:p>
            <a:endParaRPr lang="en-US" altLang="zh-CN" dirty="0" smtClean="0"/>
          </a:p>
          <a:p>
            <a:r>
              <a:rPr lang="zh-CN" altLang="en-US" dirty="0" smtClean="0"/>
              <a:t>雕刻精美的门廊，走廊，屋顶，全是精美无比的图案，</a:t>
            </a:r>
            <a:r>
              <a:rPr lang="zh-CN" altLang="en-US" b="1" dirty="0" smtClean="0"/>
              <a:t>手工</a:t>
            </a:r>
            <a:r>
              <a:rPr lang="zh-CN" altLang="en-US" dirty="0" smtClean="0"/>
              <a:t>极为精细</a:t>
            </a:r>
            <a:endParaRPr lang="en-US" altLang="zh-CN" dirty="0" smtClean="0"/>
          </a:p>
          <a:p>
            <a:pPr defTabSz="924400">
              <a:defRPr/>
            </a:pPr>
            <a:r>
              <a:rPr lang="zh-CN" altLang="en-US" dirty="0" smtClean="0"/>
              <a:t>而圆柱的建筑材料是把珍珠、大理石等磨成粉末，再混入泥土，然后用人工慢慢堆砌雕琢而成。</a:t>
            </a:r>
            <a:endParaRPr lang="en-US" altLang="zh-CN" dirty="0" smtClean="0"/>
          </a:p>
          <a:p>
            <a:pPr defTabSz="924400">
              <a:defRPr/>
            </a:pPr>
            <a:endParaRPr lang="en-US" altLang="zh-CN" dirty="0" smtClean="0"/>
          </a:p>
          <a:p>
            <a:pPr defTabSz="924400">
              <a:defRPr/>
            </a:pPr>
            <a:r>
              <a:rPr lang="zh-TW" altLang="en-US" dirty="0" smtClean="0"/>
              <a:t>主建材為磚</a:t>
            </a:r>
            <a:r>
              <a:rPr lang="zh-CN" altLang="en-US" dirty="0" smtClean="0"/>
              <a:t>，</a:t>
            </a:r>
            <a:r>
              <a:rPr lang="zh-TW" altLang="en-US" dirty="0" smtClean="0"/>
              <a:t>搭配使用</a:t>
            </a:r>
            <a:r>
              <a:rPr lang="en-US" altLang="zh-TW" dirty="0" smtClean="0"/>
              <a:t>"</a:t>
            </a:r>
            <a:r>
              <a:rPr lang="zh-TW" altLang="en-US" dirty="0" smtClean="0"/>
              <a:t>混凝土</a:t>
            </a:r>
            <a:r>
              <a:rPr lang="en-US" altLang="zh-TW" dirty="0" smtClean="0"/>
              <a:t>"</a:t>
            </a:r>
            <a:r>
              <a:rPr lang="zh-TW" altLang="en-US" dirty="0" smtClean="0"/>
              <a:t>於其中。僅部份屋頂、廊柱、柱頭、地面使用石材。 天花板、地板裝飾則大部份以木頭、陶瓷、灰泥為主。</a:t>
            </a:r>
            <a:endParaRPr lang="en-US" altLang="zh-TW" dirty="0" smtClean="0"/>
          </a:p>
          <a:p>
            <a:pPr defTabSz="924400">
              <a:defRPr/>
            </a:pPr>
            <a:r>
              <a:rPr lang="zh-TW" altLang="en-US" dirty="0" smtClean="0"/>
              <a:t>不像歐洲人的大型建築喜愛大量使用石塊， </a:t>
            </a:r>
            <a:r>
              <a:rPr lang="en-US" altLang="zh-TW" dirty="0" smtClean="0"/>
              <a:t>(</a:t>
            </a:r>
            <a:r>
              <a:rPr lang="zh-TW" altLang="en-US" dirty="0" smtClean="0"/>
              <a:t>早期燒窯技術沒那麼好，還無法燒出堅硬的厚磚</a:t>
            </a:r>
            <a:r>
              <a:rPr lang="en-US" altLang="zh-TW" dirty="0" smtClean="0"/>
              <a:t>)</a:t>
            </a:r>
            <a:r>
              <a:rPr lang="zh-TW" altLang="en-US"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31</a:t>
            </a:fld>
            <a:endParaRPr lang="en-US"/>
          </a:p>
        </p:txBody>
      </p:sp>
    </p:spTree>
    <p:extLst>
      <p:ext uri="{BB962C8B-B14F-4D97-AF65-F5344CB8AC3E}">
        <p14:creationId xmlns:p14="http://schemas.microsoft.com/office/powerpoint/2010/main" val="3692134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a:t>无边无际，没有尽头的图</a:t>
            </a:r>
            <a:r>
              <a:rPr lang="zh-CN" altLang="en-US" dirty="0" smtClean="0"/>
              <a:t>样风格。</a:t>
            </a:r>
            <a:endParaRPr lang="en-US" altLang="zh-CN" dirty="0"/>
          </a:p>
          <a:p>
            <a:r>
              <a:rPr lang="zh-CN" altLang="en-US" dirty="0" smtClean="0"/>
              <a:t>两种：</a:t>
            </a:r>
            <a:r>
              <a:rPr lang="en-US" altLang="zh-CN" dirty="0" smtClean="0"/>
              <a:t>1</a:t>
            </a:r>
            <a:r>
              <a:rPr lang="zh-CN" altLang="en-US" dirty="0" smtClean="0"/>
              <a:t>种，直接雕刻在墙上，由抽象图案和经文组成（看图片，有经文</a:t>
            </a:r>
            <a:r>
              <a:rPr lang="en-US" altLang="zh-CN" dirty="0" smtClean="0"/>
              <a:t>-</a:t>
            </a:r>
            <a:r>
              <a:rPr lang="zh-CN" altLang="en-US" dirty="0" smtClean="0"/>
              <a:t>字体，大小，方向，有基本的几何图形，有的图形像根茎叶，花，水滴等自然元素，平面内变化，交织，你中有我，我中有你，形成这种没有尽头的图样风格。</a:t>
            </a:r>
            <a:endParaRPr lang="en-US" altLang="zh-CN" dirty="0"/>
          </a:p>
          <a:p>
            <a:r>
              <a:rPr lang="zh-CN" altLang="en-US" dirty="0"/>
              <a:t>据说用到了数学上可能的所有</a:t>
            </a:r>
            <a:r>
              <a:rPr lang="en-US" altLang="zh-CN" dirty="0"/>
              <a:t>17</a:t>
            </a:r>
            <a:r>
              <a:rPr lang="zh-CN" altLang="en-US" dirty="0"/>
              <a:t>种可能的平面对称组合方式，足见当时阿拉伯数学之先进。</a:t>
            </a:r>
            <a:endParaRPr lang="en-US" altLang="zh-CN" dirty="0"/>
          </a:p>
          <a:p>
            <a:r>
              <a:rPr lang="zh-CN" altLang="en-US" dirty="0" smtClean="0"/>
              <a:t>常</a:t>
            </a:r>
            <a:r>
              <a:rPr lang="zh-CN" altLang="en-US" dirty="0"/>
              <a:t>见“真主必胜”，仔细看，背景镶嵌貌似根茎的装饰图形，再仔细看，其中隐藏经文；体现伟大的艺术想象力，创造力，和对信仰的虔诚。</a:t>
            </a:r>
            <a:endParaRPr lang="en-US" altLang="zh-CN" dirty="0"/>
          </a:p>
          <a:p>
            <a:r>
              <a:rPr lang="zh-CN" altLang="en-US" dirty="0"/>
              <a:t>不是在工作雕刻，而是在祈祷</a:t>
            </a:r>
            <a:r>
              <a:rPr lang="zh-CN" altLang="en-US" dirty="0" smtClean="0"/>
              <a:t>。</a:t>
            </a:r>
            <a:endParaRPr lang="en-US" altLang="zh-CN" dirty="0"/>
          </a:p>
          <a:p>
            <a:r>
              <a:rPr lang="zh-CN" altLang="en-US" dirty="0"/>
              <a:t>经常有未完工的图案，认为只有真主才能完成</a:t>
            </a:r>
            <a:endParaRPr lang="en-US" altLang="zh-CN" dirty="0"/>
          </a:p>
          <a:p>
            <a:endParaRPr lang="en-US" sz="1800" dirty="0"/>
          </a:p>
        </p:txBody>
      </p:sp>
      <p:sp>
        <p:nvSpPr>
          <p:cNvPr id="4" name="Slide Number Placeholder 3"/>
          <p:cNvSpPr>
            <a:spLocks noGrp="1"/>
          </p:cNvSpPr>
          <p:nvPr>
            <p:ph type="sldNum" sz="quarter" idx="10"/>
          </p:nvPr>
        </p:nvSpPr>
        <p:spPr/>
        <p:txBody>
          <a:bodyPr/>
          <a:lstStyle/>
          <a:p>
            <a:fld id="{8765DC5B-74EC-414C-9BE7-27EFAB05BE4B}" type="slidenum">
              <a:rPr lang="en-US" smtClean="0"/>
              <a:t>32</a:t>
            </a:fld>
            <a:endParaRPr lang="en-US"/>
          </a:p>
        </p:txBody>
      </p:sp>
    </p:spTree>
    <p:extLst>
      <p:ext uri="{BB962C8B-B14F-4D97-AF65-F5344CB8AC3E}">
        <p14:creationId xmlns:p14="http://schemas.microsoft.com/office/powerpoint/2010/main" val="3125723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43"/>
            <a:r>
              <a:rPr lang="zh-CN" altLang="en-US" dirty="0"/>
              <a:t>不是随便切割，每块形</a:t>
            </a:r>
            <a:r>
              <a:rPr lang="zh-CN" altLang="en-US" dirty="0" smtClean="0"/>
              <a:t>状由</a:t>
            </a:r>
            <a:r>
              <a:rPr lang="zh-CN" altLang="en-US" dirty="0"/>
              <a:t>圆形做出来的中心对称的几何形状。没有任何两块是相同的，颜色，大小</a:t>
            </a:r>
            <a:r>
              <a:rPr lang="zh-CN" altLang="en-US" dirty="0" smtClean="0"/>
              <a:t>。相互完美切合形成。</a:t>
            </a:r>
            <a:endParaRPr lang="en-US" altLang="zh-CN" dirty="0"/>
          </a:p>
          <a:p>
            <a:r>
              <a:rPr lang="zh-CN" altLang="en-US" dirty="0"/>
              <a:t>紧凑的图样象征了他们的团结一致的信仰和世界观</a:t>
            </a:r>
            <a:r>
              <a:rPr lang="zh-CN" altLang="en-US" dirty="0" smtClean="0"/>
              <a:t>：</a:t>
            </a:r>
            <a:endParaRPr lang="en-US" altLang="zh-CN" dirty="0" smtClean="0"/>
          </a:p>
          <a:p>
            <a:r>
              <a:rPr lang="zh-TW" altLang="en-US" dirty="0" smtClean="0"/>
              <a:t>阿</a:t>
            </a:r>
            <a:r>
              <a:rPr lang="zh-TW" altLang="en-US" dirty="0"/>
              <a:t>拉伯式花紋的</a:t>
            </a:r>
            <a:r>
              <a:rPr lang="zh-CN" altLang="en-US" dirty="0"/>
              <a:t>艺术</a:t>
            </a:r>
            <a:r>
              <a:rPr lang="zh-TW" altLang="en-US" dirty="0"/>
              <a:t>家</a:t>
            </a:r>
            <a:r>
              <a:rPr lang="zh-CN" altLang="en-US" dirty="0"/>
              <a:t>认为</a:t>
            </a:r>
            <a:r>
              <a:rPr lang="zh-TW" altLang="en-US" dirty="0">
                <a:hlinkClick r:id="rId3" tooltip="基督教藝術"/>
              </a:rPr>
              <a:t>基督教藝術</a:t>
            </a:r>
            <a:r>
              <a:rPr lang="zh-TW" altLang="en-US" dirty="0"/>
              <a:t>的</a:t>
            </a:r>
            <a:r>
              <a:rPr lang="zh-TW" altLang="en-US" dirty="0">
                <a:hlinkClick r:id="rId4" tooltip="聖像"/>
              </a:rPr>
              <a:t>聖像</a:t>
            </a:r>
            <a:r>
              <a:rPr lang="zh-TW" altLang="en-US" dirty="0"/>
              <a:t>所代表的精神</a:t>
            </a:r>
            <a:r>
              <a:rPr lang="zh-CN" altLang="en-US" dirty="0"/>
              <a:t>意义</a:t>
            </a:r>
            <a:r>
              <a:rPr lang="zh-TW" altLang="en-US" dirty="0"/>
              <a:t>是</a:t>
            </a:r>
            <a:r>
              <a:rPr lang="zh-TW" altLang="en-US" u="sng" dirty="0"/>
              <a:t>有</a:t>
            </a:r>
            <a:r>
              <a:rPr lang="zh-CN" altLang="en-US" u="sng" dirty="0"/>
              <a:t>局限</a:t>
            </a:r>
            <a:r>
              <a:rPr lang="zh-TW" altLang="en-US" u="sng" dirty="0"/>
              <a:t>的</a:t>
            </a:r>
            <a:r>
              <a:rPr lang="en-US" altLang="zh-TW" dirty="0"/>
              <a:t>, </a:t>
            </a:r>
            <a:endParaRPr lang="en-US" altLang="zh-TW" dirty="0" smtClean="0"/>
          </a:p>
          <a:p>
            <a:r>
              <a:rPr lang="zh-CN" altLang="en-US" dirty="0" smtClean="0"/>
              <a:t>而</a:t>
            </a:r>
            <a:r>
              <a:rPr lang="en-US" altLang="zh-CN" dirty="0" smtClean="0"/>
              <a:t>1</a:t>
            </a:r>
            <a:r>
              <a:rPr lang="zh-CN" altLang="en-US" dirty="0" smtClean="0"/>
              <a:t>）可</a:t>
            </a:r>
            <a:r>
              <a:rPr lang="zh-CN" altLang="en-US" dirty="0"/>
              <a:t>见图形的无穷组合代表了。。。</a:t>
            </a:r>
            <a:r>
              <a:rPr lang="en-US" altLang="zh-CN" dirty="0"/>
              <a:t>2</a:t>
            </a:r>
            <a:r>
              <a:rPr lang="zh-CN" altLang="en-US" dirty="0" smtClean="0"/>
              <a:t>）。。。</a:t>
            </a:r>
            <a:endParaRPr lang="en-US" altLang="zh-CN" dirty="0"/>
          </a:p>
          <a:p>
            <a:r>
              <a:rPr lang="zh-CN" altLang="en-US" dirty="0"/>
              <a:t>一块一块，手工制作，耗时费力的巨大工程，用心表达他们的信仰</a:t>
            </a:r>
            <a:endParaRPr lang="en-US" altLang="zh-CN" dirty="0"/>
          </a:p>
          <a:p>
            <a:pPr defTabSz="914343"/>
            <a:endParaRPr lang="en-US" altLang="zh-CN" dirty="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33</a:t>
            </a:fld>
            <a:endParaRPr lang="en-US"/>
          </a:p>
        </p:txBody>
      </p:sp>
    </p:spTree>
    <p:extLst>
      <p:ext uri="{BB962C8B-B14F-4D97-AF65-F5344CB8AC3E}">
        <p14:creationId xmlns:p14="http://schemas.microsoft.com/office/powerpoint/2010/main" val="3335566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24400">
              <a:defRPr/>
            </a:pPr>
            <a:r>
              <a:rPr lang="zh-CN" altLang="en-US" dirty="0" smtClean="0"/>
              <a:t>由石狮得名，猜功能？</a:t>
            </a:r>
            <a:endParaRPr lang="en-US" altLang="zh-CN" dirty="0" smtClean="0"/>
          </a:p>
          <a:p>
            <a:pPr defTabSz="924400">
              <a:defRPr/>
            </a:pPr>
            <a:r>
              <a:rPr lang="zh-CN" altLang="en-US" dirty="0" smtClean="0"/>
              <a:t>中</a:t>
            </a:r>
            <a:r>
              <a:rPr lang="zh-CN" altLang="en-US" dirty="0"/>
              <a:t>间是由狮子围绕白色大理石基座的喷泉</a:t>
            </a:r>
            <a:r>
              <a:rPr lang="zh-CN" altLang="en-US" dirty="0" smtClean="0"/>
              <a:t>，</a:t>
            </a:r>
            <a:endParaRPr lang="en-US" altLang="zh-CN" dirty="0" smtClean="0"/>
          </a:p>
          <a:p>
            <a:pPr defTabSz="924400">
              <a:defRPr/>
            </a:pPr>
            <a:r>
              <a:rPr lang="zh-CN" altLang="en-US" dirty="0" smtClean="0"/>
              <a:t>喷泉由通往四个方向的水渠送水四方，带走热量，降温，然后汇入整个阿宫的水循环系统。</a:t>
            </a:r>
            <a:endParaRPr lang="en-US" altLang="zh-CN" dirty="0" smtClean="0"/>
          </a:p>
          <a:p>
            <a:pPr defTabSz="914343"/>
            <a:r>
              <a:rPr lang="zh-CN" altLang="en-US" dirty="0" smtClean="0"/>
              <a:t>此设计不产生水花，使气温始终凉爽宜人，又不能渐起水花打湿群边。</a:t>
            </a:r>
            <a:endParaRPr lang="en-US" altLang="zh-CN" dirty="0" smtClean="0"/>
          </a:p>
          <a:p>
            <a:pPr defTabSz="914343"/>
            <a:r>
              <a:rPr lang="zh-CN" altLang="en-US" dirty="0" smtClean="0"/>
              <a:t>低，缓的设计，一切靠重力，势能完成。体现工程师智慧！</a:t>
            </a:r>
            <a:endParaRPr lang="en-US" altLang="zh-CN" dirty="0" smtClean="0"/>
          </a:p>
          <a:p>
            <a:endParaRPr lang="zh-CN" altLang="en-US" dirty="0" smtClean="0">
              <a:effectLst/>
            </a:endParaRPr>
          </a:p>
        </p:txBody>
      </p:sp>
      <p:sp>
        <p:nvSpPr>
          <p:cNvPr id="4" name="Slide Number Placeholder 3"/>
          <p:cNvSpPr>
            <a:spLocks noGrp="1"/>
          </p:cNvSpPr>
          <p:nvPr>
            <p:ph type="sldNum" sz="quarter" idx="10"/>
          </p:nvPr>
        </p:nvSpPr>
        <p:spPr/>
        <p:txBody>
          <a:bodyPr/>
          <a:lstStyle/>
          <a:p>
            <a:fld id="{8765DC5B-74EC-414C-9BE7-27EFAB05BE4B}" type="slidenum">
              <a:rPr lang="en-US" smtClean="0"/>
              <a:t>34</a:t>
            </a:fld>
            <a:endParaRPr lang="en-US"/>
          </a:p>
        </p:txBody>
      </p:sp>
    </p:spTree>
    <p:extLst>
      <p:ext uri="{BB962C8B-B14F-4D97-AF65-F5344CB8AC3E}">
        <p14:creationId xmlns:p14="http://schemas.microsoft.com/office/powerpoint/2010/main" val="1634970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24400">
              <a:defRPr/>
            </a:pPr>
            <a:r>
              <a:rPr lang="zh-CN" altLang="en-US" dirty="0" smtClean="0"/>
              <a:t>想象一下当年王室生活情形：阳光，流水，</a:t>
            </a:r>
            <a:endParaRPr lang="en-US" altLang="zh-CN" dirty="0" smtClean="0"/>
          </a:p>
          <a:p>
            <a:pPr defTabSz="924400">
              <a:defRPr/>
            </a:pPr>
            <a:r>
              <a:rPr lang="zh-CN" altLang="en-US" dirty="0" smtClean="0"/>
              <a:t>怀念家乡，柱子，花纹</a:t>
            </a:r>
            <a:endParaRPr lang="en-US" altLang="zh-CN" dirty="0" smtClean="0"/>
          </a:p>
          <a:p>
            <a:pPr defTabSz="924400">
              <a:defRPr/>
            </a:pPr>
            <a:r>
              <a:rPr lang="zh-CN" altLang="en-US" dirty="0" smtClean="0"/>
              <a:t>树荫，席地而坐，纳凉，起舞，惬意</a:t>
            </a:r>
            <a:endParaRPr lang="en-US" altLang="zh-CN" dirty="0" smtClean="0"/>
          </a:p>
          <a:p>
            <a:pPr defTabSz="924400">
              <a:defRPr/>
            </a:pPr>
            <a:r>
              <a:rPr lang="zh-CN" altLang="en-US" dirty="0" smtClean="0"/>
              <a:t>正是</a:t>
            </a:r>
            <a:r>
              <a:rPr lang="en-US" altLang="zh-CN" dirty="0" smtClean="0"/>
              <a:t>《</a:t>
            </a:r>
            <a:r>
              <a:rPr lang="zh-CN" altLang="en-US" dirty="0" smtClean="0"/>
              <a:t>古兰经</a:t>
            </a:r>
            <a:r>
              <a:rPr lang="en-US" altLang="zh-CN" dirty="0" smtClean="0"/>
              <a:t>》</a:t>
            </a:r>
            <a:r>
              <a:rPr lang="zh-CN" altLang="en-US" dirty="0" smtClean="0"/>
              <a:t>中的天堂的描写：伊甸园中，树荫底下，河水流淌；在那里沉思和交谈，身心都得以休息，思维从成见中解放。</a:t>
            </a:r>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35</a:t>
            </a:fld>
            <a:endParaRPr lang="en-US"/>
          </a:p>
        </p:txBody>
      </p:sp>
    </p:spTree>
    <p:extLst>
      <p:ext uri="{BB962C8B-B14F-4D97-AF65-F5344CB8AC3E}">
        <p14:creationId xmlns:p14="http://schemas.microsoft.com/office/powerpoint/2010/main" val="1634970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defTabSz="924400">
              <a:defRPr/>
            </a:pPr>
            <a:r>
              <a:rPr lang="zh-CN" altLang="en-US" dirty="0" smtClean="0"/>
              <a:t>阿宫最高处就是他的花园，俯瞰阿宫其他建筑和周围的景色，遥相呼应</a:t>
            </a:r>
            <a:endParaRPr lang="en-US" altLang="zh-CN" dirty="0" smtClean="0"/>
          </a:p>
          <a:p>
            <a:pPr defTabSz="924400">
              <a:defRPr/>
            </a:pPr>
            <a:r>
              <a:rPr lang="zh-CN" altLang="en-US" dirty="0" smtClean="0"/>
              <a:t>依靠地势，分成</a:t>
            </a:r>
            <a:r>
              <a:rPr lang="en-US" altLang="zh-CN" dirty="0" smtClean="0"/>
              <a:t>7</a:t>
            </a:r>
            <a:r>
              <a:rPr lang="zh-CN" altLang="en-US" dirty="0" smtClean="0"/>
              <a:t>层，每层一个主题，相似中国园林；</a:t>
            </a:r>
            <a:endParaRPr lang="en-US" altLang="zh-CN" dirty="0" smtClean="0"/>
          </a:p>
          <a:p>
            <a:pPr defTabSz="924400">
              <a:defRPr/>
            </a:pPr>
            <a:r>
              <a:rPr lang="zh-CN" altLang="en-US" dirty="0" smtClean="0"/>
              <a:t>长方形，复合式套院，相似中国</a:t>
            </a:r>
            <a:endParaRPr lang="en-US" altLang="zh-CN" dirty="0" smtClean="0"/>
          </a:p>
          <a:p>
            <a:pPr defTabSz="924400">
              <a:defRPr/>
            </a:pPr>
            <a:r>
              <a:rPr lang="zh-CN" altLang="en-US" dirty="0" smtClean="0"/>
              <a:t>对来自干旱地的人来说，水很重要</a:t>
            </a:r>
            <a:endParaRPr lang="en-US" altLang="zh-CN" dirty="0" smtClean="0"/>
          </a:p>
          <a:p>
            <a:pPr marL="0" marR="0" indent="0" algn="l" defTabSz="924400" rtl="0" eaLnBrk="1" fontAlgn="auto" latinLnBrk="0" hangingPunct="1">
              <a:lnSpc>
                <a:spcPct val="100000"/>
              </a:lnSpc>
              <a:spcBef>
                <a:spcPts val="0"/>
              </a:spcBef>
              <a:spcAft>
                <a:spcPts val="0"/>
              </a:spcAft>
              <a:buClrTx/>
              <a:buSzTx/>
              <a:buFontTx/>
              <a:buNone/>
              <a:tabLst/>
              <a:defRPr/>
            </a:pPr>
            <a:r>
              <a:rPr lang="zh-CN" altLang="en-US" dirty="0" smtClean="0"/>
              <a:t>在庭园的中轴线上，有一方形水池，喷泉</a:t>
            </a:r>
            <a:r>
              <a:rPr lang="en-US" altLang="zh-CN" dirty="0" smtClean="0"/>
              <a:t>——</a:t>
            </a:r>
            <a:r>
              <a:rPr lang="zh-CN" altLang="en-US" dirty="0" smtClean="0"/>
              <a:t>罗马式喷泉破环了宁静。</a:t>
            </a:r>
            <a:endParaRPr lang="en-US" altLang="zh-CN" dirty="0" smtClean="0"/>
          </a:p>
          <a:p>
            <a:pPr marL="0" marR="0" indent="0" algn="l" defTabSz="924400" rtl="0" eaLnBrk="1" fontAlgn="auto" latinLnBrk="0" hangingPunct="1">
              <a:lnSpc>
                <a:spcPct val="100000"/>
              </a:lnSpc>
              <a:spcBef>
                <a:spcPts val="0"/>
              </a:spcBef>
              <a:spcAft>
                <a:spcPts val="0"/>
              </a:spcAft>
              <a:buClrTx/>
              <a:buSzTx/>
              <a:buFontTx/>
              <a:buNone/>
              <a:tabLst/>
              <a:defRPr/>
            </a:pPr>
            <a:r>
              <a:rPr lang="zh-CN" altLang="en-US" dirty="0" smtClean="0"/>
              <a:t>不同点：中国有石刻，楼匾。</a:t>
            </a:r>
            <a:endParaRPr lang="en-US" altLang="zh-CN" dirty="0" smtClean="0"/>
          </a:p>
          <a:p>
            <a:pPr defTabSz="924400">
              <a:defRPr/>
            </a:pPr>
            <a:endParaRPr lang="en-US" altLang="zh-CN" dirty="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36</a:t>
            </a:fld>
            <a:endParaRPr lang="en-US"/>
          </a:p>
        </p:txBody>
      </p:sp>
    </p:spTree>
    <p:extLst>
      <p:ext uri="{BB962C8B-B14F-4D97-AF65-F5344CB8AC3E}">
        <p14:creationId xmlns:p14="http://schemas.microsoft.com/office/powerpoint/2010/main" val="1520161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阿宫之所以有灵气，设计灵魂：水循环系统，不管天气再热，走进阿宫，凉爽。</a:t>
            </a:r>
            <a:endParaRPr lang="en-US" altLang="zh-CN" dirty="0" smtClean="0"/>
          </a:p>
          <a:p>
            <a:r>
              <a:rPr lang="zh-CN" altLang="en-US" dirty="0" smtClean="0"/>
              <a:t>因为庞大复杂的水渠网络系统，四通八达，覆盖每个角落：从小庭院，大庭院，从花园，到台阶扶梯，到每个角落，都有这些蓄水，导水设施，这些装置把整个阿宫的水连接在一起，彼此不断循环，达到降温，美观，</a:t>
            </a:r>
            <a:r>
              <a:rPr lang="zh-CN" altLang="en-US" dirty="0" smtClean="0">
                <a:effectLst/>
              </a:rPr>
              <a:t>充分体现出穆斯林园林用水之巧妙。</a:t>
            </a:r>
            <a:endParaRPr lang="en-US" altLang="zh-CN" dirty="0" smtClean="0">
              <a:effectLst/>
            </a:endParaRPr>
          </a:p>
          <a:p>
            <a:r>
              <a:rPr lang="zh-CN" altLang="en-US" dirty="0" smtClean="0">
                <a:effectLst/>
              </a:rPr>
              <a:t>这里没有静止的水，水给予了庭院生命感，水流潺潺，不喧嚣，润物细无声，洗涤心灵的感觉，静。</a:t>
            </a:r>
          </a:p>
          <a:p>
            <a:endParaRPr lang="en-US" altLang="zh-CN" dirty="0" smtClean="0"/>
          </a:p>
          <a:p>
            <a:r>
              <a:rPr lang="zh-CN" altLang="en-US" dirty="0" smtClean="0"/>
              <a:t>如血液，也是阿尔罕布拉宫的生命所在，没有这些水网系统就不会有阿尔罕布拉宫的伟大。 </a:t>
            </a:r>
            <a:endParaRPr lang="en-US" altLang="zh-CN" dirty="0" smtClean="0"/>
          </a:p>
          <a:p>
            <a:r>
              <a:rPr lang="zh-CN" altLang="en-US" dirty="0" smtClean="0"/>
              <a:t>引自内华达山水坝，供</a:t>
            </a:r>
            <a:r>
              <a:rPr lang="en-US" altLang="zh-CN" dirty="0" smtClean="0"/>
              <a:t>5000</a:t>
            </a:r>
            <a:r>
              <a:rPr lang="zh-CN" altLang="en-US" dirty="0" smtClean="0"/>
              <a:t>人饮用，农耕灌溉，不会枯竭，沿用至今</a:t>
            </a:r>
            <a:endParaRPr lang="en-US" dirty="0" smtClean="0"/>
          </a:p>
          <a:p>
            <a:pPr defTabSz="924400">
              <a:defRPr/>
            </a:pPr>
            <a:endParaRPr lang="en-US" altLang="zh-CN" dirty="0" smtClean="0">
              <a:effectLst/>
            </a:endParaRPr>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37</a:t>
            </a:fld>
            <a:endParaRPr lang="en-US"/>
          </a:p>
        </p:txBody>
      </p:sp>
    </p:spTree>
    <p:extLst>
      <p:ext uri="{BB962C8B-B14F-4D97-AF65-F5344CB8AC3E}">
        <p14:creationId xmlns:p14="http://schemas.microsoft.com/office/powerpoint/2010/main" val="3487505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把阿拉伯伊斯兰式的“天堂”花园和罗马式中庭结合在一起，创造出西班牙式的伊斯兰园，被称为 </a:t>
            </a:r>
            <a:r>
              <a:rPr lang="en-US" altLang="zh-CN" dirty="0" smtClean="0"/>
              <a:t>Patio</a:t>
            </a:r>
            <a:r>
              <a:rPr lang="zh-CN" altLang="en-US" dirty="0" smtClean="0"/>
              <a:t>。</a:t>
            </a:r>
            <a:r>
              <a:rPr lang="en-US" altLang="zh-CN" dirty="0" smtClean="0"/>
              <a:t>Patio</a:t>
            </a:r>
            <a:r>
              <a:rPr lang="zh-CN" altLang="en-US" dirty="0" smtClean="0"/>
              <a:t>的布局为：四周是建筑，围成一方形的庭园，建筑形式多为阿拉伯式，带有拱廊，装饰十分精细。在庭园的中轴线上，有一方形水池或一长 条形水渠，并有喷泉，常以五色石子铺地做成纹样。</a:t>
            </a:r>
            <a:endParaRPr lang="en-US" altLang="zh-CN" dirty="0" smtClean="0"/>
          </a:p>
          <a:p>
            <a:r>
              <a:rPr lang="zh-CN" altLang="en-US" dirty="0" smtClean="0"/>
              <a:t>此宫庭园的四个</a:t>
            </a:r>
            <a:r>
              <a:rPr lang="en-US" altLang="zh-CN" dirty="0" smtClean="0"/>
              <a:t>Patio</a:t>
            </a:r>
            <a:r>
              <a:rPr lang="zh-CN" altLang="en-US" dirty="0" smtClean="0"/>
              <a:t>的特征是：第一，建筑位于四周，围成一个方形的庭园，建筑形式多为阿拉伯式的拱廊，其装修雕饰十分精细。第二，位于中庭的中轴线 上，有一方形水池或条形水渠或水池喷泉，可取得凉爽湿润的感觉。第三，在水池、水渠与周围建筑之间，种以灌木、乔木，其 搭配数量各不相同。第四，周围建筑多为居住之所，还有些地方将几个这类庭园组织在一起，形成“院套院”，这一点同苏州园林相仿。</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38</a:t>
            </a:fld>
            <a:endParaRPr lang="en-US"/>
          </a:p>
        </p:txBody>
      </p:sp>
    </p:spTree>
    <p:extLst>
      <p:ext uri="{BB962C8B-B14F-4D97-AF65-F5344CB8AC3E}">
        <p14:creationId xmlns:p14="http://schemas.microsoft.com/office/powerpoint/2010/main" val="3688225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Alhambra</a:t>
            </a:r>
            <a:r>
              <a:rPr lang="zh-CN" altLang="en-US" dirty="0" smtClean="0"/>
              <a:t>不仅是一座瑰丽的伊斯兰风格的王宫，更难能可贵的是，这座王宫曾令一位一生以基督教为事业的女王摒弃宗教差别钟情一生，甚至选择安息于此，足见其魅力已经超越了宗教文化的差异。</a:t>
            </a:r>
            <a:endParaRPr lang="en-US" altLang="zh-CN" dirty="0" smtClean="0"/>
          </a:p>
          <a:p>
            <a:r>
              <a:rPr lang="zh-CN" altLang="en-US" dirty="0" smtClean="0"/>
              <a:t>哥哥起初一直无子嗣。</a:t>
            </a:r>
            <a:endParaRPr lang="en-US" altLang="zh-CN" dirty="0" smtClean="0"/>
          </a:p>
          <a:p>
            <a:pPr defTabSz="914343">
              <a:defRPr/>
            </a:pPr>
            <a:r>
              <a:rPr lang="zh-CN" altLang="en-US" dirty="0" smtClean="0"/>
              <a:t>从小梦想就是统一祖国，攻克哥哥没有打下来的土地，</a:t>
            </a:r>
            <a:r>
              <a:rPr lang="en-US" altLang="zh-CN" dirty="0" err="1" smtClean="0"/>
              <a:t>granada</a:t>
            </a:r>
            <a:endParaRPr lang="en-US" altLang="zh-CN" dirty="0" smtClean="0"/>
          </a:p>
          <a:p>
            <a:r>
              <a:rPr lang="zh-CN" altLang="en-US" dirty="0" smtClean="0"/>
              <a:t>政治地位和美貌惊艳欧洲，芳心暗许</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西班牙历史上的武则天：比较（出身，合法继承，没有改朝换代，非独裁）</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39</a:t>
            </a:fld>
            <a:endParaRPr lang="en-US"/>
          </a:p>
        </p:txBody>
      </p:sp>
    </p:spTree>
    <p:extLst>
      <p:ext uri="{BB962C8B-B14F-4D97-AF65-F5344CB8AC3E}">
        <p14:creationId xmlns:p14="http://schemas.microsoft.com/office/powerpoint/2010/main" val="58172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来到西班牙，吊丝吃货可以一饱口福</a:t>
            </a:r>
            <a:endParaRPr lang="en-US" altLang="zh-CN" dirty="0" smtClean="0"/>
          </a:p>
          <a:p>
            <a:r>
              <a:rPr lang="zh-CN" altLang="en-US" dirty="0" smtClean="0"/>
              <a:t>在西班牙南部城市开始注意到一种叫</a:t>
            </a:r>
            <a:r>
              <a:rPr lang="en-US" altLang="zh-CN" dirty="0" smtClean="0"/>
              <a:t>tapas</a:t>
            </a:r>
            <a:r>
              <a:rPr lang="zh-CN" altLang="en-US" dirty="0" smtClean="0"/>
              <a:t>的美食，</a:t>
            </a:r>
            <a:endParaRPr lang="en-US" altLang="zh-CN" dirty="0" smtClean="0"/>
          </a:p>
          <a:p>
            <a:r>
              <a:rPr lang="zh-CN" altLang="en-US" dirty="0" smtClean="0"/>
              <a:t>分量比较小，可以多点几样；价钱便宜，适合吊丝；看相好，很艺术，拍照；味道鲜美，类似中餐烹饪手法，入味。</a:t>
            </a:r>
            <a:endParaRPr lang="en-US" altLang="zh-CN" dirty="0" smtClean="0"/>
          </a:p>
          <a:p>
            <a:r>
              <a:rPr lang="zh-CN" altLang="en-US" dirty="0" smtClean="0"/>
              <a:t>于是开始每次吃饭我都点各种</a:t>
            </a:r>
            <a:r>
              <a:rPr lang="en-US" altLang="zh-CN" dirty="0" smtClean="0"/>
              <a:t>tapas. </a:t>
            </a:r>
            <a:r>
              <a:rPr lang="zh-CN" altLang="en-US" dirty="0" smtClean="0"/>
              <a:t>推荐！</a:t>
            </a:r>
            <a:endParaRPr lang="en-US" altLang="zh-CN" dirty="0" smtClean="0"/>
          </a:p>
          <a:p>
            <a:r>
              <a:rPr lang="zh-CN" altLang="en-US" dirty="0" smtClean="0"/>
              <a:t>在马拉加，寻访到一家专门的小店，叫塞万提斯的</a:t>
            </a:r>
            <a:r>
              <a:rPr lang="en-US" altLang="zh-CN" dirty="0" smtClean="0"/>
              <a:t>tapas,</a:t>
            </a:r>
            <a:r>
              <a:rPr lang="en-US" altLang="zh-CN" baseline="0" dirty="0" smtClean="0"/>
              <a:t> </a:t>
            </a:r>
            <a:r>
              <a:rPr lang="zh-CN" altLang="en-US" dirty="0" smtClean="0"/>
              <a:t>有上百种</a:t>
            </a:r>
            <a:r>
              <a:rPr lang="en-US" altLang="zh-CN" dirty="0" smtClean="0"/>
              <a:t>tapas. </a:t>
            </a:r>
            <a:r>
              <a:rPr lang="zh-CN" altLang="en-US" dirty="0" smtClean="0"/>
              <a:t>每一种都美味无比。</a:t>
            </a:r>
            <a:endParaRPr lang="en-US" altLang="zh-CN" dirty="0" smtClean="0"/>
          </a:p>
          <a:p>
            <a:pPr defTabSz="914343">
              <a:defRPr/>
            </a:pPr>
            <a:r>
              <a:rPr lang="zh-CN" altLang="en-US" dirty="0" smtClean="0"/>
              <a:t>从吃得上就可以看出，到西班牙旅游是比较便宜的。</a:t>
            </a:r>
            <a:endParaRPr lang="en-US" altLang="zh-CN" dirty="0" smtClean="0"/>
          </a:p>
          <a:p>
            <a:pPr defTabSz="914343">
              <a:defRPr/>
            </a:pPr>
            <a:r>
              <a:rPr lang="zh-CN" altLang="en-US" dirty="0" smtClean="0"/>
              <a:t>失业率</a:t>
            </a:r>
            <a:r>
              <a:rPr lang="en-US" altLang="zh-CN" dirty="0" smtClean="0"/>
              <a:t>40%</a:t>
            </a:r>
            <a:r>
              <a:rPr lang="zh-CN" altLang="en-US" dirty="0" smtClean="0"/>
              <a:t>，十几万一套地中海海景房</a:t>
            </a:r>
            <a:endParaRPr lang="en-US" altLang="zh-CN" dirty="0" smtClean="0"/>
          </a:p>
          <a:p>
            <a:pPr defTabSz="914343">
              <a:defRPr/>
            </a:pPr>
            <a:r>
              <a:rPr lang="zh-CN" altLang="en-US" dirty="0" smtClean="0"/>
              <a:t>经济相对落后，托欧盟后腿。</a:t>
            </a:r>
            <a:endParaRPr lang="en-US"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4</a:t>
            </a:fld>
            <a:endParaRPr lang="en-US"/>
          </a:p>
        </p:txBody>
      </p:sp>
    </p:spTree>
    <p:extLst>
      <p:ext uri="{BB962C8B-B14F-4D97-AF65-F5344CB8AC3E}">
        <p14:creationId xmlns:p14="http://schemas.microsoft.com/office/powerpoint/2010/main" val="1497072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哥哥一去世，就迅速接替王位，不给旁人妄想之机</a:t>
            </a:r>
            <a:endParaRPr lang="en-US" altLang="zh-CN" dirty="0" smtClean="0"/>
          </a:p>
          <a:p>
            <a:pPr defTabSz="914343">
              <a:defRPr/>
            </a:pPr>
            <a:r>
              <a:rPr lang="zh-CN" altLang="en-US" dirty="0" smtClean="0"/>
              <a:t>两人结合适应了西班牙社会发展的需要，对统一进程起了加速作用。</a:t>
            </a:r>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40</a:t>
            </a:fld>
            <a:endParaRPr lang="en-US"/>
          </a:p>
        </p:txBody>
      </p:sp>
    </p:spTree>
    <p:extLst>
      <p:ext uri="{BB962C8B-B14F-4D97-AF65-F5344CB8AC3E}">
        <p14:creationId xmlns:p14="http://schemas.microsoft.com/office/powerpoint/2010/main" val="813549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素喜白色衣裙，一天沐浴四次。发誓不攻下城池，不换下战袍。</a:t>
            </a:r>
            <a:endParaRPr lang="en-US" altLang="zh-CN" dirty="0" smtClean="0"/>
          </a:p>
          <a:p>
            <a:r>
              <a:rPr lang="zh-CN" altLang="en-US" dirty="0" smtClean="0"/>
              <a:t>宫殿的末代主人</a:t>
            </a:r>
            <a:r>
              <a:rPr lang="en-US" dirty="0" smtClean="0"/>
              <a:t>Boabdil</a:t>
            </a:r>
            <a:r>
              <a:rPr lang="zh-CN" altLang="en-US" dirty="0" smtClean="0"/>
              <a:t>不想在</a:t>
            </a:r>
            <a:r>
              <a:rPr lang="en-US" dirty="0" smtClean="0"/>
              <a:t>Alhambra</a:t>
            </a:r>
            <a:r>
              <a:rPr lang="zh-CN" altLang="en-US" dirty="0" smtClean="0"/>
              <a:t>血流成河，于</a:t>
            </a:r>
            <a:r>
              <a:rPr lang="en-US" altLang="zh-CN" dirty="0" smtClean="0"/>
              <a:t>1492</a:t>
            </a:r>
            <a:r>
              <a:rPr lang="zh-CN" altLang="en-US" dirty="0" smtClean="0"/>
              <a:t>年次日离开祖先的美丽庭园，回非洲沙漠去了。 </a:t>
            </a:r>
            <a:endParaRPr lang="en-US" altLang="zh-CN" dirty="0" smtClean="0"/>
          </a:p>
          <a:p>
            <a:r>
              <a:rPr lang="zh-CN" altLang="en-US" dirty="0" smtClean="0"/>
              <a:t>夙愿完成，女王亲吻了土地。</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41</a:t>
            </a:fld>
            <a:endParaRPr lang="en-US"/>
          </a:p>
        </p:txBody>
      </p:sp>
    </p:spTree>
    <p:extLst>
      <p:ext uri="{BB962C8B-B14F-4D97-AF65-F5344CB8AC3E}">
        <p14:creationId xmlns:p14="http://schemas.microsoft.com/office/powerpoint/2010/main" val="3562577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00">
              <a:defRPr/>
            </a:pPr>
            <a:r>
              <a:rPr lang="zh-CN" altLang="en-US" dirty="0" smtClean="0"/>
              <a:t>夜幕下的阿宫，如果看着这个景色，听着吉他名曲</a:t>
            </a:r>
            <a:r>
              <a:rPr lang="en-US" altLang="zh-CN" dirty="0" smtClean="0"/>
              <a:t>《</a:t>
            </a:r>
            <a:r>
              <a:rPr lang="zh-CN" altLang="en-US" dirty="0" smtClean="0"/>
              <a:t>阿宫的回忆</a:t>
            </a:r>
            <a:r>
              <a:rPr lang="en-US" altLang="zh-CN" dirty="0" smtClean="0"/>
              <a:t>》</a:t>
            </a:r>
            <a:r>
              <a:rPr lang="zh-CN" altLang="en-US" dirty="0" smtClean="0"/>
              <a:t>，一定是时光穿梭的享受</a:t>
            </a:r>
            <a:endParaRPr lang="en-US" altLang="zh-CN" dirty="0" smtClean="0"/>
          </a:p>
          <a:p>
            <a:pPr defTabSz="924400">
              <a:defRPr/>
            </a:pPr>
            <a:r>
              <a:rPr lang="zh-CN" altLang="en-US" dirty="0" smtClean="0"/>
              <a:t>宗教是统一国家的唯一手段，战略需要 </a:t>
            </a:r>
            <a:endParaRPr lang="en-US" altLang="zh-CN" dirty="0" smtClean="0"/>
          </a:p>
          <a:p>
            <a:pPr defTabSz="924400">
              <a:defRPr/>
            </a:pPr>
            <a:r>
              <a:rPr lang="zh-CN" altLang="en-US" dirty="0" smtClean="0"/>
              <a:t>一生拥有无上荣耀，却在动荡中度过，数次流产，最终</a:t>
            </a:r>
            <a:r>
              <a:rPr lang="en-US" altLang="zh-CN" dirty="0" smtClean="0"/>
              <a:t>5</a:t>
            </a:r>
            <a:r>
              <a:rPr lang="zh-CN" altLang="en-US" dirty="0" smtClean="0"/>
              <a:t>个孩子，</a:t>
            </a:r>
            <a:r>
              <a:rPr lang="en-US" altLang="zh-CN" dirty="0" smtClean="0"/>
              <a:t>2</a:t>
            </a:r>
            <a:r>
              <a:rPr lang="zh-CN" altLang="en-US" dirty="0" smtClean="0"/>
              <a:t>个死去，经历坎坷，在生命的最后她想要什么</a:t>
            </a:r>
            <a:endParaRPr lang="en-US" altLang="zh-CN" dirty="0" smtClean="0"/>
          </a:p>
          <a:p>
            <a:pPr defTabSz="924400">
              <a:defRPr/>
            </a:pPr>
            <a:r>
              <a:rPr lang="zh-CN" altLang="en-US" dirty="0" smtClean="0"/>
              <a:t>武则天式墓碑</a:t>
            </a:r>
            <a:endParaRPr lang="en-US" altLang="zh-CN" dirty="0" smtClean="0"/>
          </a:p>
          <a:p>
            <a:pPr defTabSz="924400">
              <a:defRPr/>
            </a:pPr>
            <a:r>
              <a:rPr lang="zh-CN" altLang="en-US" dirty="0" smtClean="0"/>
              <a:t>被那里的宁静、祥和所吸引，需要一个灵魂的栖息所</a:t>
            </a:r>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42</a:t>
            </a:fld>
            <a:endParaRPr lang="en-US"/>
          </a:p>
        </p:txBody>
      </p:sp>
    </p:spTree>
    <p:extLst>
      <p:ext uri="{BB962C8B-B14F-4D97-AF65-F5344CB8AC3E}">
        <p14:creationId xmlns:p14="http://schemas.microsoft.com/office/powerpoint/2010/main" val="2299565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清真寺，</a:t>
            </a:r>
            <a:r>
              <a:rPr lang="en-US" altLang="zh-CN" dirty="0" smtClean="0"/>
              <a:t>Alhambra</a:t>
            </a:r>
            <a:r>
              <a:rPr lang="zh-CN" altLang="en-US" dirty="0" smtClean="0"/>
              <a:t>见证了阿拉伯人在西班牙半岛的统治，</a:t>
            </a:r>
            <a:endParaRPr lang="en-US" altLang="zh-CN" dirty="0" smtClean="0"/>
          </a:p>
          <a:p>
            <a:r>
              <a:rPr lang="zh-CN" altLang="en-US" dirty="0" smtClean="0"/>
              <a:t>西班牙文的原著作品</a:t>
            </a:r>
            <a:r>
              <a:rPr lang="en-US" altLang="zh-CN" dirty="0" smtClean="0"/>
              <a:t>《</a:t>
            </a:r>
            <a:r>
              <a:rPr lang="zh-CN" altLang="en-US" dirty="0" smtClean="0"/>
              <a:t>唐吉诃德</a:t>
            </a:r>
            <a:r>
              <a:rPr lang="en-US" altLang="zh-CN" dirty="0" smtClean="0"/>
              <a:t>》</a:t>
            </a:r>
            <a:r>
              <a:rPr lang="zh-CN" altLang="en-US" dirty="0" smtClean="0"/>
              <a:t>，虽出自于“现代小说之父”塞万提斯笔下，以阿拉伯故事为创作背景，作品中的曲折情节与奇幻故事，都与风靡流行的</a:t>
            </a:r>
            <a:r>
              <a:rPr lang="en-US" altLang="zh-CN" dirty="0" smtClean="0"/>
              <a:t>《</a:t>
            </a:r>
            <a:r>
              <a:rPr lang="zh-CN" altLang="en-US" dirty="0" smtClean="0"/>
              <a:t>一千零一夜</a:t>
            </a:r>
            <a:r>
              <a:rPr lang="en-US" altLang="zh-CN" dirty="0" smtClean="0"/>
              <a:t>》</a:t>
            </a:r>
            <a:r>
              <a:rPr lang="zh-CN" altLang="en-US" dirty="0" smtClean="0"/>
              <a:t>有着惊人的相似，这足以证明阿拉伯文学在西班牙文化中的地位。</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43</a:t>
            </a:fld>
            <a:endParaRPr lang="en-US"/>
          </a:p>
        </p:txBody>
      </p:sp>
    </p:spTree>
    <p:extLst>
      <p:ext uri="{BB962C8B-B14F-4D97-AF65-F5344CB8AC3E}">
        <p14:creationId xmlns:p14="http://schemas.microsoft.com/office/powerpoint/2010/main" val="1271995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阿拉伯文明留下的不只是几个建筑，几个词汇，</a:t>
            </a:r>
            <a:endParaRPr lang="en-US" altLang="zh-CN" dirty="0" smtClean="0"/>
          </a:p>
          <a:p>
            <a:r>
              <a:rPr lang="zh-CN" altLang="en-US" dirty="0" smtClean="0"/>
              <a:t>通过西班牙，阿拉伯文明起到了拯救欧洲大陆</a:t>
            </a:r>
            <a:r>
              <a:rPr lang="zh-CN" altLang="en-US" smtClean="0"/>
              <a:t>文明的</a:t>
            </a:r>
            <a:r>
              <a:rPr lang="zh-CN" altLang="en-US" dirty="0" smtClean="0"/>
              <a:t>作用</a:t>
            </a:r>
            <a:endParaRPr lang="en-US" altLang="zh-CN" dirty="0" smtClean="0"/>
          </a:p>
          <a:p>
            <a:pPr marL="342879" indent="-342879">
              <a:buFont typeface="Arial" panose="020B0604020202020204" pitchFamily="34" charset="0"/>
              <a:buChar char="•"/>
            </a:pPr>
            <a:r>
              <a:rPr lang="zh-CN" altLang="en-US" dirty="0" smtClean="0"/>
              <a:t>开展翻译介绍古希腊和东方科学文化典籍的大规模、有组织的学术活动。</a:t>
            </a:r>
            <a:endParaRPr lang="en-US" dirty="0" smtClean="0"/>
          </a:p>
          <a:p>
            <a:pPr marL="342879" indent="-342879">
              <a:buFont typeface="Arial" panose="020B0604020202020204" pitchFamily="34" charset="0"/>
              <a:buChar char="•"/>
            </a:pPr>
            <a:r>
              <a:rPr lang="zh-CN" altLang="en-US" dirty="0" smtClean="0"/>
              <a:t>古希腊哲学家亚里斯多德等人的著作通过阿拉伯人和犹太人的翻译传到了欧洲各地。</a:t>
            </a:r>
            <a:endParaRPr lang="en-US" altLang="zh-CN" dirty="0" smtClean="0"/>
          </a:p>
          <a:p>
            <a:pPr marL="346650" indent="-346650">
              <a:buFont typeface="Arial" panose="020B0604020202020204" pitchFamily="34" charset="0"/>
              <a:buChar char="•"/>
            </a:pPr>
            <a:r>
              <a:rPr lang="zh-CN" altLang="en-US" dirty="0" smtClean="0"/>
              <a:t>如果没有阿拉伯人对古希腊和古罗马文明的继承和发展，也许它们就会渐渐地被欧洲人遗忘在艰难的生活之中，我们也就看不到达</a:t>
            </a:r>
            <a:r>
              <a:rPr lang="en-US" altLang="zh-CN" dirty="0" smtClean="0"/>
              <a:t>·</a:t>
            </a:r>
            <a:r>
              <a:rPr lang="zh-CN" altLang="en-US" dirty="0" smtClean="0"/>
              <a:t>芬奇的</a:t>
            </a:r>
            <a:r>
              <a:rPr lang="en-US" altLang="zh-CN" dirty="0" smtClean="0"/>
              <a:t>《</a:t>
            </a:r>
            <a:r>
              <a:rPr lang="zh-CN" altLang="en-US" dirty="0" smtClean="0"/>
              <a:t>蒙娜丽莎</a:t>
            </a:r>
            <a:r>
              <a:rPr lang="en-US" altLang="zh-CN" dirty="0" smtClean="0"/>
              <a:t>》</a:t>
            </a:r>
            <a:r>
              <a:rPr lang="zh-CN" altLang="en-US" dirty="0" smtClean="0"/>
              <a:t>和莎士比亚的悲喜剧，哥伦布也许就永远不会发现美洲新大陆。历史也许就是另外一个样子了。</a:t>
            </a:r>
            <a:endParaRPr lang="en-US"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44</a:t>
            </a:fld>
            <a:endParaRPr lang="en-US"/>
          </a:p>
        </p:txBody>
      </p:sp>
    </p:spTree>
    <p:extLst>
      <p:ext uri="{BB962C8B-B14F-4D97-AF65-F5344CB8AC3E}">
        <p14:creationId xmlns:p14="http://schemas.microsoft.com/office/powerpoint/2010/main" val="3833531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在阿拉伯统治谢幕后，基督教统治又做了那些事情？</a:t>
            </a:r>
            <a:endParaRPr lang="en-US" altLang="zh-CN" dirty="0" smtClean="0"/>
          </a:p>
          <a:p>
            <a:r>
              <a:rPr lang="zh-CN" altLang="en-US" dirty="0" smtClean="0"/>
              <a:t>走在</a:t>
            </a:r>
            <a:r>
              <a:rPr lang="en-US" altLang="zh-CN" dirty="0" err="1" smtClean="0"/>
              <a:t>granada</a:t>
            </a:r>
            <a:r>
              <a:rPr lang="zh-CN" altLang="en-US" dirty="0" smtClean="0"/>
              <a:t>的大街上，赫然醒目的雕塑，是谁？</a:t>
            </a:r>
            <a:endParaRPr lang="en-US" altLang="zh-CN" dirty="0" smtClean="0"/>
          </a:p>
          <a:p>
            <a:r>
              <a:rPr lang="zh-CN" altLang="en-US" dirty="0" smtClean="0"/>
              <a:t>独立日</a:t>
            </a:r>
            <a:r>
              <a:rPr lang="en-US" altLang="zh-CN" dirty="0" smtClean="0"/>
              <a:t>10</a:t>
            </a:r>
            <a:r>
              <a:rPr lang="zh-CN" altLang="en-US" dirty="0" smtClean="0"/>
              <a:t>月</a:t>
            </a:r>
            <a:r>
              <a:rPr lang="en-US" altLang="zh-CN" dirty="0" smtClean="0"/>
              <a:t>12</a:t>
            </a:r>
            <a:r>
              <a:rPr lang="zh-CN" altLang="en-US" dirty="0" smtClean="0"/>
              <a:t>日</a:t>
            </a:r>
            <a:r>
              <a:rPr lang="en-US" altLang="zh-CN" dirty="0" smtClean="0"/>
              <a:t>—</a:t>
            </a:r>
            <a:r>
              <a:rPr lang="zh-CN" altLang="en-US" dirty="0" smtClean="0"/>
              <a:t>发现新大陆日</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45</a:t>
            </a:fld>
            <a:endParaRPr lang="en-US"/>
          </a:p>
        </p:txBody>
      </p:sp>
    </p:spTree>
    <p:extLst>
      <p:ext uri="{BB962C8B-B14F-4D97-AF65-F5344CB8AC3E}">
        <p14:creationId xmlns:p14="http://schemas.microsoft.com/office/powerpoint/2010/main" val="37709890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大航海带来巨大财富，竞赛</a:t>
            </a:r>
            <a:r>
              <a:rPr lang="en-US" altLang="zh-CN" dirty="0" smtClean="0"/>
              <a:t>,</a:t>
            </a:r>
            <a:r>
              <a:rPr lang="zh-CN" altLang="en-US" dirty="0" smtClean="0"/>
              <a:t>殖民地遍布美洲，除巴西加拿大，东南亚。</a:t>
            </a:r>
            <a:endParaRPr lang="en-US" altLang="zh-CN" dirty="0" smtClean="0"/>
          </a:p>
          <a:p>
            <a:r>
              <a:rPr lang="zh-CN" altLang="en-US" dirty="0" smtClean="0"/>
              <a:t>唯一的继承人，胡安娜，婚姻结合，神圣罗马帝国皇帝的儿子，</a:t>
            </a:r>
            <a:endParaRPr lang="en-US" altLang="zh-CN" dirty="0" smtClean="0"/>
          </a:p>
          <a:p>
            <a:r>
              <a:rPr lang="zh-CN" altLang="en-US" dirty="0" smtClean="0"/>
              <a:t>查理家大业大，</a:t>
            </a:r>
            <a:endParaRPr lang="en-US" altLang="zh-CN" dirty="0" smtClean="0"/>
          </a:p>
          <a:p>
            <a:r>
              <a:rPr lang="zh-CN" altLang="en-US" dirty="0" smtClean="0"/>
              <a:t>并且在查理第五的统治下建立了横跨欧洲大陆的哈布斯堡王朝，成为欧洲历史领土最多的君主，建立了最强大的神圣罗马帝国，西班牙一跃成为欧洲霸主。查理五世一生战事不断，法国，奥斯曼土耳其。</a:t>
            </a:r>
            <a:endParaRPr lang="en-US" altLang="zh-CN" dirty="0" smtClean="0"/>
          </a:p>
          <a:p>
            <a:endParaRPr lang="en-US" altLang="zh-CN" dirty="0" smtClean="0"/>
          </a:p>
          <a:p>
            <a:r>
              <a:rPr lang="zh-CN" altLang="en-US" dirty="0" smtClean="0"/>
              <a:t>裴迪南和伊莎贝拉把胡安娜许配给</a:t>
            </a:r>
            <a:r>
              <a:rPr lang="zh-CN" altLang="en-US" dirty="0" smtClean="0">
                <a:hlinkClick r:id="rId3"/>
              </a:rPr>
              <a:t>菲利普一世</a:t>
            </a:r>
            <a:r>
              <a:rPr lang="zh-CN" altLang="en-US" dirty="0" smtClean="0"/>
              <a:t>（美男子），他是奥地利哈布斯堡皇帝之子，也是</a:t>
            </a:r>
            <a:r>
              <a:rPr lang="zh-CN" altLang="en-US" dirty="0" smtClean="0">
                <a:hlinkClick r:id="rId4"/>
              </a:rPr>
              <a:t>勃艮第公国</a:t>
            </a:r>
            <a:r>
              <a:rPr lang="zh-CN" altLang="en-US" dirty="0" smtClean="0"/>
              <a:t>的继承人。这两位不寻常的王朝联姻，使得伊莎贝拉的外孙</a:t>
            </a:r>
            <a:r>
              <a:rPr lang="zh-CN" altLang="en-US" dirty="0" smtClean="0">
                <a:hlinkClick r:id="rId5"/>
              </a:rPr>
              <a:t>查理五世</a:t>
            </a:r>
            <a:r>
              <a:rPr lang="zh-CN" altLang="en-US" dirty="0" smtClean="0"/>
              <a:t>皇帝继承了欧洲历史上最大</a:t>
            </a:r>
            <a:r>
              <a:rPr lang="zh-CN" altLang="en-US" dirty="0" smtClean="0">
                <a:hlinkClick r:id="rId6"/>
              </a:rPr>
              <a:t>王国</a:t>
            </a:r>
            <a:r>
              <a:rPr lang="zh-CN" altLang="en-US" dirty="0" smtClean="0"/>
              <a:t>之一的王位，他还被当选为神圣</a:t>
            </a:r>
            <a:r>
              <a:rPr lang="zh-CN" altLang="en-US" dirty="0" smtClean="0">
                <a:hlinkClick r:id="rId7"/>
              </a:rPr>
              <a:t>罗马皇帝</a:t>
            </a:r>
            <a:r>
              <a:rPr lang="zh-CN" altLang="en-US" dirty="0" smtClean="0"/>
              <a:t>，是当时财富最多、势力最大的欧洲帝王。他在名义上或实际上统治过的领土包括现今的（</a:t>
            </a:r>
            <a:r>
              <a:rPr lang="zh-CN" altLang="en-US" dirty="0" smtClean="0">
                <a:hlinkClick r:id="rId8"/>
              </a:rPr>
              <a:t>西班牙</a:t>
            </a:r>
            <a:r>
              <a:rPr lang="zh-CN" altLang="en-US" dirty="0" smtClean="0"/>
              <a:t>、</a:t>
            </a:r>
            <a:r>
              <a:rPr lang="zh-CN" altLang="en-US" dirty="0" smtClean="0">
                <a:hlinkClick r:id="rId9"/>
              </a:rPr>
              <a:t>德国</a:t>
            </a:r>
            <a:r>
              <a:rPr lang="zh-CN" altLang="en-US" dirty="0" smtClean="0"/>
              <a:t>、</a:t>
            </a:r>
            <a:r>
              <a:rPr lang="zh-CN" altLang="en-US" dirty="0" smtClean="0">
                <a:hlinkClick r:id="rId10"/>
              </a:rPr>
              <a:t>荷兰</a:t>
            </a:r>
            <a:r>
              <a:rPr lang="zh-CN" altLang="en-US" dirty="0" smtClean="0"/>
              <a:t>、</a:t>
            </a:r>
            <a:r>
              <a:rPr lang="zh-CN" altLang="en-US" dirty="0" smtClean="0">
                <a:hlinkClick r:id="rId11"/>
              </a:rPr>
              <a:t>比利时</a:t>
            </a:r>
            <a:r>
              <a:rPr lang="zh-CN" altLang="en-US" dirty="0" smtClean="0"/>
              <a:t>、</a:t>
            </a:r>
            <a:r>
              <a:rPr lang="zh-CN" altLang="en-US" dirty="0" smtClean="0">
                <a:hlinkClick r:id="rId12"/>
              </a:rPr>
              <a:t>奥地利</a:t>
            </a:r>
            <a:r>
              <a:rPr lang="zh-CN" altLang="en-US" dirty="0" smtClean="0"/>
              <a:t>、</a:t>
            </a:r>
            <a:r>
              <a:rPr lang="zh-CN" altLang="en-US" dirty="0" smtClean="0">
                <a:hlinkClick r:id="rId13"/>
              </a:rPr>
              <a:t>瑞士</a:t>
            </a:r>
            <a:r>
              <a:rPr lang="zh-CN" altLang="en-US" dirty="0" smtClean="0"/>
              <a:t>、大部分</a:t>
            </a:r>
            <a:r>
              <a:rPr lang="zh-CN" altLang="en-US" dirty="0" smtClean="0">
                <a:hlinkClick r:id="rId14"/>
              </a:rPr>
              <a:t>意大利</a:t>
            </a:r>
            <a:r>
              <a:rPr lang="zh-CN" altLang="en-US" dirty="0" smtClean="0"/>
              <a:t>、部分</a:t>
            </a:r>
            <a:r>
              <a:rPr lang="zh-CN" altLang="en-US" dirty="0" smtClean="0">
                <a:hlinkClick r:id="rId15"/>
              </a:rPr>
              <a:t>法国</a:t>
            </a:r>
            <a:r>
              <a:rPr lang="zh-CN" altLang="en-US" dirty="0" smtClean="0"/>
              <a:t>、</a:t>
            </a:r>
            <a:r>
              <a:rPr lang="zh-CN" altLang="en-US" dirty="0" smtClean="0">
                <a:hlinkClick r:id="rId16"/>
              </a:rPr>
              <a:t>捷克斯洛伐克</a:t>
            </a:r>
            <a:r>
              <a:rPr lang="zh-CN" altLang="en-US" dirty="0" smtClean="0"/>
              <a:t>、</a:t>
            </a:r>
            <a:r>
              <a:rPr lang="zh-CN" altLang="en-US" dirty="0" smtClean="0">
                <a:hlinkClick r:id="rId17"/>
              </a:rPr>
              <a:t>波兰</a:t>
            </a:r>
            <a:r>
              <a:rPr lang="zh-CN" altLang="en-US" dirty="0" smtClean="0"/>
              <a:t>、</a:t>
            </a:r>
            <a:r>
              <a:rPr lang="zh-CN" altLang="en-US" dirty="0" smtClean="0">
                <a:hlinkClick r:id="rId18"/>
              </a:rPr>
              <a:t>匈牙利</a:t>
            </a:r>
            <a:r>
              <a:rPr lang="zh-CN" altLang="en-US" dirty="0" smtClean="0"/>
              <a:t>和</a:t>
            </a:r>
            <a:r>
              <a:rPr lang="zh-CN" altLang="en-US" dirty="0" smtClean="0">
                <a:hlinkClick r:id="rId19"/>
              </a:rPr>
              <a:t>南斯拉夫</a:t>
            </a:r>
            <a:r>
              <a:rPr lang="zh-CN" altLang="en-US" dirty="0" smtClean="0"/>
              <a:t>），此外还有西半球的一个很大地区。</a:t>
            </a:r>
            <a:r>
              <a:rPr lang="zh-CN" altLang="en-US" dirty="0" smtClean="0">
                <a:hlinkClick r:id="rId5"/>
              </a:rPr>
              <a:t>查理五世</a:t>
            </a:r>
            <a:r>
              <a:rPr lang="zh-CN" altLang="en-US" dirty="0" smtClean="0"/>
              <a:t>和</a:t>
            </a:r>
            <a:r>
              <a:rPr lang="zh-CN" altLang="en-US" dirty="0" smtClean="0">
                <a:hlinkClick r:id="rId20"/>
              </a:rPr>
              <a:t>菲利普二世</a:t>
            </a:r>
            <a:r>
              <a:rPr lang="zh-CN" altLang="en-US" dirty="0" smtClean="0"/>
              <a:t>都是狂热的天主教徒，他们在长年的统治期间，靠掠夺大陆的财富来资助反对</a:t>
            </a:r>
            <a:r>
              <a:rPr lang="zh-CN" altLang="en-US" dirty="0" smtClean="0">
                <a:hlinkClick r:id="rId21"/>
              </a:rPr>
              <a:t>北欧</a:t>
            </a:r>
            <a:r>
              <a:rPr lang="zh-CN" altLang="en-US" dirty="0" smtClean="0">
                <a:hlinkClick r:id="rId22"/>
              </a:rPr>
              <a:t>新教</a:t>
            </a:r>
            <a:r>
              <a:rPr lang="zh-CN" altLang="en-US" dirty="0" smtClean="0"/>
              <a:t>国家的战争。因此由斐迪南和伊莎贝拉一年安排的王朝联姻几乎在她俩死后一百年当中都对欧洲的历史产生着影响。</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46</a:t>
            </a:fld>
            <a:endParaRPr lang="en-US"/>
          </a:p>
        </p:txBody>
      </p:sp>
    </p:spTree>
    <p:extLst>
      <p:ext uri="{BB962C8B-B14F-4D97-AF65-F5344CB8AC3E}">
        <p14:creationId xmlns:p14="http://schemas.microsoft.com/office/powerpoint/2010/main" val="1680433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16</a:t>
            </a:r>
            <a:r>
              <a:rPr lang="zh-CN" altLang="en-US" dirty="0" smtClean="0"/>
              <a:t>世纪初，它凭借从事航海活动的先发优势，一度成为海上霸主和欧洲最大的殖民国家。称霸欧洲，拥有欧洲最强大海军和陆军，例如无敌舰队，法国打仗，参加欧洲各个战争。何等辉煌。</a:t>
            </a:r>
            <a:endParaRPr lang="en-US" altLang="zh-CN" dirty="0" smtClean="0"/>
          </a:p>
          <a:p>
            <a:r>
              <a:rPr lang="zh-CN" altLang="en-US" dirty="0" smtClean="0"/>
              <a:t>财富没有好好利用：殖民掠夺的黄金白银被用于为宗教信仰和殖民扩张所进行的战争中，而未发展本国工商业。</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王公贵族不愿意受到新兴工商业威胁，不投资本国工商业，驱逐外国工商业者</a:t>
            </a:r>
            <a:r>
              <a:rPr lang="en-US" altLang="zh-CN" dirty="0" smtClean="0"/>
              <a:t>;</a:t>
            </a:r>
            <a:r>
              <a:rPr lang="zh-CN" altLang="en-US" dirty="0" smtClean="0"/>
              <a:t>习惯于不投资本国工商业。</a:t>
            </a:r>
            <a:endParaRPr lang="en-US" altLang="zh-CN" dirty="0" smtClean="0"/>
          </a:p>
          <a:p>
            <a:pPr defTabSz="914343">
              <a:defRPr/>
            </a:pPr>
            <a:r>
              <a:rPr lang="zh-CN" altLang="en-US" dirty="0" smtClean="0"/>
              <a:t>王位继承战争开始衰败，</a:t>
            </a:r>
            <a:r>
              <a:rPr lang="en-US" altLang="zh-CN" dirty="0" smtClean="0"/>
              <a:t>18-19</a:t>
            </a:r>
            <a:r>
              <a:rPr lang="zh-CN" altLang="en-US" dirty="0" smtClean="0"/>
              <a:t>世纪拿破仑占领，俘虏国王，国内衰败，混乱，无暇顾及殖民地，纷纷独立。</a:t>
            </a:r>
            <a:endParaRPr lang="en-US" altLang="zh-CN" dirty="0" smtClean="0"/>
          </a:p>
          <a:p>
            <a:pPr defTabSz="914343">
              <a:defRPr/>
            </a:pPr>
            <a:r>
              <a:rPr lang="en-US" altLang="zh-CN" dirty="0" smtClean="0"/>
              <a:t>1898</a:t>
            </a:r>
            <a:r>
              <a:rPr lang="zh-CN" altLang="en-US" dirty="0" smtClean="0"/>
              <a:t>年西班牙在美西战争中的失利，更使其丢失了加勒比海上的古巴和波多黎各等地，并最终结束了在美洲的殖民统治。</a:t>
            </a:r>
            <a:endParaRPr lang="en-US" altLang="zh-CN" dirty="0" smtClean="0"/>
          </a:p>
          <a:p>
            <a:pPr defTabSz="914343">
              <a:defRPr/>
            </a:pPr>
            <a:r>
              <a:rPr lang="zh-CN" altLang="en-US" dirty="0" smtClean="0"/>
              <a:t>只剩下今天的版图，一蹶不振，犹如无敌舰队。海陆军都不行，无力参加两次大战。</a:t>
            </a:r>
            <a:endParaRPr lang="en-US" altLang="zh-CN" dirty="0" smtClean="0"/>
          </a:p>
          <a:p>
            <a:r>
              <a:rPr lang="zh-CN" altLang="en-US" dirty="0" smtClean="0"/>
              <a:t>黄金白银流走，基督教的统治留下的只有一座座豪华的教堂，奢侈的社会风气和百废待兴的经济。</a:t>
            </a:r>
            <a:endParaRPr lang="en-US" altLang="zh-CN" dirty="0" smtClean="0"/>
          </a:p>
        </p:txBody>
      </p:sp>
      <p:sp>
        <p:nvSpPr>
          <p:cNvPr id="4" name="Slide Number Placeholder 3"/>
          <p:cNvSpPr>
            <a:spLocks noGrp="1"/>
          </p:cNvSpPr>
          <p:nvPr>
            <p:ph type="sldNum" sz="quarter" idx="10"/>
          </p:nvPr>
        </p:nvSpPr>
        <p:spPr/>
        <p:txBody>
          <a:bodyPr/>
          <a:lstStyle/>
          <a:p>
            <a:fld id="{8765DC5B-74EC-414C-9BE7-27EFAB05BE4B}" type="slidenum">
              <a:rPr lang="en-US" smtClean="0"/>
              <a:t>47</a:t>
            </a:fld>
            <a:endParaRPr lang="en-US"/>
          </a:p>
        </p:txBody>
      </p:sp>
    </p:spTree>
    <p:extLst>
      <p:ext uri="{BB962C8B-B14F-4D97-AF65-F5344CB8AC3E}">
        <p14:creationId xmlns:p14="http://schemas.microsoft.com/office/powerpoint/2010/main" val="2742317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顺便说一句，除西班牙之外，南欧还有其他几个国家也处于相似境况。猜？有个很萌的名字。</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5</a:t>
            </a:fld>
            <a:endParaRPr lang="en-US"/>
          </a:p>
        </p:txBody>
      </p:sp>
    </p:spTree>
    <p:extLst>
      <p:ext uri="{BB962C8B-B14F-4D97-AF65-F5344CB8AC3E}">
        <p14:creationId xmlns:p14="http://schemas.microsoft.com/office/powerpoint/2010/main" val="3592631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说到西班牙，不得不说它的宗教信仰。</a:t>
            </a:r>
            <a:endParaRPr lang="en-US" altLang="zh-CN" dirty="0" smtClean="0"/>
          </a:p>
          <a:p>
            <a:pPr defTabSz="853410"/>
            <a:r>
              <a:rPr lang="zh-CN" altLang="en-US" dirty="0" smtClean="0"/>
              <a:t>法律保护信仰自由。</a:t>
            </a:r>
            <a:endParaRPr lang="en-US" altLang="zh-CN" dirty="0" smtClean="0"/>
          </a:p>
          <a:p>
            <a:r>
              <a:rPr lang="zh-CN" altLang="en-US" dirty="0" smtClean="0"/>
              <a:t>南部到处可见一种掌形图案，眼睛。法</a:t>
            </a:r>
            <a:r>
              <a:rPr lang="zh-CN" altLang="en-US" dirty="0"/>
              <a:t>蒂玛（穆罕默德之女）之手</a:t>
            </a:r>
            <a:r>
              <a:rPr lang="zh-CN" altLang="en-US" dirty="0" smtClean="0"/>
              <a:t>是</a:t>
            </a:r>
            <a:r>
              <a:rPr lang="zh-CN" altLang="en-US" dirty="0" smtClean="0">
                <a:hlinkClick r:id="rId3" tooltip="西亚"/>
              </a:rPr>
              <a:t>西亚</a:t>
            </a:r>
            <a:r>
              <a:rPr lang="zh-CN" altLang="en-US" dirty="0" smtClean="0"/>
              <a:t>以及</a:t>
            </a:r>
            <a:r>
              <a:rPr lang="zh-CN" altLang="en-US" dirty="0" smtClean="0">
                <a:hlinkClick r:id="rId4" tooltip="北非"/>
              </a:rPr>
              <a:t>北非</a:t>
            </a:r>
            <a:r>
              <a:rPr lang="zh-CN" altLang="en-US" dirty="0" smtClean="0"/>
              <a:t>地区常见的一种掌型护身符。</a:t>
            </a:r>
            <a:endParaRPr lang="en-US" altLang="zh-CN" dirty="0" smtClean="0"/>
          </a:p>
          <a:p>
            <a:r>
              <a:rPr lang="zh-CN" altLang="en-US" dirty="0" smtClean="0"/>
              <a:t>相传她手中有一个神奇的眼睛，可以治愈信徒们的一切疾病。所以</a:t>
            </a:r>
            <a:r>
              <a:rPr lang="zh-CN" altLang="en-US" dirty="0" smtClean="0">
                <a:hlinkClick r:id="rId5"/>
              </a:rPr>
              <a:t>法蒂玛之手</a:t>
            </a:r>
            <a:r>
              <a:rPr lang="zh-CN" altLang="en-US" dirty="0" smtClean="0"/>
              <a:t>在</a:t>
            </a:r>
            <a:r>
              <a:rPr lang="zh-CN" altLang="en-US" dirty="0" smtClean="0">
                <a:hlinkClick r:id="rId6"/>
              </a:rPr>
              <a:t>阿拉伯文化</a:t>
            </a:r>
            <a:r>
              <a:rPr lang="zh-CN" altLang="en-US" dirty="0" smtClean="0"/>
              <a:t>中是保护平安，祈求健康的一个符号。</a:t>
            </a:r>
            <a:endParaRPr lang="en-US" altLang="zh-CN" dirty="0" smtClean="0"/>
          </a:p>
          <a:p>
            <a:r>
              <a:rPr lang="zh-CN" altLang="en-US" dirty="0" smtClean="0"/>
              <a:t>起源于伊斯兰教，为伊斯兰和犹太教所共用。</a:t>
            </a:r>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6</a:t>
            </a:fld>
            <a:endParaRPr lang="en-US"/>
          </a:p>
        </p:txBody>
      </p:sp>
    </p:spTree>
    <p:extLst>
      <p:ext uri="{BB962C8B-B14F-4D97-AF65-F5344CB8AC3E}">
        <p14:creationId xmlns:p14="http://schemas.microsoft.com/office/powerpoint/2010/main" val="307348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00">
              <a:defRPr/>
            </a:pPr>
            <a:r>
              <a:rPr lang="zh-CN" altLang="en-US" dirty="0" smtClean="0"/>
              <a:t>到此，我已经反复提到西班牙南部，我说的南部就是指这块土地。有谁知道名称？</a:t>
            </a:r>
            <a:endParaRPr lang="en-US" altLang="zh-CN" dirty="0" smtClean="0"/>
          </a:p>
          <a:p>
            <a:pPr defTabSz="924400">
              <a:defRPr/>
            </a:pPr>
            <a:r>
              <a:rPr lang="zh-CN" altLang="en-US" dirty="0" smtClean="0"/>
              <a:t>人民很强归属感，自称安达卢西亚人</a:t>
            </a:r>
            <a:endParaRPr lang="en-US" altLang="zh-CN" dirty="0" smtClean="0"/>
          </a:p>
          <a:p>
            <a:r>
              <a:rPr lang="zh-CN" altLang="en-US" dirty="0" smtClean="0"/>
              <a:t>重要文化发源地，比如龙达，拜伦在诗唐璜中描述，以橘子和女人出名的城市，</a:t>
            </a:r>
            <a:endParaRPr lang="en-US" altLang="zh-CN" dirty="0" smtClean="0"/>
          </a:p>
          <a:p>
            <a:pPr defTabSz="924400">
              <a:defRPr/>
            </a:pPr>
            <a:r>
              <a:rPr lang="zh-CN" altLang="en-US" dirty="0" smtClean="0"/>
              <a:t>谁画的？</a:t>
            </a:r>
            <a:endParaRPr lang="en-US" altLang="zh-CN" dirty="0" smtClean="0"/>
          </a:p>
          <a:p>
            <a:pPr defTabSz="924400">
              <a:defRPr/>
            </a:pPr>
            <a:r>
              <a:rPr lang="zh-CN" altLang="en-US" dirty="0" smtClean="0"/>
              <a:t>两个城市，两座建筑，两段历史。</a:t>
            </a:r>
            <a:endParaRPr lang="en-US" altLang="zh-CN" dirty="0" smtClean="0"/>
          </a:p>
          <a:p>
            <a:pPr defTabSz="924400">
              <a:defRPr/>
            </a:pPr>
            <a:endParaRPr lang="en-US" altLang="zh-CN" dirty="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7</a:t>
            </a:fld>
            <a:endParaRPr lang="en-US"/>
          </a:p>
        </p:txBody>
      </p:sp>
    </p:spTree>
    <p:extLst>
      <p:ext uri="{BB962C8B-B14F-4D97-AF65-F5344CB8AC3E}">
        <p14:creationId xmlns:p14="http://schemas.microsoft.com/office/powerpoint/2010/main" val="196663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r>
              <a:rPr lang="zh-CN" altLang="en-US" dirty="0" smtClean="0"/>
              <a:t>图书馆藏书，翻译古希腊书籍。</a:t>
            </a:r>
            <a:endParaRPr lang="en-US" altLang="zh-CN" dirty="0" smtClean="0"/>
          </a:p>
          <a:p>
            <a:r>
              <a:rPr lang="zh-CN" altLang="en-US" dirty="0" smtClean="0"/>
              <a:t>可以比美北宋首都汴京：过百万</a:t>
            </a:r>
            <a:endParaRPr lang="en-US" altLang="zh-CN" dirty="0" smtClean="0"/>
          </a:p>
          <a:p>
            <a:endParaRPr lang="en-US" altLang="zh-CN" dirty="0" smtClean="0"/>
          </a:p>
          <a:p>
            <a:endParaRPr lang="en-US" altLang="zh-CN" dirty="0" smtClean="0"/>
          </a:p>
          <a:p>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8</a:t>
            </a:fld>
            <a:endParaRPr lang="en-US"/>
          </a:p>
        </p:txBody>
      </p:sp>
    </p:spTree>
    <p:extLst>
      <p:ext uri="{BB962C8B-B14F-4D97-AF65-F5344CB8AC3E}">
        <p14:creationId xmlns:p14="http://schemas.microsoft.com/office/powerpoint/2010/main" val="333424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看到第一眼感觉很敦实，颜色和谐</a:t>
            </a:r>
            <a:endParaRPr lang="en-US" altLang="zh-CN" dirty="0" smtClean="0"/>
          </a:p>
          <a:p>
            <a:r>
              <a:rPr lang="zh-CN" altLang="en-US" dirty="0" smtClean="0"/>
              <a:t>水流也很平静，甚至有些干涸，当年是金戈铁马，旌旗林立</a:t>
            </a:r>
            <a:endParaRPr lang="en-US" altLang="zh-CN" dirty="0" smtClean="0"/>
          </a:p>
          <a:p>
            <a:r>
              <a:rPr lang="zh-CN" altLang="en-US" dirty="0" smtClean="0"/>
              <a:t>我国保存不好，现存最早的也是桥洞最多的联拱石桥是江苏苏州宝带桥。唐元和十一年（</a:t>
            </a:r>
            <a:r>
              <a:rPr lang="en-US" altLang="zh-CN" dirty="0" smtClean="0"/>
              <a:t>816</a:t>
            </a:r>
            <a:r>
              <a:rPr lang="zh-CN" altLang="en-US" dirty="0" smtClean="0"/>
              <a:t>年）始建。 每两个石拱之间有石砌桥墩，把所有石拱连成一个整体。由于石拱相联</a:t>
            </a:r>
            <a:r>
              <a:rPr lang="en-US" altLang="zh-CN" dirty="0" smtClean="0"/>
              <a:t>,</a:t>
            </a:r>
            <a:r>
              <a:rPr lang="zh-CN" altLang="en-US" dirty="0" smtClean="0"/>
              <a:t>所以这种桥叫做联拱石桥。</a:t>
            </a:r>
            <a:endParaRPr lang="en-US" altLang="zh-CN" dirty="0" smtClean="0"/>
          </a:p>
          <a:p>
            <a:r>
              <a:rPr lang="zh-CN" altLang="en-US" dirty="0" smtClean="0"/>
              <a:t>风格比较：清秀，厚重美</a:t>
            </a:r>
            <a:endParaRPr lang="en-US" dirty="0"/>
          </a:p>
        </p:txBody>
      </p:sp>
      <p:sp>
        <p:nvSpPr>
          <p:cNvPr id="4" name="Slide Number Placeholder 3"/>
          <p:cNvSpPr>
            <a:spLocks noGrp="1"/>
          </p:cNvSpPr>
          <p:nvPr>
            <p:ph type="sldNum" sz="quarter" idx="10"/>
          </p:nvPr>
        </p:nvSpPr>
        <p:spPr/>
        <p:txBody>
          <a:bodyPr/>
          <a:lstStyle/>
          <a:p>
            <a:fld id="{8765DC5B-74EC-414C-9BE7-27EFAB05BE4B}" type="slidenum">
              <a:rPr lang="en-US" smtClean="0"/>
              <a:t>9</a:t>
            </a:fld>
            <a:endParaRPr lang="en-US"/>
          </a:p>
        </p:txBody>
      </p:sp>
    </p:spTree>
    <p:extLst>
      <p:ext uri="{BB962C8B-B14F-4D97-AF65-F5344CB8AC3E}">
        <p14:creationId xmlns:p14="http://schemas.microsoft.com/office/powerpoint/2010/main" val="163132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04F308F9-5743-4AFD-B396-B360DCC22900}" type="datetimeFigureOut">
              <a:rPr lang="en-US" smtClean="0"/>
              <a:t>8/15/2014</a:t>
            </a:fld>
            <a:endParaRPr lang="en-US"/>
          </a:p>
        </p:txBody>
      </p:sp>
      <p:sp>
        <p:nvSpPr>
          <p:cNvPr id="17" name="Slide Number Placeholder 16"/>
          <p:cNvSpPr>
            <a:spLocks noGrp="1"/>
          </p:cNvSpPr>
          <p:nvPr>
            <p:ph type="sldNum" sz="quarter" idx="11"/>
          </p:nvPr>
        </p:nvSpPr>
        <p:spPr/>
        <p:txBody>
          <a:bodyPr/>
          <a:lstStyle/>
          <a:p>
            <a:fld id="{92E945AD-9028-4530-B98A-15353081CBCA}"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308F9-5743-4AFD-B396-B360DCC22900}" type="datetimeFigureOut">
              <a:rPr lang="en-US" smtClean="0"/>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945AD-9028-4530-B98A-15353081CBC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308F9-5743-4AFD-B396-B360DCC22900}" type="datetimeFigureOut">
              <a:rPr lang="en-US" smtClean="0"/>
              <a:t>8/15/2014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945AD-9028-4530-B98A-15353081CBCA}" type="slidenum">
              <a:rPr lang="en-US" smtClean="0"/>
              <a:t>‹#›</a:t>
            </a:fld>
            <a:endParaRPr lang="en-US"/>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04F308F9-5743-4AFD-B396-B360DCC22900}" type="datetimeFigureOut">
              <a:rPr lang="en-US" smtClean="0"/>
              <a:t>8/15/2014</a:t>
            </a:fld>
            <a:endParaRPr lang="en-US"/>
          </a:p>
        </p:txBody>
      </p:sp>
      <p:sp>
        <p:nvSpPr>
          <p:cNvPr id="12" name="Slide Number Placeholder 11"/>
          <p:cNvSpPr>
            <a:spLocks noGrp="1"/>
          </p:cNvSpPr>
          <p:nvPr>
            <p:ph type="sldNum" sz="quarter" idx="15"/>
          </p:nvPr>
        </p:nvSpPr>
        <p:spPr/>
        <p:txBody>
          <a:bodyPr/>
          <a:lstStyle/>
          <a:p>
            <a:fld id="{92E945AD-9028-4530-B98A-15353081CBCA}"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04F308F9-5743-4AFD-B396-B360DCC22900}" type="datetimeFigureOut">
              <a:rPr lang="en-US" smtClean="0"/>
              <a:t>8/15/2014</a:t>
            </a:fld>
            <a:endParaRPr lang="en-US"/>
          </a:p>
        </p:txBody>
      </p:sp>
      <p:sp>
        <p:nvSpPr>
          <p:cNvPr id="14" name="Slide Number Placeholder 13"/>
          <p:cNvSpPr>
            <a:spLocks noGrp="1"/>
          </p:cNvSpPr>
          <p:nvPr>
            <p:ph type="sldNum" sz="quarter" idx="11"/>
          </p:nvPr>
        </p:nvSpPr>
        <p:spPr/>
        <p:txBody>
          <a:bodyPr/>
          <a:lstStyle/>
          <a:p>
            <a:fld id="{92E945AD-9028-4530-B98A-15353081CBCA}"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04F308F9-5743-4AFD-B396-B360DCC22900}" type="datetimeFigureOut">
              <a:rPr lang="en-US" smtClean="0"/>
              <a:t>8/15/2014</a:t>
            </a:fld>
            <a:endParaRPr lang="en-US"/>
          </a:p>
        </p:txBody>
      </p:sp>
      <p:sp>
        <p:nvSpPr>
          <p:cNvPr id="12" name="Slide Number Placeholder 11"/>
          <p:cNvSpPr>
            <a:spLocks noGrp="1"/>
          </p:cNvSpPr>
          <p:nvPr>
            <p:ph type="sldNum" sz="quarter" idx="16"/>
          </p:nvPr>
        </p:nvSpPr>
        <p:spPr/>
        <p:txBody>
          <a:bodyPr/>
          <a:lstStyle/>
          <a:p>
            <a:fld id="{92E945AD-9028-4530-B98A-15353081CBCA}"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04F308F9-5743-4AFD-B396-B360DCC22900}" type="datetimeFigureOut">
              <a:rPr lang="en-US" smtClean="0"/>
              <a:t>8/15/2014</a:t>
            </a:fld>
            <a:endParaRPr lang="en-US"/>
          </a:p>
        </p:txBody>
      </p:sp>
      <p:sp>
        <p:nvSpPr>
          <p:cNvPr id="12" name="Slide Number Placeholder 11"/>
          <p:cNvSpPr>
            <a:spLocks noGrp="1"/>
          </p:cNvSpPr>
          <p:nvPr>
            <p:ph type="sldNum" sz="quarter" idx="17"/>
          </p:nvPr>
        </p:nvSpPr>
        <p:spPr/>
        <p:txBody>
          <a:bodyPr/>
          <a:lstStyle/>
          <a:p>
            <a:fld id="{92E945AD-9028-4530-B98A-15353081CBCA}"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04F308F9-5743-4AFD-B396-B360DCC22900}" type="datetimeFigureOut">
              <a:rPr lang="en-US" smtClean="0"/>
              <a:t>8/15/2014</a:t>
            </a:fld>
            <a:endParaRPr lang="en-US"/>
          </a:p>
        </p:txBody>
      </p:sp>
      <p:sp>
        <p:nvSpPr>
          <p:cNvPr id="16" name="Slide Number Placeholder 15"/>
          <p:cNvSpPr>
            <a:spLocks noGrp="1"/>
          </p:cNvSpPr>
          <p:nvPr>
            <p:ph type="sldNum" sz="quarter" idx="11"/>
          </p:nvPr>
        </p:nvSpPr>
        <p:spPr/>
        <p:txBody>
          <a:bodyPr/>
          <a:lstStyle/>
          <a:p>
            <a:fld id="{92E945AD-9028-4530-B98A-15353081CBCA}"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F308F9-5743-4AFD-B396-B360DCC22900}" type="datetimeFigureOut">
              <a:rPr lang="en-US" smtClean="0"/>
              <a:t>8/15/2014</a:t>
            </a:fld>
            <a:endParaRPr lang="en-US"/>
          </a:p>
        </p:txBody>
      </p:sp>
      <p:sp>
        <p:nvSpPr>
          <p:cNvPr id="8" name="Slide Number Placeholder 7"/>
          <p:cNvSpPr>
            <a:spLocks noGrp="1"/>
          </p:cNvSpPr>
          <p:nvPr>
            <p:ph type="sldNum" sz="quarter" idx="11"/>
          </p:nvPr>
        </p:nvSpPr>
        <p:spPr/>
        <p:txBody>
          <a:bodyPr/>
          <a:lstStyle/>
          <a:p>
            <a:fld id="{92E945AD-9028-4530-B98A-15353081CBCA}"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04F308F9-5743-4AFD-B396-B360DCC22900}" type="datetimeFigureOut">
              <a:rPr lang="en-US" smtClean="0"/>
              <a:t>8/15/2014</a:t>
            </a:fld>
            <a:endParaRPr lang="en-US"/>
          </a:p>
        </p:txBody>
      </p:sp>
      <p:sp>
        <p:nvSpPr>
          <p:cNvPr id="19" name="Slide Number Placeholder 18"/>
          <p:cNvSpPr>
            <a:spLocks noGrp="1"/>
          </p:cNvSpPr>
          <p:nvPr>
            <p:ph type="sldNum" sz="quarter" idx="16"/>
          </p:nvPr>
        </p:nvSpPr>
        <p:spPr/>
        <p:txBody>
          <a:bodyPr/>
          <a:lstStyle/>
          <a:p>
            <a:fld id="{92E945AD-9028-4530-B98A-15353081CBCA}"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04F308F9-5743-4AFD-B396-B360DCC22900}" type="datetimeFigureOut">
              <a:rPr lang="en-US" smtClean="0"/>
              <a:t>8/15/2014</a:t>
            </a:fld>
            <a:endParaRPr lang="en-US"/>
          </a:p>
        </p:txBody>
      </p:sp>
      <p:sp>
        <p:nvSpPr>
          <p:cNvPr id="14" name="Slide Number Placeholder 13"/>
          <p:cNvSpPr>
            <a:spLocks noGrp="1"/>
          </p:cNvSpPr>
          <p:nvPr>
            <p:ph type="sldNum" sz="quarter" idx="15"/>
          </p:nvPr>
        </p:nvSpPr>
        <p:spPr>
          <a:xfrm>
            <a:off x="5384800" y="6172200"/>
            <a:ext cx="1422400" cy="304800"/>
          </a:xfrm>
        </p:spPr>
        <p:txBody>
          <a:bodyPr/>
          <a:lstStyle/>
          <a:p>
            <a:fld id="{92E945AD-9028-4530-B98A-15353081CBCA}" type="slidenum">
              <a:rPr lang="en-US" smtClean="0"/>
              <a:t>‹#›</a:t>
            </a:fld>
            <a:endParaRPr lang="en-US"/>
          </a:p>
        </p:txBody>
      </p:sp>
      <p:sp>
        <p:nvSpPr>
          <p:cNvPr id="15" name="Footer Placeholder 14"/>
          <p:cNvSpPr>
            <a:spLocks noGrp="1"/>
          </p:cNvSpPr>
          <p:nvPr>
            <p:ph type="ftr" sz="quarter" idx="16"/>
          </p:nvPr>
        </p:nvSpPr>
        <p:spPr>
          <a:xfrm>
            <a:off x="1930400" y="6486525"/>
            <a:ext cx="8331200" cy="2921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04F308F9-5743-4AFD-B396-B360DCC22900}" type="datetimeFigureOut">
              <a:rPr lang="en-US" smtClean="0"/>
              <a:t>8/15/2014</a:t>
            </a:fld>
            <a:endParaRPr lang="en-US"/>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92E945AD-9028-4530-B98A-15353081CBCA}" type="slidenum">
              <a:rPr lang="en-US" smtClean="0"/>
              <a:t>‹#›</a:t>
            </a:fld>
            <a:endParaRPr lang="en-US"/>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6.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86.jpeg"/><Relationship Id="rId5" Type="http://schemas.microsoft.com/office/2007/relationships/hdphoto" Target="../media/hdphoto2.wdp"/><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g"/></Relationships>
</file>

<file path=ppt/slides/_rels/slide38.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s>
</file>

<file path=ppt/slides/_rels/slide45.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pn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4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g"/><Relationship Id="rId9" Type="http://schemas.openxmlformats.org/officeDocument/2006/relationships/image" Target="../media/image136.jp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gif"/><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30299" y="4252048"/>
            <a:ext cx="3436820" cy="428625"/>
          </a:xfrm>
        </p:spPr>
        <p:txBody>
          <a:bodyPr/>
          <a:lstStyle/>
          <a:p>
            <a:pPr algn="r"/>
            <a:r>
              <a:rPr lang="en-US" altLang="zh-CN" sz="2800" dirty="0" smtClean="0">
                <a:solidFill>
                  <a:schemeClr val="tx1"/>
                </a:solidFill>
              </a:rPr>
              <a:t>---</a:t>
            </a:r>
            <a:r>
              <a:rPr lang="zh-CN" altLang="en-US" sz="2800" dirty="0" smtClean="0">
                <a:solidFill>
                  <a:schemeClr val="tx1"/>
                </a:solidFill>
              </a:rPr>
              <a:t> 王琼</a:t>
            </a:r>
            <a:endParaRPr lang="en-US" altLang="zh-CN" sz="2800" dirty="0" smtClean="0">
              <a:solidFill>
                <a:schemeClr val="tx1"/>
              </a:solidFill>
            </a:endParaRPr>
          </a:p>
          <a:p>
            <a:pPr algn="r"/>
            <a:r>
              <a:rPr lang="en-US" altLang="zh-CN" sz="2000" dirty="0" smtClean="0">
                <a:solidFill>
                  <a:schemeClr val="tx1"/>
                </a:solidFill>
              </a:rPr>
              <a:t>2014-08-16</a:t>
            </a:r>
          </a:p>
        </p:txBody>
      </p:sp>
      <p:sp>
        <p:nvSpPr>
          <p:cNvPr id="2" name="Title 1"/>
          <p:cNvSpPr>
            <a:spLocks noGrp="1"/>
          </p:cNvSpPr>
          <p:nvPr>
            <p:ph type="title"/>
          </p:nvPr>
        </p:nvSpPr>
        <p:spPr>
          <a:xfrm>
            <a:off x="2626822" y="1828800"/>
            <a:ext cx="6880269" cy="1384535"/>
          </a:xfrm>
        </p:spPr>
        <p:txBody>
          <a:bodyPr>
            <a:normAutofit/>
          </a:bodyPr>
          <a:lstStyle/>
          <a:p>
            <a:r>
              <a:rPr lang="zh-CN" altLang="en-US" sz="3200" dirty="0" smtClean="0"/>
              <a:t>阿拉伯文化影响下的西班牙</a:t>
            </a:r>
            <a:endParaRPr lang="en-US" sz="3200" dirty="0"/>
          </a:p>
        </p:txBody>
      </p:sp>
      <p:sp>
        <p:nvSpPr>
          <p:cNvPr id="4" name="AutoShape 8" descr="data:image/jpeg;base64,/9j/4AAQSkZJRgABAQAAAQABAAD/2wCEAAkGBxQSEBUUEhQVFBUVFBUYGBUUFRQUFxYVFxcYFxUVFhUYHiggHBolHBQVITEhJSkrLi4uGB8zODMsNygtLisBCgoKDg0OGxAQGywkICYsLCw0LSwsLCwsLC8sMjAsLCwsLCwsLCwsLCwsLCwsLCwsLCwsLCwsLCwsLCwsLCwsLP/AABEIARMAtwMBIgACEQEDEQH/xAAbAAABBQEBAAAAAAAAAAAAAAAAAgMEBQYBB//EAEoQAAEDAQQFBwcKAwcEAwAAAAEAAhEDBBIhMQUGQVFhEyJxgZGx0RUjMlKhwfAHFBZCcoKSosLhYpPSJDNDc3Sy8QhTg7MlNFT/xAAaAQACAwEBAAAAAAAAAAAAAAAAAgEDBAUG/8QANBEAAgIBAQUFBQgDAQAAAAAAAAECEQMEEiExQVEFExVhkRQ0cYHwIiMyM6GxwdEkUuFC/9oADAMBAAIRAxEAPwDxiyaPdUEtLRBjGfcOKf8AIr97O13gpugB5s/bPcFZwu1puz8WTEpyu2c/Nqpwm4ooPIj/AFmdrvBHkSpvZ2u8FoIXVo8Lw+fqVe25PIz3kOpvZ2u8F3yHU9Zna7wWhQjwrD5+pHtuTyM95Dqesztd4I8h1PWZ2u8FoUKfCsHn6h7bk8jPeQ6nrM7XeCPIdTeztd4LQwiEeFYPP1D23J5Ge8h1N7O13gjyHU3s7XeC0UIhHheDz9Q9uyeRnfIdT1mdrvBHkOp6zO13gtHCIR4Vg8/Uj27J5Gc8hVN7O13gu+Qqm9na7wWiQjwrB5+oe3ZPIzvkKpvZ2u8EeQqm9na7wWjRCnwrB5+oe3ZPIznkGpvZ2u8EeQam9na7wWkhCPCsHn6ke3ZfIzfkKpvZ2u8FzyFU3s7XeC0sLkI8KwefqT7dk8jI26wupReIMzlOzpHFCs9Zh/d/e9yFw9XijizShHgjpYZucFJjmrw8277Z7grW6qzVwebd9s9wVtC9FoPd4/XM5Oqf3shELsJULsLWZ7EQiEuEQpIsRC7CVCIRQWJhEJULqKCxEIhLhEICxMIhKQiiLEwuwlQiFNBYmEQlQiEBZyF2F0BdhBFiIRCXCIU0Fmf1oGNPod7kLutWdPod7kLynaHvMvrkd7SfkxHtWh5p32/cFbQqrVkead9v3BXELvaBf48frmcnVv76QmEQlQiFtozWJhEJcIhFBYiEQlwiEUFiIRCXCIRRFiYRCVCIRQWJhEJd1dhTQWIhEJcIhFBYiEJcIhFEWJhdhKhdhTQWNwugJcLoCAszetmdPod7kJWtwxp9D/0oXku0feZ/XI9Bo/yYj2qw8077f6Qrq6qjVMead9v9IV3C9D2f7tD65nH1j+/kNwiE5CIWwy2Nwuwl3V2FIWNwiE5CIQFjd1F1OQiEEWNwiE5CIQFjcIhOXUQgLEQiE5CLqAsRCIS7qLqAsQAuwlwi6gLEXV2Eq6ugICzMa4DGn0O/Shd1yGNLof3hdXke0feZ/L9kei0X5ESRqiPNP+3+kK9hUupw8y/7f6Qr+6vRdne7Q+uZxda/v5fXIauohO3UXVtoy2NQu3U5C7CKIsZhLp0S7BoJPAE9yXCudV6YNR8zg0ZFzTnvaVn1WZ4cMsiV0X6fGsuRQbqykbQcZhpMZwCY6dyOQddvQbuUxh2rZWWxNYakkkOeTDXVMGwMHQcTn2qNS0Q80A2pUD3XTzg0tGJJHMB2CB1Lj+N/arZ3Wt9+vI6Phf2b2t+//hk7qLq1btEgtbLoulpxmIAiM8JwSRo4X7weC4NMNvSccjO7H2qzxuFfh68/Tlz/AEF8Ll/t0/76GXFMnISu8mYmMN+xa2y6KF55vSSW4Au5uGIMHGZXKOhgKRYSJN7nS6McubMf8I8ah/rzj+vHly4eYeGP/br+nD1MmaZiYOPDNdqUi3MEdIhautolvJtBc0XSDeN4yG57cJ3qDrNQDTTLWwDeyngrNN2p32WONRq7/Th6iZ9B3WOU74V+vEoIRCchF1dijmWN3V2E5dXbqAGoXQ1Lurt1AGT11GNLof3tQla7jnUuh/e1C8j2l7zP5fsj0ui/Ij9cyXqUPMv/AMz9IWhuqh1GHmX/AOZ+kLS3V6Ls73aH1zOHrn/kS+uQxdXbqeuIuLaZLGLqLqfuouICxm6rzVWnLqnQ33+CqbivdVcDU+5+pc/tX3Sfy/dGzs/fqY/P9mXTW4x19S7Ukc0gZZ498YJ4NXHsJC8S0+R6pOPBkVz77ecwRuOOW32JqnRaRPJMkEgS3cSJy4dhG9TA2Ni7932KLkTUSJSYSCRTa3E4RtkifjYU9TcS2C0bRBxyJE5cJ7E8Ad047k42iY2IuQVEj0xhDmgAZDfHuVLrVTFymR6zu79lo6NKO3eT7SqbW1vm2fb/AEnwXQ7Lm/aofF/sYtfFezyr63mSuoup66i6vbnlbGrqLqeuouICxm6gNT1xF1QTZjNexzqXQ/vaupWv451Hof3hC8j2l7zP5fsj0uh/Ij9cy7+TXRpq2WqWkXm1fRO0XAc1dvolphwgjYV51q3p6tZOdSdALjLSJa7AZ/svSdEa42W2AMr+aqbC7Afdfl1GOtNo+1p6f7GRXDy4r+xNV2ZHP9uDqXnwf9DV1F1Wls0W5mI57fWGzp+OxQ7i9Nh1GPNHbxu0edy4smGWzNUxFns94xzsvqtLu2FJGi3erU/lPU3QWDnxub71YNqP5ZzY5gY0gx9YwTj1nDgvO9p9rajBqZY8bVJLl5Hf7O7NwZ9PHJNO23z8zM2izXDGM7Q5paRJMGDsMHHeDuVvq0z0+lvvVjpOwcrTkDntBLCQYPrU3EbDAx2EA7ITGr9AtDpDhJESCNnFHiL1Wgmp/iTXz3kPQrTayGx+Fp/LcSa9M35BOAIzgYkY/l7104TJmTmJKerseTAEAGSYOIgiJyiSD1JVOkTAiMNs9pXmH+I9EvwDDagOAvfhd4JHL/aB4sqZDqyVpTAAwkZiIMnDPonCFlbTWtflAMDanze+03oddu8g8ubllyl3M4GBkhJsi6Lc19hv55hjyO7iuirng45Zh2HXCk06k4GSNvDilSRLRkeEyOkpbGobs/MqgkBwc25EnAkghwx4HplQ9bwOTbGPPGPQwprV/RRs4qNLw7lLS+qIbEBzgWsnhwUrWmlNNobLoeMh/C6cl0+y2lq4fH+DndpJvTy+H8mOfABJwAUqnYXEAgOgxHm6uR2+iqTTNch9zYADA2kzn4L0D505llDxiRRaQN5uiF2Nf21lx5nDElS3b+bOboeyceTEp5Hve/dyRmX2MiZkRvZUHtLVGrODWlxyAJPUtdTtLqlnvHAupmQMpgzmsHrLaQ2zuDcXFwZHH0iDPALRoe1J5cOSeSrjw9DPruz4YssIY7qROpODgCMQUsNVNqtaS4OpuB5pkbcOKvyAASSGtGbnGGjrW/BrsctOs2RpdfiYJ6XJ3zxQV/0YX5QxzqP2X97UJjXrSFKs+nyTi8MDgXQQCTdOE7Fxea1WaObNLJHgz0WmxSxYlCXFCdWrEKlF8+v0/VGxKtmhC3Fp948Qt38i2hqNosVflWBxFcQ7EOHMGTh3LvykatiyUmVKT3kF75a4DmgUnuJvCJAgYRtWSSXzNMW7MbobWW1WIgenT9V+I+64Yj4wW30Xp+y23BvmKx/w3ZO+ycj1Y8FWVtWqzKQdVouAIm8BIE7CRl0FZy26DF7zZg5xs7BllsRiyzwvbxun5fyuYZcWPMtjIr+uR61qzQaalVj7zS0MzBaDN70XEQ7qWhq6PYGOukk4bQvEtG61Wij5uux1cNwacb7RuvwZHTiFKfrm85WWqBsAJgflVWqnPUZHklVvp6FulhHT41jjdLr5uz1R2jGHa+P82qBJzgB0DFLGiKcZP/m1e+8vKBra7P5rWnhP9KDrc7/81cdZ/pWfuX1LnkT5HrHklgBM1Iz/AL6qAOPpJDtBsO2of/NV/q4Lyz6X77PaPj7qb+lo/wCxaI+M8M1PdS6kbceh60NDU99T+dV9zkHRVP1qoO/lq2PTzl5G/WwH/CrjpH7Jk61tx5lfE9O2SEd1LqG3HoeweQaUZ1duPLVf6knyLTiAan82r2+lmvHXa1tz5OtlGQwCPpU0fUr57hEdufSm7qXUNuHQ9fGg6Y21f5r/ABXfI1PfV/m1OHHpXkDdbmerW7B1bUoa5t9Wt7J/3KO5n1J24dD1unoCm2YNT8Zx248VL+axgLxgZkEnt2rxr6aM9WsN+Df6kpmu7BiDXHZ/UleHI+ZKyY0eu1rOS13QcYOULxapZatcvAZU5N1Q1LzwWU8S66XFwABG47N6sjr+0Ama7jsaTE8C68YHVs7M5pLS9qtp5zi2mMmgkMHHe48TKuxbcI7L63/BTmjDJJS6FiNMUbIOa75xVAjDm0m8Jzf3d6pbbpC0Wsy5xu7B6LB0BWGj9X2wHOM9Phl2ykaafyTg1u1syek+CdeQiSXApNI2M0wyZ5145RuyXFa64f4X2XfpQrlwK3xPT/kBP9jtH+oH+wL0LS2iqdpZdqiQJiOIgrz35AR/Y7R/qB/sC9TDVXPe6JW7eIoUrrQJmNsRxyWU0nqrTtFv5RwLWchdlgDZqXibxwxMHuWuquutcdzSewSolitTagkYYxmM4nCEkmlSHinxMt9B6FJxL/PFxESC26McIBxP7BIOg7NMClTJGYBmOnd09asflEtL22Uim66XlrSR6V03r0HZsXmujdHmlUFSm8tcDMjbwO8Hcsrttl6aSN3adX7NDYotB2xeBPTjmo51es5/w+wu8fjtTus1VzrM1rHlhecS043LsxM+1ZHRuj3UXh9N5BB3ZjaDjiClUW96G2kuJraurVlDafmsSDJDn49UphurFmmOT6ee4x1g/H3hD+tFRxs1NrHFl6ZLc7seiCNhMdi8xt9qqWGvSfSeRtcMg5oIlruBBPfmmjGTItG+1h0bYbLZ+WqUsoAa1771R5GAEujeegFef1dJMFWBZ6YaRIberExxffz6upbP5RnB9OzNMFvnDE7m0g04cCe1ec1NIUOUicYi8JLRwnrzyTwuuYkq5npGqNjsFsp3hQHNN17HPqSHYmQ4HI/G4OfRWzH6jukOf7ZPt4zkqn5M2BteoG4Atac5n0oPRj7Vk9MaYq2q11Gl5FNrnhjBg1rWmG4A+kQJJ90BCUm3TJ3JcD0Czap2U1GyxzhIwLnCewgj9ozXaup9lkwx+ZyqOgZ/HxjT6iW6o2uKTnl7Ti29JLSNgJ2EbOAhQtedJValofTZUcymyBdaS284tBc5xBxxMAHAAb5UVK6sLj0L1+p1mzh/Ryn7fE9jGmdWrFRD3OFQMYAcHzugAmTnh28Fn9T9JVWWhtJz3Pp1CRdcS666MHNJy3EZYpXyj6W5WtyNIwymeeR9eqBBE7mgAcTO4JkpXVhcaujJ1CCcoG7OOtXLGxZXRhzNioqIORMrS6NPm29C0JWVMe0P/cMnPH/cVH0povlng3oAbGUnb4qfeXQ5PQhmdcRBpdDv0oXNcTjS6He5dTiHqX/T62bHaP8AUD/1herCmvL/APp2ZNitP+oH/rC9ZFJVuO8myt0nSeaNQU/TLHBoOHPIhuPSQoWgLG+lSFN7g94Ja52ckGCZ6lE1z1jNnD6dNofUFGq872kU3Ppw2OcSWgXdxBTmpdrBsFB9SqwBzAQXXaZDfqgycY37faqpR3lq3RtmU1+0jyhoXf7sgvnOYgCCBtE7VWWdrYmRiOCutPNsZs9nvONQtoU2ltGqA+SIdMGARnvwhZCw02NrG+5xpirgX3Wl1KTEhgmSAJyzwgqhUlva9SZZI2ae0OJZTDiIuy3EZejP5FBNUBwbv27OtRbVb6L+RILgWU2tczAiA55i9E5OGIVVYS4nnvJG5obi7aJI/wCUu3CP/peorzQe9mstTy5rA4iA03cRlJbu/gWF1wsLqlamGAHmGTOAx2lXmsj4pUH03kDkQCwhpMcrU52W8wqWnaqfIipVBd58MMC64suyWtw9uwq+MW1uGU1dkPXu01vm9nv3QOSYyQT/ABB0YDA8m32rChojPYcIOzJel6/VKHJ2aL76RY0sg43ZqkAzthwxzBWP1dslGpaKArh3JPfdIpkB7iSBAk8Vfhi0tl8bEytN2uBYah6UfSe67iW06pHBoY6qdmU0vaVB0C3z2O4rWat6MpNrFkOZ/ZaxcJxaX0KgdBPA8YMqttOhqQt7qbr1NvL0W8mwtLmMdDqvOylownKZKiUUptIaNuJb6KllopFkXr7QNuLjd96qtK1gajnOze9xw3k/unBXZZbZWY4ua+z1QaN4S1zqbyQ2pdEgEhuU4Sq+2UhUqE06tEB0EtLi2HEc4AOxiZjFJKoveI5JCL11wc0w5pBB3EZFQnDDHPM9JT9bQtaTcAeL2BDmHm7CROaiWrR9YE+bqGcTdYSJk5RshTGUHwa9SNtMYrOjLOR3q90ZWlkboWfbQP1w5mebSMhO1WGjqha4gkGWtM9quWN1tLgG0uBYaStBaG4kYkYdUKe1yzWlKxc6DkIjpmSrxr03dtPeRtJ8Cm1tONPod7kJvWd0mn973LqGQK0DrXarHScyz1nUmveXODcJIAEznkpVbXq2v9Ku932nOPeVmvqjpPcFwKqWOMuKFZeHWm0EyS09Lce2VoaFpL2h2GIBn91g1s9WKNSpSYGsccSATDWwDnfdDfasmo08dm4RFktxZOJjwXCObid/tK02j9UA7GvaaTP4aTmPdw57jAOX1StNYtE2Gzi/5rm/XqvFQjjiboPQAqoaKbW/cLuPPdF6MrVQDSpPePWDTd/Geb7VqLBqfXAmo5lIAkk+mQCBM5AZZyVJ0p8oNNpLLMzlnesQWsHGMyOxZO36WtFodFaoSMSGtwpjqG3jiU8sOFdZP9BlCTNVpu3WKz0Gt5P5wbgbMkB3OLvSmImfRBy4LE19KMNFj/mlKG1jDQ6tIJAdLefjgPYpOk7IH8nJBu0mAYkAHGclU1K/IuawFogioJF6XYiMcI4FaFNJcNxdHHyNJprWrkKVANstE36FMEVKd40wLxui+HYCYmNqptH60UKlRv8A8fZuUqOALm5CXtIfyd3eMhCha46TcRReHC8WtJu5TDjl0uPasvo/SNShUbVpG49hlroBx2YHA4gKyEk9/Kwmq3cz1PQ+n2utLiaFH+4ruD2NLJDqTiWQIwN3qLjliqm06Spt0g69QbeFVo5UOquvEwWuLSSDgQe5Z3VzSz+UJJHNoV2gkCMKFQtEdPemKGknOr32tYJqU6gYRLByZBa2BHNgRAjDtUOlJ0MuBrNM2Cx2m0V6dOqyzWk1akiuXFj3l4JLK4kNBIyIBxgLNab1VtdkxrUjc/7jecw8bww7YUhlPlKzr4aPnFRt8geiHPk3ZyxIPS0dCk6N1ktVgcWUKpqUQSBSrc9kDDATLfukDpTOUXxRU4vkZO/B9U9hUilpGq3Ko/8AET3rfUrVojSPNrsOj65+s0jknHpIujrDTxUHTfyW2mkL9nivTzBp4Oj7BOP3SUPCpLdvEbXMytPT1dub7w3ED3JR1hn06NN3s7ZBVfarDUpuLXtIcM2uBa4Hi04hQ38VW9NBPfH+ApMs6ml2E/8A16fafBcqaZnJl3oc4+wqqK4nUEuF+r/smiRbrUagaTsLvchR3+iOk9wXVaMhVOmS0QNp7gnqViJzMdCf0Z6H3j3BP1LW1ufYtEMcNnakyqU5XSOUbG0bO1TRXYwYxO7aVTVbc5xhuHtK02htV6j4L/NtOZdi8jo8UmXNGKqKBY2+JBNqe7IBo7XdmxPWSyCZdJJwO8zsnYOhXWnNBNDA2h6TJmTi/iTv9mKq9FaNq8oDUlrWmcTmRswWCWWU+LNMcKXEurYwUoDcAR7cj7lHbaEvWGzuqBlw4tDsJiQTv6lVaOsFW8C+WgY4nExsEFInSLXHeXmkTcu4nFs/sshp+qTUbGd2B0zgtTrBZ3Pay4ec0ZTEgxlxw9qoLLoWpUqtNQFoaRMkSYxiE8GlxIa3i9YtHXbjQc6TQJnAs/ZwWa5B8xBn4xla/XGoW8k4YiHAzvN0juPYs66vzo2RKeEnQskmyy1bsN55bP1HScc3C7Ge4u9qqrE8tqQcxIPUr7VCoS55jDmjrx/ZQdJaIe2o59MFzXEnDNs4kEdaE97TCtxL0e8vqsbObgmNJOLKr2zke/Ed6laAsD21A+phubOPSVzWHRj3VDUpYyG3mzBkACROYgDrS3vCtxT+m4N2kgDrMJylbq9ncWNqPbdMXQ9wA24AHjOG9SNE6Kqco11QXWtIMHMnZlkpmtNkvNFRvpNaL3FuMHpHceCdSqVIVwtEU6Z5aOVe9xGAL3OdA3Ak4BJrWcHcVRjinqVoezEYt+Oxa45uUih4+aH61iGzBRH0COKs6GkWuwdgeOXan3UwU/dRnvixNuUeKKGp6I6T3NXVK0pTi7973IVEo7Loui7VkYVCGQDEk9wVxoXVqpWIc+adPeRzj9kHv71O1OsVNzHPe0Oc18NnEDAGYylSbVpmLUWvPNYTAjaAwtPTi5JKTGSL7RuiKFnHm2c713c5x69nVCqvpIW8oAJcHuAJyABIGHaq7SWnnPBA5rd209J8FnalcnBu3dtStWMmamlrOCPOAl20iMeMJR1gp7nezxVTZNXi5gLpx3XfenH6txnP4m+CrcYrcPcmWdbWFjjIaYjaQNqQdPMj0TlvAVYNXun8TfBH0d6fxN8FGxDqTtS6FtV1hYYhpPNjEhIbrA31T7Pj44KrOrxGx34m+CT9HzuP4mqdiHUjal0LS2acpVG3HNcWxwmRkQVREUifSeBxDSe9SDoE7ndrfBHkE+q78TfBStlcyHtPkWejtM0KQugPA4BpM8TKR5eYMbpnqVc7QDtx/E1c8gu9V3a1GzDqFy6FizT9MOEtcBIyjr2pyrrBT2BxVWNAO2h3a1B0Cdzu1qjZh1JuZOdrA31Xexdr6fpmOa70QNigjQB3O7WpX0fO534meCmoBc+hU2hzS4luDScAdg3KTYn4EKe3V/eCfvt8FUWmg6i8tOzcrE0+AjTXETSs5cCRmDkuU67mYYjgVIstYY7JXbd6PWmUqYrQ1bLTfa07i73ITDhzR0u9yEzbbtipUXGhtJGlRcGjEvJk5DAbFAr1iXl7jLiZn46Ew2pDB0nuC5Tplxw/4S1bGOlxeYGKs7HZgzHN2/dwCTQpBggZ7Snby6On06j9qfoZMuVvdEurPayGgCMB+5Sn20ugiD4qAw80Y7O8IoNutAmY2rkZVc5fFnRg2or4Et1qc3MN6nd2C787d6o/F+yqa9WTwGA956/cpVB/NHQrnp1HEpviyrvm5uKJptboyb+L9kn5271faFEJnJdNXH4+Nqz0i631JgtT/Uz23m9fekHSGMQJ3XmzgJyTDLUDOJy3FQwxvKX5kyTkdrbsT1ISRDbLQW90eh7R4rnz13qe0KN84aNuPFDa7ced7ZUV5E2+pJFtd6nt/ZD7Y4CSz2hQKF5pfO10jGc9ikW1/MPV3qyGNSmosSWSSjYryrvaB0uAUmna7wnDqM+1Z20NkcR8QrDRn92Ok95Vmo06xSojDmc1ZZNtIORB6IVHpKnee47IPaMlPs9G7PEzkodZ3OPSrNHjjKTT6FepnJRTKVzYxCVysiCnqNLnkdPYkWmzRiMu5T3UtnaFU1dDdT0R0u/SupLvRHSe4ISDDlGjeA2CTj1NU1gAEDL4zUeynmfePcE7eW3T44pbXMoySbdDkrt5NSi8tW0U7IsxuHYlXuA7E1KJVbxwfJD3LqOXlMou5oVdKmUnc0LPq39lD4VvHQCuhNhyS5y51I1bTH7y5KZDguyikTbHQUEJoFdD1FBbHmHnC9MY9uxFsfzT1d6Za9JtLuaepWYlU18RZu4sj3kAgbAmpRK60lGXFGNWuA9f4DsQXpmUSojGMd6QNt8RwFKvJqUSnsWhi2MAAjaXe5CLYcG9Lvchc7KkpujVHgds55vWe4Jcpqieb1nuCVK04n9hFclvFyi8kSiVZtC0LlclJlEo2goVKlU3YBQpTwfzVm1G9IshuZJDlw96juqAcUPrLIlZbZIceKSHDeEwao2hJDxsCnZCyS07ilBR21Auir/wo2QsfDuxJrO5vYmRVwyXKh5qeCqS+JEuAiUSkolb7KKFSuykSiUWFC5RKRKJU2FHLScB0n3Li5XyHSe5qFjy/iZdHgDDzR0nuauyksIu5gYnOdsbhwXcPWH5vBWQmlGiGjsolcw9Yfm8EYesPzeCfbXUjZFSuSuYesPzeCMPWH5vBG2upGydldvJOHrD83gjD1h+bwUOUSaFF5XC5cw9Yfm8EYesPzeCi4hTOyuSjD1h+bwRh6w/N4I2ohRLdoyuGCoaNUMcCWvNN9xwALiQ6IIutcehpOxRWScBjgThjgBJPQACVpaGt7qYY2mGMDbNyRcG89zhRfTY4vuzda54cB/Cp30zo86KRbe5cENIAHKi0AvbDAb5+cNadkUxwhNvyJoxtNhdN0EwCTAJgASSY2AbUm8tXV1ppG1Cs1rmAUa9MlpaKg5W/dukMiKYeGt4N2YQjSusFCoaDhTZhXNWq1rYmm2q80aN4si8GPeCQC2CzcQDaXQKM5ToPdF1rnXiWthpN5wAJaIzIBBjiE1eW6dr1RvNIoDmvDy4k33OAoiCSCbrhSMiZJDOdzcazTGslCtZX0W0rjnvD7xMhjr7nG6A0YXXXBgDdYJJGAnvA2SofoS1AwbNXBul0GjUBuNgOdEeiLzZPEKK2y1CzlAx5Zeu3w1xbf8AVvRF7gtGNa2OtFepUpsLKr7wptp0QHAPLwysTSJdN7F452EzuZGsbG2VlKmHNfTgMqSGuAFZ1YuvtYH3pe5sTdiDEqO8YbJTM0fWIeRSqEU718im8hlz075jmxImcl1+jK4maNUXWB7ppvF2mZh5wwbgccsFoBrRSvVHEVGkmq6ndcLrKlWpVc6o5pbDnBlRrAdkOIEkESKuudI3opuxc+q2XT55/wA5vNdzcaX9qMDPm/xYHeMKMhb7M+nDajHMdiYe1zTdMQYImDBx4IVlrVpllpewsaWgGqTeN43qtV1V2MDAF8DonbA6qpO3YxQoQhQAIQhAAhCEACEIQAIQhAAhCEACEIQAIQhAAhCEACEIQAIQhAAhCEAf/9k="/>
          <p:cNvSpPr>
            <a:spLocks noChangeAspect="1" noChangeArrowheads="1"/>
          </p:cNvSpPr>
          <p:nvPr/>
        </p:nvSpPr>
        <p:spPr bwMode="auto">
          <a:xfrm>
            <a:off x="155575" y="-2743200"/>
            <a:ext cx="3800475"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0" name="Picture 22" descr="http://troovel.com/imagenes/397003/hd/la-puerta-de-bisag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0073" y="0"/>
            <a:ext cx="2805144" cy="18723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4" descr="data:image/jpeg;base64,/9j/4AAQSkZJRgABAQAAAQABAAD/2wCEAAkGBxQSEBUQDxQVFRUVFBUUFRUVFRUVFBQXFBUWFhQVFRQYHCggGBwlHBUUITEhJSkrLi4uFx8zODMsNygtLisBCgoKDg0OGxAQGywlICQsLCwsLCwsLCwsLCwvLCwsLCwsLCwsLCwsLCwsLCwsLCwsLCwsLCwsLCwsLCwsLCwsLP/AABEIALcBEwMBIgACEQEDEQH/xAAcAAABBQEBAQAAAAAAAAAAAAADAAECBAUGBwj/xABAEAABAwMCAgcFBQgBAwUAAAABAAIRAxIhBDFBUQUTImFxgZEGMqGx8AcUI8HRQlJicoKS4fGyJDNjFUODwtL/xAAaAQACAwEBAAAAAAAAAAAAAAAAAQIDBAUG/8QAKxEAAgIBAwMCBQUBAAAAAAAAAAECEQMSEyEEMVFBYRQiMnHBQlKhsdEF/9oADAMBAAIRAxEAPwDz61PCnCUL0hxyMJQpwlCYEYShThKEUBCEoU4StQBCEoRLUrUUAOEGuCAYgmMA55jbjuFZtUKtMEQeII9f9KrPG4MsxOpAKZwJmQI9DBn1+CPCBpdreRjyIgfFWgFT0juCLM6qRCEoU4Sha6M5CEoU4TQigIwmhThKEUBCEoU4ShICEJQpQlCKGRhNCnCUIoCEJrUSEoSoAdqVqnCUJUOwcJoRYTQih2DhRLUW1NagAVqSJCSQWWLU9qJCe1W0Vg7U8KdqVqdAQhKES1KE6EDhKESEzzA+spNpK2Nc8EYShBoVSXQ4RIkbcCZGN/8ACtQq8WSOSOqJKcHB0wcKLxieWfTgjQmc2RClKNpojF0zM077iSREgwBzaeW58fBXmt+f+VnUoZVkySXcsNBEwSd9z8eS0qQ4d3yMH5Bc3oZej8mzqV6ihKESEoXUoxA4TQiwmtRQA4ShEtStRQwcJoRbU1qVADtStRIShFACtStRIShKhg4StRIShAAoShEhKEgsFCUItqa1FDsFCaEW1NagYOElOEyVAW4ShEtT2q0rBwlCJantTAHCUIhHNCuLsN+v0VWXNDErkThjlN8DEqDqZ+vXbgj027GI8TxneOSmTMQJE5nfzPouL1HUyyv28HQxYVD7lOppZyMHntkc+akyrm10B3wPeCr/AFZgCN8Hht3qlqtNj6wUsHUSwvjt4HkxRydycJQqlKsW9knyPIcRxjbnJPBXKVUO8eIO45jv8l18PVY8vHZ+DBkwyh9jG6SYWuJBA/eOBsdp8CNu9aFEzDucfEfq1Q6WoywmMDONySIj/in6HddTE7glp8jw9VjxwcepcfPJonLVhTDGpmPiphBfAdb3THKMeX+PFFoFTw53vuMvsRniW3aHhKEW1K1dKjGChKES1K1FAChKEW1Naihg4ShEtStSoAUJQiWpWpUAOEoRLU1qKAHalaiQlCVDBWpQiQlCBgoTQiwmhIAUJ0S1JAFmE9qJanhWkAdqhVeG7+irdJ9IdX2G5eR5NHM/oshlVz3S4k+KwdT1qx/LHl/0acPTufL7GidSHHu5DKPRrcG89u/81TouaJyAeGRKd7QYg8Z+iuNPI5O5M6EYJKki82uBvuQZnO/ci0qodiMDJxgxtt4lUnZzB9EWiQAc/lyUNS8ktLL1J+S2N8AZJmcWx6INfs4cOJ4EecnO4UPvHCdtjPfKrVHSUWFEqtEO7+PgeBHeqjqTmnHaHLZw5Z4j4nmpiclSdVPFOxFdutc6madS1rp3dIDmHLXNxucfWzaKvYHWm4E8ozHM9w5c1rdJ9F0aop16b6htpNpOGRa5olpaSJLR2xxHZWWaUOsbs11reNxIAuceZmTw+asllyOpt+wlCCuKRKpXLO1ZcboIEk55QOGB/pXdBVNSXFlucAzOw+tla0gFgAGB2QR+1B94njJkojacE95n4Lo9J0buGW/f/DJn6j6oELUrUWE0LrmAFalaiwlCQwVqVqLCUIoANqVqLalakAKE0I1qa1IYKEoRbU1qQA7U1qLalagYG1K1FhNCQwVqYhGhMQgANqSLakkBbDU4ai2oWq1DabbnmB8T3BTlNRVsgk26RT6O9n3a3WPYDaxlvWPiSOyDa0HF3ivQujPs10TC2/rKoOIc/HwAyq/2dhr6ArGWue+p2cgWdkB08fdwf4jwXe0Gcd/9cl5LqcurLJrtZ3sMNONJ96MvT+xehZ7tBm/EunuzO3cqfTDdDpKtKlU0rfxnNZTdHZLnODbfHI9V1Y2749UOppmVbTUY19hD2hwBscNiJ4437lmcn5LUkAHs7pdvu9PP8I+gq9X2M0bs9VH8r3j4TC3AVMBFgcvU9g9Gf2Hf3/qCq+o+zvQlplr2wJLg4THHcFdgELU0b2OpkkXtc2RuLmkSPVDA86f9nOiqg/dtQ+7cZY6O8sgfkuQ9pvYbU6UGoIrUxu5khzf5m8u/ZeudA9At0dIUmF9TEF78vPIuI+t1o1By22+ilHJOPclKMX2Pm3QP7RaAZubg4G/Dvx8lKtIM4M9kT3jJjmBn05LvvtX6HYw061JoY+oXNeWiAT2bHQNjlxPOFwnSADWlxyW3HnntEgekei2QnqhRmlGpGlo6cU2+E+uUa1Vegq19BpO4wfy+ELQtXp+nknijXhHFzWpu/IG1Naj2prVcV2BtStRrU1qLCwNqVqNalaiwA2pWo1qVqVjAWpWo1qVqB2BtTWo1qVqQAbU1qNamLUhgrUxajWprUhgbUxajWprUgA2p0S1JABNfq20WF7z4DiVnaLQu1DhW1Ahv7FM8uBcOXdx48lPo7o19Z41GqGN2UyNuRcOH8vmVvhqzJPM9U+3ovy/8LG1jVR7+r/COv9laQFJhiJuE/wBRwuq07Tv4ggnHiB4ysb2bpW0ac/uT4SJxyW6w7ujHx+sLzfUu8sn7s7OLiCXsHHjHKcj6+sbowZx+vVQY0ED/AH5qbQdvRUlgz6wYAXYkxMEjzjZWEMHffB/ypxz+X6IEOnjKYD6KcmBn8sJiB1CeEoDwYzv3fkjn6KBXeGtLicASdzAGSoE0ebfarr2kU9MIkOFR228G1vpJ8wuCqaHrGuZj3Hf3H3fiuj9ow6s+rVeAXBxOY7ObQAeGBHkqfR1GA47ycHOwH6yut0WFSai+xg6nLSbRzvshU99h45jvGT/yC6axYtPTilrw1uGvZIHDiD8QuhsXV6K4wcH6No5/UtSkpL1RXsSsVixNYtlmcr2JWKxYmsRYALE1isWJrUWACxNYrFqVqVjK9iViPalaiwK9qa1WLU1iVjAWprVYsTWo1DAWprUcsTWosYC1MWo9qYtSsYC1Mj2pJWBeDFKxFDU9ir1io7zotkMZGwYG+gjPwWq1mB3rP0QxO8cB6QeH+lpsZ5fXJeVnzKz0MeEFY3l+aMWlCp/Jeb0KNRvTVBrXagU+vrks6u6k0Ck21rqt0hsgkYMl0KPsM9Pc2Qd/IkfEFTCdqmE6I2DbuZ8lIn/SnaoooVgavuzyK532r1xZQMRIDXGdocbQO/JmOTCujqugT3H5LgvaMms5jIgPqF3/AMYZcNv3WyY5vSXcl6GNX0EaF0jNQSeOCAG+BhwP9ZWT0dT/AAm+Hjxxldp0lQjTPMEdsCDEC1xAjG4m3waOS5mhpwxrWNEBoDQN8AQM8V2v+dzHV7v8HK651LT9vyc57TtsNGv+5UAPg7n6LdtT6/Qtq03U3iQR6HgfIoXQ1Qv09Nx3tDXfzN7LviFti9OV+/4Mr+bGvb8hLErFYsSsV2sqorWJrFZsTWJ6wor2JrFZsTWJax0V7E1isWJWJaworWJWKxYmsRrHRXsTWKzYmsS1jor2JrFYsStS1jorWprVZtTWo1jorFqiWKyWKJYjWOivanRbUkaw0l4BFpMlwHMgfFRAVjRNmowfxN+aySy8F6xcndaJsfX1Kvtj4KjpNt+/8vJaFPK4J1yVKlz/ADU3U42+JMdyqVtaym+15IFodcGuOSSIhoMbbpmdKUy4tl2GgyWOyCeUTxbkgb44orgDRG/kpY+sIDXggOBIBiDEbkRg7cvNWAMQgTFuFEAxn/SIEz0yJmdL1oaGzh2HmJhmzj6lrf6lyump31X1HNJtik2YPuEdfPkQz+pbHS+qAa+oD74IbAg/hH8MDG7nknPAdyH0bo7bKYM2hrzvBkXVMneanVnyRVIkgHtJTtoNZJ3Ek8Tkk+q5a1dN7ZVbWU54v/8AqVzo2ldLop6cde5z+rhqyWDtWZ0Q219elEW1bx4VRfjzlXK+ozaz1VKkxzNW27/3aJb/AFUnXf8AFx9Fpll5TKY4uGjTtTWo1qVqnule0BtTWo1qa1G6PbA2pWosJoRuhtArU1qNalaluhtgC1Naj2pi1LcHtgbVG1HtTQjdHtgbU1qLCYhLdJLGCLVEtRiFEhLdHtgiFEhGLVAhLdHtgoSU4SRuj2wjaverfR1T8VnHtDC5Onpn8BH9UfJbns7p6v3mmahJbJkSc9kx3clhlnjVWbo4JXdHpekdj0+v8rQp+H5Qs7SsgDuwJ5fULSpnu+CxtFtnI+23ty7o8i+gXNJFr7tzB/ZgbRz5c1yzPtsz2qBI7hHxvK3vtUaHaQBzQR94buJ/ZfEeq8vfpaJdlrI8ANlFyinTLYQclfB7z7IdPjpDRt1bWFgc57bSZ9xxaTPkVus2yuT+y6mG9F0rRAvrwBt/3nj8l1Y347bcFPgpkqdEndyr6+sWUnOG/DxJAHjvPkrMrM6TrEPaRkN35B1TsUj35unxlMiYurEVAxollMjUOP8A46RIDR3l/WO8wtfo7TkXXRIJaI5kl7z/AHOI/pCytCxovqEkgPt23oURazyLg34963tNRsptZvAAJ3k7kz3mUSGjl/boAU2XYEuz5cl5xV6WLn9VRlwbh78gBzoNkFsFwAM8juOC9E9udF1rtMwGJqvHLBYZhLU+x9BjKdWjSYDTEEBrQC0kXcJJ4jvEcVZDLpikQljt2ciNTTpU73Hlv70n9kDmszpDptrzRNITVZWZLCDP4jXNIB75Ald87oPTVdTSZqKTXQx5G7QSXM3tInlB2+KD7WezumpN07qVNtG6p2iAXHFNzmgwTMOA9FY+o4IrDyc/Xoami6l98YGXF4EOBDyGE7CYgE8eSsfeBzWr7Z9MUNQKfV1INMukFpk3ADGCqPs4NMan/U1GFrhAkloB3MmMT3/nCUOqjXL5HLp5eiK7dUD8f0THUjuQK2mayrUp0gXs6ypZHaEXE4IMkd6qV6dY0nV6dB7qVPLqgLYnYgAmeKs+Ij4Yn07XqiwzpOiA657Wlrny0kXWtBJdAzGPirHRuo66kKrBhwkTufJeeP6N1DnvqdiajSHTIw8Q6AJg4OxXTeyAqU2FlbAb2BDuzDczz8/0WLPkyVcZGjDDHdOJ0ldwaAcjMGY+CB94Cpa/WSG9WZbcZzBtDSS8TlwmBAncLPp68EEu54IiDgGc+IVmDqnpqfcjl6Zarj2Nw6kJjqAsOp0i0cSfIY+Knpq4qODWZccBo3MkAY8x6hX/ABC8FXw/uaztW0bkeqEekG8/gVTc1zcHHgQTzjlPduFGzjexpiYcQHeYiUviUS+GLv39h2cEx1refwKzKhO4IIMwRkGN4woF/Mx5x+SXxALAav3sc/gmOrHNYz3Hfcb8Yjx4oR1JBAIMnYQePkjfYtpG27VjmoHVhZRJxJIniRA9ThOATnJicgSMYJlo+KW+S2UaX3tMsk1u8ep/RJLfY9mPk36WoYBNlvIycjxlafQ1ZhrNgdqZ3J4ZxK5BtCqdqPAbvaBPHBXR+yGkc3UXOY0AMdxDjkgfmudGPzLk3vL8rWn+z0bSzBzM7fXktHTk7nl8v9LL05EQBEjEY4Rw4RxWnRPxW0wHB/afW/6ekP8Azyf6Wn9V50yqC6DHvZ22XY/aBrusDGEEWVniSIBFo4z3T4ELjaJzn6wssnbNuJVA9q+z1pHR1DY5rGRtmvUOPVdG1/BYHsOI6PoR+68/3VHH81usOYhX2ZJd2FlYvTnYa5wEh4OImaltlMeBmfFg5raO2yra3StqNtM4Ic0ycOHuk84UiBmaPTw5jBswCi8c+qAqBw8S4Y/iWs88+ap9Gtlxed4h385cXVB5dkT3Dkrj3JMZzntC+K2mE4NV4j+glWelOlRRraSiaQf94e5gcXQacNEuAgzIdG4VL2uAApVIdLHktI3BIie/C589M1HlljTV6pzvxXNpuNN8NNsxcCRGQqnkS4LYwb5Nb2mqdVVZgkllRgiOdOOPIkeiyB0o37pS0oabNMxjGOJF7gxljbjEEx3DMbI1XpF9d9lRwcQC4SQCAMmIjKpl7LLOp7V09ZjaPdIn4qmeW+PQuhjr7mPS1FAGXNIkgxUlpjfE8DzWZqm07iWZbI7QGDIznbfwXU13B8XibQAMbAbCVi9IdHFwqtpvALzexgLWXOaAWtLnHYuEnadkY2m6sJxddjJAdIAlvHHI9/FaOn1ddtF+mY5xpVQWuZgzdnEiQd9oXS/ZhoaxGod0iGvH4bWNeKTo94vcS0fyjPIrPrMc6pVtBhpe4Buwa0mTzOFNyS7MrUbMRnQ7w0gAjO94EQTcION/kp0tK4ZLg2OAM8RkkT3cVZviRaYzwPqP8oLdTUbgCW+GUtUmT0xQbTvZHbcDkkNmWyfDfgh66uKgjeDg4d4gt8vgs+rVBOfn84UXPI2wfmjS33FaXCJP0sbCe6ez5R9fJBDWtNzqeYIkGOyYkGZmYHorH3gGOceSdz43Hx/KFNFdFd2pkQS4iRAvOIMjB4SpnWsIAqNkiBdc6QAZwAYxtGBHDimq0Q7bhxn9FTfpHbg+v6qaYnZsDW03QZABy4WuERcC0QSMwDx3hJthuax5IGRPaAxbOOQj/C56pIEEEfEdyg2odwTI4pu2NTr0Olq0g2QYeYG0RcZMyPe4eGVZ0elYTDqjKfZw6BbEn9vABJaOfHz5zT9NVWuDibiP3pO87kEHieKm3pkl4L8CSXZcckEXC47gE7+qTvsNSj3Zraph9ySQwkNufLCwHcMHhgDlkKOibTLvxAXNAJLWyMmIMtIHAiD6INPpBlSm5zw1ltl0QwtBNotk/iExMA4lDqPLRU+7sLmkD3RDnTF0n3RG+6fPoP5X37F+p92Jk0XDxc5p/tLxHoksf/1M/tU6gPHtN4/1J0+Q0nZfdO/9FY6EqNGpFMEl5a7AI7MQZOcbD1Rq2jaWENqkOOxgEjv3hYXRvQr6FUVqbg57CXN609lpMgktbIJzzWKEdMrZdPI5KkenNp7RPj4j/au0H45ri29Jak5dUhnFsB7txPbaGwfBpjiSrJ9oGhoaXtYC3e43WmRkuMnYif8AC1PLZm0Fvpv2YZqLZA7JJ3IBu3kALLHsGzkP73fornR+vpBgLZEgBvGcSDdO314G1XTrWM7BIcILiTw4xmPP5qh6fVly1LsbPRDaelo0dK57QcspgugvyTDZ3MFbAE+XovLq3TFJ1cPqPArUwerebT1DTBMCLXEyc7+C2dD7VU6bCMnMNDCal0k9ovgFxJOcb+Em5ZPJS4Wdw90bkD0UW6gHbbOdhjlO85yOS8x6Q9p31GghgNVpPVtbfVYARHbh2XgnY4xxV/QdJ6iQ7VGnUbbHVCnABPG9zjnmI+QS3uRbZ3FHVU4LmkRJk8CdiQeKaoXGo0ttLIddzkxYWnlgyO/uzy7un7nEdvEHDS1v8IuO/lMQh6v2hqyLA5siOwab4g7nrA0zBHA7er3EPQa3tPSa9gEwWunaeEbDbcLkhp2zHZyc4mTGTt3blW+ucXF1Z95JxNogGP3RvgZTtewbZjHdnv4rPN6mXwWlFGoLN4jfdPUogEB8NJMAHiY2HfCv9fMghsDETPjOFGo85jI+I4KuizUURpe/64ZUHaQ9x8hKtB0cSmNbgMn4Dhuih6mVGaYNOwk7kY9UcU4OJki3ESbsEYGfBTY0Z4nj9cFZ0T2tqse4wGvYTvgBwJx6o0Kx7joz3Uv4RA3xtwyRsoGmOIC6Krr9P2wYN1l9jXNa8CuHYB2IYMnEqekFGo/sdWXBrZJYRT/7mYpkTNhAnhBON1Lai3SaI7skraZy5og7jdPW6OgAuZAd7pIwQOWM8Fs0alFteoXlhplz7QA42jrOzENIMt2+bd1bHSGnNOjTeAQ2xriWkua0sioQYwbg3ZRUF+4k8j/acfU6Op8WtHhj4hAq9F0+ZHgf/wBSuo1JpHTsYx7W1AWy4tfMFpvDiGmTdbz2xGyejWodiQ2IEjq3XNd1ZDjUcDD23wYAOOWxaUk/q/kbcWvp/g4mr0MP2Xeo/RDd0c8YBYf7h8V6AyvphINNhl3aJpuIxQ3YN2tNUDHI8AqDvu/Xh5DQy0S218B5pZdbHuCpwB8AQp6pL9SIaYv9LOFraZ496mT3zPyVKrpwN2lpgESCJB2OeC9L67TRaRT7Tql720nNI/Bb1ZpkyWjrAf0AMK3Sbpa1bqqgpPsim0vbe19OnRgdW6Iab5dOJB8ldCa8opnjrmmeQVtGWmHSDycCDkSMHuIPmqtWmYwfkR5grv8ApXUaMNrtc1pLhQNIhj+scGUqDHta4gBnaZWk3NzGHggCHSGs6NdV/BZSb+FWaxz6VR9EPc6n1BrUuraXFrRVBgP94SXRKvXPqZ2q9DkKLBRBdVp1Q4mGtLQxpAAuEP7JIJnb9oZG6BqOkmkg1BYIEk0wGyI2LJbz4zhemdIe1Oic+oZbUbUc4vDqLz1jRW0rhT7TcXMp1gAcSBJGFxftC/ShlEaRzXODtQar2U6lM2vq3UGm5rSYZjiBBEoaSJLJLsyb2VB7lJ7mwCHNq6m0yAcW4SWVTqvgQ4/X9KdKo+B7mTydx1gPL670dlY7DgkksbNVCFeTHz/JLrM8fXkkklfNDpUF63gJneN/JSc88M+OOPmkklYmhmzJBjPKZjbJmCp25kE53mTPkcBJJDdAlZFjjJjGcqZe5JJMKQwqcD5ZUqTQ0Q0R4JJJNsNKJF3cTPeEZrRGceZ34JJKDbZKkKvoHgdoAycmZkTE58UPqiA45ImBnw4kykkptEUyOgqUw78UF2eZ4gxtE7LqtBoKZEtY0eWcd6SS1xitCZnnJ6i8NC3j8oTajoyk8Q5uI8x4HgkkjvwR7Hnep04a97CSbXObymDE/BVnAcp83fqkksbSs3qToYGOaga3IlJJVyXBdDliFcqxRqYSSVbLaQQ1AolJJRsdIi5CcMHikkpQ7kZ9jB9omf8AbPc4ehCxHTwSSXQxP5EczKvmIitmClUaOCZJWopYIt7ymSSUiB//2Q=="/>
          <p:cNvSpPr>
            <a:spLocks noChangeAspect="1" noChangeArrowheads="1"/>
          </p:cNvSpPr>
          <p:nvPr/>
        </p:nvSpPr>
        <p:spPr bwMode="auto">
          <a:xfrm>
            <a:off x="155575" y="-1828800"/>
            <a:ext cx="5715000"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6" descr="data:image/jpeg;base64,/9j/4AAQSkZJRgABAQAAAQABAAD/2wCEAAkGBxQSEBUQDxQVFRUVFBUUFRUVFRUVFBQXFBUWFhQVFRQYHCggGBwlHBUUITEhJSkrLi4uFx8zODMsNygtLisBCgoKDg0OGxAQGywlICQsLCwsLCwsLCwsLCwvLCwsLCwsLCwsLCwsLCwsLCwsLCwsLCwsLCwsLCwsLCwsLCwsLP/AABEIALcBEwMBIgACEQEDEQH/xAAcAAABBQEBAQAAAAAAAAAAAAADAAECBAUGBwj/xABAEAABAwMCAgcFBQgBAwUAAAABAAIRAxIhBDFBUQUTImFxgZEGMqGx8AcUI8HRQlJicoKS4fGyJDNjFUODwtL/xAAaAQACAwEBAAAAAAAAAAAAAAAAAQIDBAUG/8QAKxEAAgIBAwMCBQUBAAAAAAAAAAECEQMSEyEEMVFBYRQiMnHBQlKhsdEF/9oADAMBAAIRAxEAPwDz61PCnCUL0hxyMJQpwlCYEYShThKEUBCEoU4StQBCEoRLUrUUAOEGuCAYgmMA55jbjuFZtUKtMEQeII9f9KrPG4MsxOpAKZwJmQI9DBn1+CPCBpdreRjyIgfFWgFT0juCLM6qRCEoU4Sha6M5CEoU4TQigIwmhThKEUBCEoU4ShICEJQpQlCKGRhNCnCUIoCEJrUSEoSoAdqVqnCUJUOwcJoRYTQih2DhRLUW1NagAVqSJCSQWWLU9qJCe1W0Vg7U8KdqVqdAQhKES1KE6EDhKESEzzA+spNpK2Nc8EYShBoVSXQ4RIkbcCZGN/8ACtQq8WSOSOqJKcHB0wcKLxieWfTgjQmc2RClKNpojF0zM077iSREgwBzaeW58fBXmt+f+VnUoZVkySXcsNBEwSd9z8eS0qQ4d3yMH5Bc3oZej8mzqV6ihKESEoXUoxA4TQiwmtRQA4ShEtStRQwcJoRbU1qVADtStRIShFACtStRIShKhg4StRIShAAoShEhKEgsFCUItqa1FDsFCaEW1NagYOElOEyVAW4ShEtT2q0rBwlCJantTAHCUIhHNCuLsN+v0VWXNDErkThjlN8DEqDqZ+vXbgj027GI8TxneOSmTMQJE5nfzPouL1HUyyv28HQxYVD7lOppZyMHntkc+akyrm10B3wPeCr/AFZgCN8Hht3qlqtNj6wUsHUSwvjt4HkxRydycJQqlKsW9knyPIcRxjbnJPBXKVUO8eIO45jv8l18PVY8vHZ+DBkwyh9jG6SYWuJBA/eOBsdp8CNu9aFEzDucfEfq1Q6WoywmMDONySIj/in6HddTE7glp8jw9VjxwcepcfPJonLVhTDGpmPiphBfAdb3THKMeX+PFFoFTw53vuMvsRniW3aHhKEW1K1dKjGChKES1K1FAChKEW1Naihg4ShEtStSoAUJQiWpWpUAOEoRLU1qKAHalaiQlCVDBWpQiQlCBgoTQiwmhIAUJ0S1JAFmE9qJanhWkAdqhVeG7+irdJ9IdX2G5eR5NHM/oshlVz3S4k+KwdT1qx/LHl/0acPTufL7GidSHHu5DKPRrcG89u/81TouaJyAeGRKd7QYg8Z+iuNPI5O5M6EYJKki82uBvuQZnO/ci0qodiMDJxgxtt4lUnZzB9EWiQAc/lyUNS8ktLL1J+S2N8AZJmcWx6INfs4cOJ4EecnO4UPvHCdtjPfKrVHSUWFEqtEO7+PgeBHeqjqTmnHaHLZw5Z4j4nmpiclSdVPFOxFdutc6madS1rp3dIDmHLXNxucfWzaKvYHWm4E8ozHM9w5c1rdJ9F0aop16b6htpNpOGRa5olpaSJLR2xxHZWWaUOsbs11reNxIAuceZmTw+asllyOpt+wlCCuKRKpXLO1ZcboIEk55QOGB/pXdBVNSXFlucAzOw+tla0gFgAGB2QR+1B94njJkojacE95n4Lo9J0buGW/f/DJn6j6oELUrUWE0LrmAFalaiwlCQwVqVqLCUIoANqVqLalakAKE0I1qa1IYKEoRbU1qQA7U1qLalagYG1K1FhNCQwVqYhGhMQgANqSLakkBbDU4ai2oWq1DabbnmB8T3BTlNRVsgk26RT6O9n3a3WPYDaxlvWPiSOyDa0HF3ivQujPs10TC2/rKoOIc/HwAyq/2dhr6ArGWue+p2cgWdkB08fdwf4jwXe0Gcd/9cl5LqcurLJrtZ3sMNONJ96MvT+xehZ7tBm/EunuzO3cqfTDdDpKtKlU0rfxnNZTdHZLnODbfHI9V1Y2749UOppmVbTUY19hD2hwBscNiJ4437lmcn5LUkAHs7pdvu9PP8I+gq9X2M0bs9VH8r3j4TC3AVMBFgcvU9g9Gf2Hf3/qCq+o+zvQlplr2wJLg4THHcFdgELU0b2OpkkXtc2RuLmkSPVDA86f9nOiqg/dtQ+7cZY6O8sgfkuQ9pvYbU6UGoIrUxu5khzf5m8u/ZeudA9At0dIUmF9TEF78vPIuI+t1o1By22+ilHJOPclKMX2Pm3QP7RaAZubg4G/Dvx8lKtIM4M9kT3jJjmBn05LvvtX6HYw061JoY+oXNeWiAT2bHQNjlxPOFwnSADWlxyW3HnntEgekei2QnqhRmlGpGlo6cU2+E+uUa1Vegq19BpO4wfy+ELQtXp+nknijXhHFzWpu/IG1Naj2prVcV2BtStRrU1qLCwNqVqNalaiwA2pWo1qVqVjAWpWo1qVqB2BtTWo1qVqQAbU1qNamLUhgrUxajWprUhgbUxajWprUgA2p0S1JABNfq20WF7z4DiVnaLQu1DhW1Ahv7FM8uBcOXdx48lPo7o19Z41GqGN2UyNuRcOH8vmVvhqzJPM9U+3ovy/8LG1jVR7+r/COv9laQFJhiJuE/wBRwuq07Tv4ggnHiB4ysb2bpW0ac/uT4SJxyW6w7ujHx+sLzfUu8sn7s7OLiCXsHHjHKcj6+sbowZx+vVQY0ED/AH5qbQdvRUlgz6wYAXYkxMEjzjZWEMHffB/ypxz+X6IEOnjKYD6KcmBn8sJiB1CeEoDwYzv3fkjn6KBXeGtLicASdzAGSoE0ebfarr2kU9MIkOFR228G1vpJ8wuCqaHrGuZj3Hf3H3fiuj9ow6s+rVeAXBxOY7ObQAeGBHkqfR1GA47ycHOwH6yut0WFSai+xg6nLSbRzvshU99h45jvGT/yC6axYtPTilrw1uGvZIHDiD8QuhsXV6K4wcH6No5/UtSkpL1RXsSsVixNYtlmcr2JWKxYmsRYALE1isWJrUWACxNYrFqVqVjK9iViPalaiwK9qa1WLU1iVjAWprVYsTWo1DAWprUcsTWosYC1MWo9qYtSsYC1Mj2pJWBeDFKxFDU9ir1io7zotkMZGwYG+gjPwWq1mB3rP0QxO8cB6QeH+lpsZ5fXJeVnzKz0MeEFY3l+aMWlCp/Jeb0KNRvTVBrXagU+vrks6u6k0Ck21rqt0hsgkYMl0KPsM9Pc2Qd/IkfEFTCdqmE6I2DbuZ8lIn/SnaoooVgavuzyK532r1xZQMRIDXGdocbQO/JmOTCujqugT3H5LgvaMms5jIgPqF3/AMYZcNv3WyY5vSXcl6GNX0EaF0jNQSeOCAG+BhwP9ZWT0dT/AAm+Hjxxldp0lQjTPMEdsCDEC1xAjG4m3waOS5mhpwxrWNEBoDQN8AQM8V2v+dzHV7v8HK651LT9vyc57TtsNGv+5UAPg7n6LdtT6/Qtq03U3iQR6HgfIoXQ1Qv09Nx3tDXfzN7LviFti9OV+/4Mr+bGvb8hLErFYsSsV2sqorWJrFZsTWJ6wor2JrFZsTWJax0V7E1isWJWJaworWJWKxYmsRrHRXsTWKzYmsS1jor2JrFYsStS1jorWprVZtTWo1jorFqiWKyWKJYjWOivanRbUkaw0l4BFpMlwHMgfFRAVjRNmowfxN+aySy8F6xcndaJsfX1Kvtj4KjpNt+/8vJaFPK4J1yVKlz/ADU3U42+JMdyqVtaym+15IFodcGuOSSIhoMbbpmdKUy4tl2GgyWOyCeUTxbkgb44orgDRG/kpY+sIDXggOBIBiDEbkRg7cvNWAMQgTFuFEAxn/SIEz0yJmdL1oaGzh2HmJhmzj6lrf6lyump31X1HNJtik2YPuEdfPkQz+pbHS+qAa+oD74IbAg/hH8MDG7nknPAdyH0bo7bKYM2hrzvBkXVMneanVnyRVIkgHtJTtoNZJ3Ek8Tkk+q5a1dN7ZVbWU54v/8AqVzo2ldLop6cde5z+rhqyWDtWZ0Q219elEW1bx4VRfjzlXK+ozaz1VKkxzNW27/3aJb/AFUnXf8AFx9Fpll5TKY4uGjTtTWo1qVqnule0BtTWo1qa1G6PbA2pWosJoRuhtArU1qNalaluhtgC1Naj2pi1LcHtgbVG1HtTQjdHtgbU1qLCYhLdJLGCLVEtRiFEhLdHtgiFEhGLVAhLdHtgoSU4SRuj2wjaverfR1T8VnHtDC5Onpn8BH9UfJbns7p6v3mmahJbJkSc9kx3clhlnjVWbo4JXdHpekdj0+v8rQp+H5Qs7SsgDuwJ5fULSpnu+CxtFtnI+23ty7o8i+gXNJFr7tzB/ZgbRz5c1yzPtsz2qBI7hHxvK3vtUaHaQBzQR94buJ/ZfEeq8vfpaJdlrI8ANlFyinTLYQclfB7z7IdPjpDRt1bWFgc57bSZ9xxaTPkVus2yuT+y6mG9F0rRAvrwBt/3nj8l1Y347bcFPgpkqdEndyr6+sWUnOG/DxJAHjvPkrMrM6TrEPaRkN35B1TsUj35unxlMiYurEVAxollMjUOP8A46RIDR3l/WO8wtfo7TkXXRIJaI5kl7z/AHOI/pCytCxovqEkgPt23oURazyLg34963tNRsptZvAAJ3k7kz3mUSGjl/boAU2XYEuz5cl5xV6WLn9VRlwbh78gBzoNkFsFwAM8juOC9E9udF1rtMwGJqvHLBYZhLU+x9BjKdWjSYDTEEBrQC0kXcJJ4jvEcVZDLpikQljt2ciNTTpU73Hlv70n9kDmszpDptrzRNITVZWZLCDP4jXNIB75Ald87oPTVdTSZqKTXQx5G7QSXM3tInlB2+KD7WezumpN07qVNtG6p2iAXHFNzmgwTMOA9FY+o4IrDyc/Xoami6l98YGXF4EOBDyGE7CYgE8eSsfeBzWr7Z9MUNQKfV1INMukFpk3ADGCqPs4NMan/U1GFrhAkloB3MmMT3/nCUOqjXL5HLp5eiK7dUD8f0THUjuQK2mayrUp0gXs6ypZHaEXE4IMkd6qV6dY0nV6dB7qVPLqgLYnYgAmeKs+Ij4Yn07XqiwzpOiA657Wlrny0kXWtBJdAzGPirHRuo66kKrBhwkTufJeeP6N1DnvqdiajSHTIw8Q6AJg4OxXTeyAqU2FlbAb2BDuzDczz8/0WLPkyVcZGjDDHdOJ0ldwaAcjMGY+CB94Cpa/WSG9WZbcZzBtDSS8TlwmBAncLPp68EEu54IiDgGc+IVmDqnpqfcjl6Zarj2Nw6kJjqAsOp0i0cSfIY+Knpq4qODWZccBo3MkAY8x6hX/ABC8FXw/uaztW0bkeqEekG8/gVTc1zcHHgQTzjlPduFGzjexpiYcQHeYiUviUS+GLv39h2cEx1refwKzKhO4IIMwRkGN4woF/Mx5x+SXxALAav3sc/gmOrHNYz3Hfcb8Yjx4oR1JBAIMnYQePkjfYtpG27VjmoHVhZRJxJIniRA9ThOATnJicgSMYJlo+KW+S2UaX3tMsk1u8ep/RJLfY9mPk36WoYBNlvIycjxlafQ1ZhrNgdqZ3J4ZxK5BtCqdqPAbvaBPHBXR+yGkc3UXOY0AMdxDjkgfmudGPzLk3vL8rWn+z0bSzBzM7fXktHTk7nl8v9LL05EQBEjEY4Rw4RxWnRPxW0wHB/afW/6ekP8Azyf6Wn9V50yqC6DHvZ22XY/aBrusDGEEWVniSIBFo4z3T4ELjaJzn6wssnbNuJVA9q+z1pHR1DY5rGRtmvUOPVdG1/BYHsOI6PoR+68/3VHH81usOYhX2ZJd2FlYvTnYa5wEh4OImaltlMeBmfFg5raO2yra3StqNtM4Ic0ycOHuk84UiBmaPTw5jBswCi8c+qAqBw8S4Y/iWs88+ap9Gtlxed4h385cXVB5dkT3Dkrj3JMZzntC+K2mE4NV4j+glWelOlRRraSiaQf94e5gcXQacNEuAgzIdG4VL2uAApVIdLHktI3BIie/C589M1HlljTV6pzvxXNpuNN8NNsxcCRGQqnkS4LYwb5Nb2mqdVVZgkllRgiOdOOPIkeiyB0o37pS0oabNMxjGOJF7gxljbjEEx3DMbI1XpF9d9lRwcQC4SQCAMmIjKpl7LLOp7V09ZjaPdIn4qmeW+PQuhjr7mPS1FAGXNIkgxUlpjfE8DzWZqm07iWZbI7QGDIznbfwXU13B8XibQAMbAbCVi9IdHFwqtpvALzexgLWXOaAWtLnHYuEnadkY2m6sJxddjJAdIAlvHHI9/FaOn1ddtF+mY5xpVQWuZgzdnEiQd9oXS/ZhoaxGod0iGvH4bWNeKTo94vcS0fyjPIrPrMc6pVtBhpe4Buwa0mTzOFNyS7MrUbMRnQ7w0gAjO94EQTcION/kp0tK4ZLg2OAM8RkkT3cVZviRaYzwPqP8oLdTUbgCW+GUtUmT0xQbTvZHbcDkkNmWyfDfgh66uKgjeDg4d4gt8vgs+rVBOfn84UXPI2wfmjS33FaXCJP0sbCe6ez5R9fJBDWtNzqeYIkGOyYkGZmYHorH3gGOceSdz43Hx/KFNFdFd2pkQS4iRAvOIMjB4SpnWsIAqNkiBdc6QAZwAYxtGBHDimq0Q7bhxn9FTfpHbg+v6qaYnZsDW03QZABy4WuERcC0QSMwDx3hJthuax5IGRPaAxbOOQj/C56pIEEEfEdyg2odwTI4pu2NTr0Olq0g2QYeYG0RcZMyPe4eGVZ0elYTDqjKfZw6BbEn9vABJaOfHz5zT9NVWuDibiP3pO87kEHieKm3pkl4L8CSXZcckEXC47gE7+qTvsNSj3Zraph9ySQwkNufLCwHcMHhgDlkKOibTLvxAXNAJLWyMmIMtIHAiD6INPpBlSm5zw1ltl0QwtBNotk/iExMA4lDqPLRU+7sLmkD3RDnTF0n3RG+6fPoP5X37F+p92Jk0XDxc5p/tLxHoksf/1M/tU6gPHtN4/1J0+Q0nZfdO/9FY6EqNGpFMEl5a7AI7MQZOcbD1Rq2jaWENqkOOxgEjv3hYXRvQr6FUVqbg57CXN609lpMgktbIJzzWKEdMrZdPI5KkenNp7RPj4j/au0H45ri29Jak5dUhnFsB7txPbaGwfBpjiSrJ9oGhoaXtYC3e43WmRkuMnYif8AC1PLZm0Fvpv2YZqLZA7JJ3IBu3kALLHsGzkP73fornR+vpBgLZEgBvGcSDdO314G1XTrWM7BIcILiTw4xmPP5qh6fVly1LsbPRDaelo0dK57QcspgugvyTDZ3MFbAE+XovLq3TFJ1cPqPArUwerebT1DTBMCLXEyc7+C2dD7VU6bCMnMNDCal0k9ovgFxJOcb+Em5ZPJS4Wdw90bkD0UW6gHbbOdhjlO85yOS8x6Q9p31GghgNVpPVtbfVYARHbh2XgnY4xxV/QdJ6iQ7VGnUbbHVCnABPG9zjnmI+QS3uRbZ3FHVU4LmkRJk8CdiQeKaoXGo0ttLIddzkxYWnlgyO/uzy7un7nEdvEHDS1v8IuO/lMQh6v2hqyLA5siOwab4g7nrA0zBHA7er3EPQa3tPSa9gEwWunaeEbDbcLkhp2zHZyc4mTGTt3blW+ucXF1Z95JxNogGP3RvgZTtewbZjHdnv4rPN6mXwWlFGoLN4jfdPUogEB8NJMAHiY2HfCv9fMghsDETPjOFGo85jI+I4KuizUURpe/64ZUHaQ9x8hKtB0cSmNbgMn4Dhuih6mVGaYNOwk7kY9UcU4OJki3ESbsEYGfBTY0Z4nj9cFZ0T2tqse4wGvYTvgBwJx6o0Kx7joz3Uv4RA3xtwyRsoGmOIC6Krr9P2wYN1l9jXNa8CuHYB2IYMnEqekFGo/sdWXBrZJYRT/7mYpkTNhAnhBON1Lai3SaI7skraZy5og7jdPW6OgAuZAd7pIwQOWM8Fs0alFteoXlhplz7QA42jrOzENIMt2+bd1bHSGnNOjTeAQ2xriWkua0sioQYwbg3ZRUF+4k8j/acfU6Op8WtHhj4hAq9F0+ZHgf/wBSuo1JpHTsYx7W1AWy4tfMFpvDiGmTdbz2xGyejWodiQ2IEjq3XNd1ZDjUcDD23wYAOOWxaUk/q/kbcWvp/g4mr0MP2Xeo/RDd0c8YBYf7h8V6AyvphINNhl3aJpuIxQ3YN2tNUDHI8AqDvu/Xh5DQy0S218B5pZdbHuCpwB8AQp6pL9SIaYv9LOFraZ496mT3zPyVKrpwN2lpgESCJB2OeC9L67TRaRT7Tql720nNI/Bb1ZpkyWjrAf0AMK3Sbpa1bqqgpPsim0vbe19OnRgdW6Iab5dOJB8ldCa8opnjrmmeQVtGWmHSDycCDkSMHuIPmqtWmYwfkR5grv8ApXUaMNrtc1pLhQNIhj+scGUqDHta4gBnaZWk3NzGHggCHSGs6NdV/BZSb+FWaxz6VR9EPc6n1BrUuraXFrRVBgP94SXRKvXPqZ2q9DkKLBRBdVp1Q4mGtLQxpAAuEP7JIJnb9oZG6BqOkmkg1BYIEk0wGyI2LJbz4zhemdIe1Oic+oZbUbUc4vDqLz1jRW0rhT7TcXMp1gAcSBJGFxftC/ShlEaRzXODtQar2U6lM2vq3UGm5rSYZjiBBEoaSJLJLsyb2VB7lJ7mwCHNq6m0yAcW4SWVTqvgQ4/X9KdKo+B7mTydx1gPL670dlY7DgkksbNVCFeTHz/JLrM8fXkkklfNDpUF63gJneN/JSc88M+OOPmkklYmhmzJBjPKZjbJmCp25kE53mTPkcBJJDdAlZFjjJjGcqZe5JJMKQwqcD5ZUqTQ0Q0R4JJJNsNKJF3cTPeEZrRGceZ34JJKDbZKkKvoHgdoAycmZkTE58UPqiA45ImBnw4kykkptEUyOgqUw78UF2eZ4gxtE7LqtBoKZEtY0eWcd6SS1xitCZnnJ6i8NC3j8oTajoyk8Q5uI8x4HgkkjvwR7Hnep04a97CSbXObymDE/BVnAcp83fqkksbSs3qToYGOaga3IlJJVyXBdDliFcqxRqYSSVbLaQQ1AolJJRsdIi5CcMHikkpQ7kZ9jB9omf8AbPc4ehCxHTwSSXQxP5EczKvmIitmClUaOCZJWopYIt7ymSSUiB//2Q=="/>
          <p:cNvSpPr>
            <a:spLocks noChangeAspect="1" noChangeArrowheads="1"/>
          </p:cNvSpPr>
          <p:nvPr/>
        </p:nvSpPr>
        <p:spPr bwMode="auto">
          <a:xfrm>
            <a:off x="307975" y="-1676400"/>
            <a:ext cx="5715000"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data:image/jpeg;base64,/9j/4AAQSkZJRgABAQAAAQABAAD/2wCEAAkGBxQSEBUUEhQVFBUVFBUYGBUUFRQUFxYVFxcYFxUVFhUYHiggHBolHBQVITEhJSkrLi4uGB8zODMsNygtLisBCgoKDg0OGxAQGywkICYsLCw0LSwsLCwsLC8sMjAsLCwsLCwsLCwsLCwsLCwsLCwsLCwsLCwsLCwsLCwsLCwsLP/AABEIARMAtwMBIgACEQEDEQH/xAAbAAABBQEBAAAAAAAAAAAAAAAAAgMEBQYBB//EAEoQAAEDAQQFBwcKAwcEAwAAAAEAAhEDBBIhMQUGQVFhEyJxgZGx0RUjMlKhwfAHFBZCcoKSosLhYpPSJDNDc3Sy8QhTg7MlNFT/xAAaAQACAwEBAAAAAAAAAAAAAAAAAgEDBAUG/8QANBEAAgIBAQUFBQgDAQAAAAAAAAECEQMEEiExQVEFExVhkRQ0cYHwIiMyM6GxwdEkUuFC/9oADAMBAAIRAxEAPwDxiyaPdUEtLRBjGfcOKf8AIr97O13gpugB5s/bPcFZwu1puz8WTEpyu2c/Nqpwm4ooPIj/AFmdrvBHkSpvZ2u8FoIXVo8Lw+fqVe25PIz3kOpvZ2u8F3yHU9Zna7wWhQjwrD5+pHtuTyM95Dqesztd4I8h1PWZ2u8FoUKfCsHn6h7bk8jPeQ6nrM7XeCPIdTeztd4LQwiEeFYPP1D23J5Ge8h1N7O13gjyHU3s7XeC0UIhHheDz9Q9uyeRnfIdT1mdrvBHkOp6zO13gtHCIR4Vg8/Uj27J5Gc8hVN7O13gu+Qqm9na7wWiQjwrB5+oe3ZPIzvkKpvZ2u8EeQqm9na7wWjRCnwrB5+oe3ZPIznkGpvZ2u8EeQam9na7wWkhCPCsHn6ke3ZfIzfkKpvZ2u8FzyFU3s7XeC0sLkI8KwefqT7dk8jI26wupReIMzlOzpHFCs9Zh/d/e9yFw9XijizShHgjpYZucFJjmrw8277Z7grW6qzVwebd9s9wVtC9FoPd4/XM5Oqf3shELsJULsLWZ7EQiEuEQpIsRC7CVCIRQWJhEJULqKCxEIhLhEICxMIhKQiiLEwuwlQiFNBYmEQlQiEBZyF2F0BdhBFiIRCXCIU0Fmf1oGNPod7kLutWdPod7kLynaHvMvrkd7SfkxHtWh5p32/cFbQqrVkead9v3BXELvaBf48frmcnVv76QmEQlQiFtozWJhEJcIhFBYiEQlwiEUFiIRCXCIRRFiYRCVCIRQWJhEJd1dhTQWIhEJcIhFBYiEJcIhFEWJhdhKhdhTQWNwugJcLoCAszetmdPod7kJWtwxp9D/0oXku0feZ/XI9Bo/yYj2qw8077f6Qrq6qjVMead9v9IV3C9D2f7tD65nH1j+/kNwiE5CIWwy2Nwuwl3V2FIWNwiE5CIQFjd1F1OQiEEWNwiE5CIQFjcIhOXUQgLEQiE5CLqAsRCIS7qLqAsQAuwlwi6gLEXV2Eq6ugICzMa4DGn0O/Shd1yGNLof3hdXke0feZ/L9kei0X5ESRqiPNP+3+kK9hUupw8y/7f6Qr+6vRdne7Q+uZxda/v5fXIauohO3UXVtoy2NQu3U5C7CKIsZhLp0S7BoJPAE9yXCudV6YNR8zg0ZFzTnvaVn1WZ4cMsiV0X6fGsuRQbqykbQcZhpMZwCY6dyOQddvQbuUxh2rZWWxNYakkkOeTDXVMGwMHQcTn2qNS0Q80A2pUD3XTzg0tGJJHMB2CB1Lj+N/arZ3Wt9+vI6Phf2b2t+//hk7qLq1btEgtbLoulpxmIAiM8JwSRo4X7weC4NMNvSccjO7H2qzxuFfh68/Tlz/AEF8Ll/t0/76GXFMnISu8mYmMN+xa2y6KF55vSSW4Au5uGIMHGZXKOhgKRYSJN7nS6McubMf8I8ah/rzj+vHly4eYeGP/br+nD1MmaZiYOPDNdqUi3MEdIhautolvJtBc0XSDeN4yG57cJ3qDrNQDTTLWwDeyngrNN2p32WONRq7/Th6iZ9B3WOU74V+vEoIRCchF1dijmWN3V2E5dXbqAGoXQ1Lurt1AGT11GNLof3tQla7jnUuh/e1C8j2l7zP5fsj0ui/Ij9cyXqUPMv/AMz9IWhuqh1GHmX/AOZ+kLS3V6Ls73aH1zOHrn/kS+uQxdXbqeuIuLaZLGLqLqfuouICxm6rzVWnLqnQ33+CqbivdVcDU+5+pc/tX3Sfy/dGzs/fqY/P9mXTW4x19S7Ukc0gZZ498YJ4NXHsJC8S0+R6pOPBkVz77ecwRuOOW32JqnRaRPJMkEgS3cSJy4dhG9TA2Ni7932KLkTUSJSYSCRTa3E4RtkifjYU9TcS2C0bRBxyJE5cJ7E8Ad047k42iY2IuQVEj0xhDmgAZDfHuVLrVTFymR6zu79lo6NKO3eT7SqbW1vm2fb/AEnwXQ7Lm/aofF/sYtfFezyr63mSuoup66i6vbnlbGrqLqeuouICxm6gNT1xF1QTZjNexzqXQ/vaupWv451Hof3hC8j2l7zP5fsj0uh/Ij9cy7+TXRpq2WqWkXm1fRO0XAc1dvolphwgjYV51q3p6tZOdSdALjLSJa7AZ/svSdEa42W2AMr+aqbC7Afdfl1GOtNo+1p6f7GRXDy4r+xNV2ZHP9uDqXnwf9DV1F1Wls0W5mI57fWGzp+OxQ7i9Nh1GPNHbxu0edy4smGWzNUxFns94xzsvqtLu2FJGi3erU/lPU3QWDnxub71YNqP5ZzY5gY0gx9YwTj1nDgvO9p9rajBqZY8bVJLl5Hf7O7NwZ9PHJNO23z8zM2izXDGM7Q5paRJMGDsMHHeDuVvq0z0+lvvVjpOwcrTkDntBLCQYPrU3EbDAx2EA7ITGr9AtDpDhJESCNnFHiL1Wgmp/iTXz3kPQrTayGx+Fp/LcSa9M35BOAIzgYkY/l7104TJmTmJKerseTAEAGSYOIgiJyiSD1JVOkTAiMNs9pXmH+I9EvwDDagOAvfhd4JHL/aB4sqZDqyVpTAAwkZiIMnDPonCFlbTWtflAMDanze+03oddu8g8ubllyl3M4GBkhJsi6Lc19hv55hjyO7iuirng45Zh2HXCk06k4GSNvDilSRLRkeEyOkpbGobs/MqgkBwc25EnAkghwx4HplQ9bwOTbGPPGPQwprV/RRs4qNLw7lLS+qIbEBzgWsnhwUrWmlNNobLoeMh/C6cl0+y2lq4fH+DndpJvTy+H8mOfABJwAUqnYXEAgOgxHm6uR2+iqTTNch9zYADA2kzn4L0D505llDxiRRaQN5uiF2Nf21lx5nDElS3b+bOboeyceTEp5Hve/dyRmX2MiZkRvZUHtLVGrODWlxyAJPUtdTtLqlnvHAupmQMpgzmsHrLaQ2zuDcXFwZHH0iDPALRoe1J5cOSeSrjw9DPruz4YssIY7qROpODgCMQUsNVNqtaS4OpuB5pkbcOKvyAASSGtGbnGGjrW/BrsctOs2RpdfiYJ6XJ3zxQV/0YX5QxzqP2X97UJjXrSFKs+nyTi8MDgXQQCTdOE7Fxea1WaObNLJHgz0WmxSxYlCXFCdWrEKlF8+v0/VGxKtmhC3Fp948Qt38i2hqNosVflWBxFcQ7EOHMGTh3LvykatiyUmVKT3kF75a4DmgUnuJvCJAgYRtWSSXzNMW7MbobWW1WIgenT9V+I+64Yj4wW30Xp+y23BvmKx/w3ZO+ycj1Y8FWVtWqzKQdVouAIm8BIE7CRl0FZy26DF7zZg5xs7BllsRiyzwvbxun5fyuYZcWPMtjIr+uR61qzQaalVj7zS0MzBaDN70XEQ7qWhq6PYGOukk4bQvEtG61Wij5uux1cNwacb7RuvwZHTiFKfrm85WWqBsAJgflVWqnPUZHklVvp6FulhHT41jjdLr5uz1R2jGHa+P82qBJzgB0DFLGiKcZP/m1e+8vKBra7P5rWnhP9KDrc7/81cdZ/pWfuX1LnkT5HrHklgBM1Iz/AL6qAOPpJDtBsO2of/NV/q4Lyz6X77PaPj7qb+lo/wCxaI+M8M1PdS6kbceh60NDU99T+dV9zkHRVP1qoO/lq2PTzl5G/WwH/CrjpH7Jk61tx5lfE9O2SEd1LqG3HoeweQaUZ1duPLVf6knyLTiAan82r2+lmvHXa1tz5OtlGQwCPpU0fUr57hEdufSm7qXUNuHQ9fGg6Y21f5r/ABXfI1PfV/m1OHHpXkDdbmerW7B1bUoa5t9Wt7J/3KO5n1J24dD1unoCm2YNT8Zx248VL+axgLxgZkEnt2rxr6aM9WsN+Df6kpmu7BiDXHZ/UleHI+ZKyY0eu1rOS13QcYOULxapZatcvAZU5N1Q1LzwWU8S66XFwABG47N6sjr+0Ama7jsaTE8C68YHVs7M5pLS9qtp5zi2mMmgkMHHe48TKuxbcI7L63/BTmjDJJS6FiNMUbIOa75xVAjDm0m8Jzf3d6pbbpC0Wsy5xu7B6LB0BWGj9X2wHOM9Phl2ykaafyTg1u1syek+CdeQiSXApNI2M0wyZ5145RuyXFa64f4X2XfpQrlwK3xPT/kBP9jtH+oH+wL0LS2iqdpZdqiQJiOIgrz35AR/Y7R/qB/sC9TDVXPe6JW7eIoUrrQJmNsRxyWU0nqrTtFv5RwLWchdlgDZqXibxwxMHuWuquutcdzSewSolitTagkYYxmM4nCEkmlSHinxMt9B6FJxL/PFxESC26McIBxP7BIOg7NMClTJGYBmOnd09asflEtL22Uim66XlrSR6V03r0HZsXmujdHmlUFSm8tcDMjbwO8Hcsrttl6aSN3adX7NDYotB2xeBPTjmo51es5/w+wu8fjtTus1VzrM1rHlhecS043LsxM+1ZHRuj3UXh9N5BB3ZjaDjiClUW96G2kuJraurVlDafmsSDJDn49UphurFmmOT6ee4x1g/H3hD+tFRxs1NrHFl6ZLc7seiCNhMdi8xt9qqWGvSfSeRtcMg5oIlruBBPfmmjGTItG+1h0bYbLZ+WqUsoAa1771R5GAEujeegFef1dJMFWBZ6YaRIberExxffz6upbP5RnB9OzNMFvnDE7m0g04cCe1ec1NIUOUicYi8JLRwnrzyTwuuYkq5npGqNjsFsp3hQHNN17HPqSHYmQ4HI/G4OfRWzH6jukOf7ZPt4zkqn5M2BteoG4Atac5n0oPRj7Vk9MaYq2q11Gl5FNrnhjBg1rWmG4A+kQJJ90BCUm3TJ3JcD0Czap2U1GyxzhIwLnCewgj9ozXaup9lkwx+ZyqOgZ/HxjT6iW6o2uKTnl7Ti29JLSNgJ2EbOAhQtedJValofTZUcymyBdaS284tBc5xBxxMAHAAb5UVK6sLj0L1+p1mzh/Ryn7fE9jGmdWrFRD3OFQMYAcHzugAmTnh28Fn9T9JVWWhtJz3Pp1CRdcS666MHNJy3EZYpXyj6W5WtyNIwymeeR9eqBBE7mgAcTO4JkpXVhcaujJ1CCcoG7OOtXLGxZXRhzNioqIORMrS6NPm29C0JWVMe0P/cMnPH/cVH0povlng3oAbGUnb4qfeXQ5PQhmdcRBpdDv0oXNcTjS6He5dTiHqX/T62bHaP8AUD/1herCmvL/APp2ZNitP+oH/rC9ZFJVuO8myt0nSeaNQU/TLHBoOHPIhuPSQoWgLG+lSFN7g94Ja52ckGCZ6lE1z1jNnD6dNofUFGq872kU3Ppw2OcSWgXdxBTmpdrBsFB9SqwBzAQXXaZDfqgycY37faqpR3lq3RtmU1+0jyhoXf7sgvnOYgCCBtE7VWWdrYmRiOCutPNsZs9nvONQtoU2ltGqA+SIdMGARnvwhZCw02NrG+5xpirgX3Wl1KTEhgmSAJyzwgqhUlva9SZZI2ae0OJZTDiIuy3EZejP5FBNUBwbv27OtRbVb6L+RILgWU2tczAiA55i9E5OGIVVYS4nnvJG5obi7aJI/wCUu3CP/peorzQe9mstTy5rA4iA03cRlJbu/gWF1wsLqlamGAHmGTOAx2lXmsj4pUH03kDkQCwhpMcrU52W8wqWnaqfIipVBd58MMC64suyWtw9uwq+MW1uGU1dkPXu01vm9nv3QOSYyQT/ABB0YDA8m32rChojPYcIOzJel6/VKHJ2aL76RY0sg43ZqkAzthwxzBWP1dslGpaKArh3JPfdIpkB7iSBAk8Vfhi0tl8bEytN2uBYah6UfSe67iW06pHBoY6qdmU0vaVB0C3z2O4rWat6MpNrFkOZ/ZaxcJxaX0KgdBPA8YMqttOhqQt7qbr1NvL0W8mwtLmMdDqvOylownKZKiUUptIaNuJb6KllopFkXr7QNuLjd96qtK1gajnOze9xw3k/unBXZZbZWY4ua+z1QaN4S1zqbyQ2pdEgEhuU4Sq+2UhUqE06tEB0EtLi2HEc4AOxiZjFJKoveI5JCL11wc0w5pBB3EZFQnDDHPM9JT9bQtaTcAeL2BDmHm7CROaiWrR9YE+bqGcTdYSJk5RshTGUHwa9SNtMYrOjLOR3q90ZWlkboWfbQP1w5mebSMhO1WGjqha4gkGWtM9quWN1tLgG0uBYaStBaG4kYkYdUKe1yzWlKxc6DkIjpmSrxr03dtPeRtJ8Cm1tONPod7kJvWd0mn973LqGQK0DrXarHScyz1nUmveXODcJIAEznkpVbXq2v9Ku932nOPeVmvqjpPcFwKqWOMuKFZeHWm0EyS09Lce2VoaFpL2h2GIBn91g1s9WKNSpSYGsccSATDWwDnfdDfasmo08dm4RFktxZOJjwXCObid/tK02j9UA7GvaaTP4aTmPdw57jAOX1StNYtE2Gzi/5rm/XqvFQjjiboPQAqoaKbW/cLuPPdF6MrVQDSpPePWDTd/Geb7VqLBqfXAmo5lIAkk+mQCBM5AZZyVJ0p8oNNpLLMzlnesQWsHGMyOxZO36WtFodFaoSMSGtwpjqG3jiU8sOFdZP9BlCTNVpu3WKz0Gt5P5wbgbMkB3OLvSmImfRBy4LE19KMNFj/mlKG1jDQ6tIJAdLefjgPYpOk7IH8nJBu0mAYkAHGclU1K/IuawFogioJF6XYiMcI4FaFNJcNxdHHyNJprWrkKVANstE36FMEVKd40wLxui+HYCYmNqptH60UKlRv8A8fZuUqOALm5CXtIfyd3eMhCha46TcRReHC8WtJu5TDjl0uPasvo/SNShUbVpG49hlroBx2YHA4gKyEk9/Kwmq3cz1PQ+n2utLiaFH+4ruD2NLJDqTiWQIwN3qLjliqm06Spt0g69QbeFVo5UOquvEwWuLSSDgQe5Z3VzSz+UJJHNoV2gkCMKFQtEdPemKGknOr32tYJqU6gYRLByZBa2BHNgRAjDtUOlJ0MuBrNM2Cx2m0V6dOqyzWk1akiuXFj3l4JLK4kNBIyIBxgLNab1VtdkxrUjc/7jecw8bww7YUhlPlKzr4aPnFRt8geiHPk3ZyxIPS0dCk6N1ktVgcWUKpqUQSBSrc9kDDATLfukDpTOUXxRU4vkZO/B9U9hUilpGq3Ko/8AET3rfUrVojSPNrsOj65+s0jknHpIujrDTxUHTfyW2mkL9nivTzBp4Oj7BOP3SUPCpLdvEbXMytPT1dub7w3ED3JR1hn06NN3s7ZBVfarDUpuLXtIcM2uBa4Hi04hQ38VW9NBPfH+ApMs6ml2E/8A16fafBcqaZnJl3oc4+wqqK4nUEuF+r/smiRbrUagaTsLvchR3+iOk9wXVaMhVOmS0QNp7gnqViJzMdCf0Z6H3j3BP1LW1ufYtEMcNnakyqU5XSOUbG0bO1TRXYwYxO7aVTVbc5xhuHtK02htV6j4L/NtOZdi8jo8UmXNGKqKBY2+JBNqe7IBo7XdmxPWSyCZdJJwO8zsnYOhXWnNBNDA2h6TJmTi/iTv9mKq9FaNq8oDUlrWmcTmRswWCWWU+LNMcKXEurYwUoDcAR7cj7lHbaEvWGzuqBlw4tDsJiQTv6lVaOsFW8C+WgY4nExsEFInSLXHeXmkTcu4nFs/sshp+qTUbGd2B0zgtTrBZ3Pay4ec0ZTEgxlxw9qoLLoWpUqtNQFoaRMkSYxiE8GlxIa3i9YtHXbjQc6TQJnAs/ZwWa5B8xBn4xla/XGoW8k4YiHAzvN0juPYs66vzo2RKeEnQskmyy1bsN55bP1HScc3C7Ge4u9qqrE8tqQcxIPUr7VCoS55jDmjrx/ZQdJaIe2o59MFzXEnDNs4kEdaE97TCtxL0e8vqsbObgmNJOLKr2zke/Ed6laAsD21A+phubOPSVzWHRj3VDUpYyG3mzBkACROYgDrS3vCtxT+m4N2kgDrMJylbq9ncWNqPbdMXQ9wA24AHjOG9SNE6Kqco11QXWtIMHMnZlkpmtNkvNFRvpNaL3FuMHpHceCdSqVIVwtEU6Z5aOVe9xGAL3OdA3Ak4BJrWcHcVRjinqVoezEYt+Oxa45uUih4+aH61iGzBRH0COKs6GkWuwdgeOXan3UwU/dRnvixNuUeKKGp6I6T3NXVK0pTi7973IVEo7Loui7VkYVCGQDEk9wVxoXVqpWIc+adPeRzj9kHv71O1OsVNzHPe0Oc18NnEDAGYylSbVpmLUWvPNYTAjaAwtPTi5JKTGSL7RuiKFnHm2c713c5x69nVCqvpIW8oAJcHuAJyABIGHaq7SWnnPBA5rd209J8FnalcnBu3dtStWMmamlrOCPOAl20iMeMJR1gp7nezxVTZNXi5gLpx3XfenH6txnP4m+CrcYrcPcmWdbWFjjIaYjaQNqQdPMj0TlvAVYNXun8TfBH0d6fxN8FGxDqTtS6FtV1hYYhpPNjEhIbrA31T7Pj44KrOrxGx34m+CT9HzuP4mqdiHUjal0LS2acpVG3HNcWxwmRkQVREUifSeBxDSe9SDoE7ndrfBHkE+q78TfBStlcyHtPkWejtM0KQugPA4BpM8TKR5eYMbpnqVc7QDtx/E1c8gu9V3a1GzDqFy6FizT9MOEtcBIyjr2pyrrBT2BxVWNAO2h3a1B0Cdzu1qjZh1JuZOdrA31Xexdr6fpmOa70QNigjQB3O7WpX0fO534meCmoBc+hU2hzS4luDScAdg3KTYn4EKe3V/eCfvt8FUWmg6i8tOzcrE0+AjTXETSs5cCRmDkuU67mYYjgVIstYY7JXbd6PWmUqYrQ1bLTfa07i73ITDhzR0u9yEzbbtipUXGhtJGlRcGjEvJk5DAbFAr1iXl7jLiZn46Ew2pDB0nuC5Tplxw/4S1bGOlxeYGKs7HZgzHN2/dwCTQpBggZ7Snby6On06j9qfoZMuVvdEurPayGgCMB+5Sn20ugiD4qAw80Y7O8IoNutAmY2rkZVc5fFnRg2or4Et1qc3MN6nd2C787d6o/F+yqa9WTwGA956/cpVB/NHQrnp1HEpviyrvm5uKJptboyb+L9kn5271faFEJnJdNXH4+Nqz0i631JgtT/Uz23m9fekHSGMQJ3XmzgJyTDLUDOJy3FQwxvKX5kyTkdrbsT1ISRDbLQW90eh7R4rnz13qe0KN84aNuPFDa7ced7ZUV5E2+pJFtd6nt/ZD7Y4CSz2hQKF5pfO10jGc9ikW1/MPV3qyGNSmosSWSSjYryrvaB0uAUmna7wnDqM+1Z20NkcR8QrDRn92Ok95Vmo06xSojDmc1ZZNtIORB6IVHpKnee47IPaMlPs9G7PEzkodZ3OPSrNHjjKTT6FepnJRTKVzYxCVysiCnqNLnkdPYkWmzRiMu5T3UtnaFU1dDdT0R0u/SupLvRHSe4ISDDlGjeA2CTj1NU1gAEDL4zUeynmfePcE7eW3T44pbXMoySbdDkrt5NSi8tW0U7IsxuHYlXuA7E1KJVbxwfJD3LqOXlMou5oVdKmUnc0LPq39lD4VvHQCuhNhyS5y51I1bTH7y5KZDguyikTbHQUEJoFdD1FBbHmHnC9MY9uxFsfzT1d6Za9JtLuaepWYlU18RZu4sj3kAgbAmpRK60lGXFGNWuA9f4DsQXpmUSojGMd6QNt8RwFKvJqUSnsWhi2MAAjaXe5CLYcG9Lvchc7KkpujVHgds55vWe4Jcpqieb1nuCVK04n9hFclvFyi8kSiVZtC0LlclJlEo2goVKlU3YBQpTwfzVm1G9IshuZJDlw96juqAcUPrLIlZbZIceKSHDeEwao2hJDxsCnZCyS07ilBR21Auir/wo2QsfDuxJrO5vYmRVwyXKh5qeCqS+JEuAiUSkolb7KKFSuykSiUWFC5RKRKJU2FHLScB0n3Li5XyHSe5qFjy/iZdHgDDzR0nuauyksIu5gYnOdsbhwXcPWH5vBWQmlGiGjsolcw9Yfm8EYesPzeCfbXUjZFSuSuYesPzeCMPWH5vBG2upGydldvJOHrD83gjD1h+bwUOUSaFF5XC5cw9Yfm8EYesPzeCi4hTOyuSjD1h+bwRh6w/N4I2ohRLdoyuGCoaNUMcCWvNN9xwALiQ6IIutcehpOxRWScBjgThjgBJPQACVpaGt7qYY2mGMDbNyRcG89zhRfTY4vuzda54cB/Cp30zo86KRbe5cENIAHKi0AvbDAb5+cNadkUxwhNvyJoxtNhdN0EwCTAJgASSY2AbUm8tXV1ppG1Cs1rmAUa9MlpaKg5W/dukMiKYeGt4N2YQjSusFCoaDhTZhXNWq1rYmm2q80aN4si8GPeCQC2CzcQDaXQKM5ToPdF1rnXiWthpN5wAJaIzIBBjiE1eW6dr1RvNIoDmvDy4k33OAoiCSCbrhSMiZJDOdzcazTGslCtZX0W0rjnvD7xMhjr7nG6A0YXXXBgDdYJJGAnvA2SofoS1AwbNXBul0GjUBuNgOdEeiLzZPEKK2y1CzlAx5Zeu3w1xbf8AVvRF7gtGNa2OtFepUpsLKr7wptp0QHAPLwysTSJdN7F452EzuZGsbG2VlKmHNfTgMqSGuAFZ1YuvtYH3pe5sTdiDEqO8YbJTM0fWIeRSqEU718im8hlz075jmxImcl1+jK4maNUXWB7ppvF2mZh5wwbgccsFoBrRSvVHEVGkmq6ndcLrKlWpVc6o5pbDnBlRrAdkOIEkESKuudI3opuxc+q2XT55/wA5vNdzcaX9qMDPm/xYHeMKMhb7M+nDajHMdiYe1zTdMQYImDBx4IVlrVpllpewsaWgGqTeN43qtV1V2MDAF8DonbA6qpO3YxQoQhQAIQhAAhCEACEIQAIQhAAhCEACEIQAIQhAAhCEACEIQAIQhAAhCEAf/9k="/>
          <p:cNvSpPr>
            <a:spLocks noChangeAspect="1" noChangeArrowheads="1"/>
          </p:cNvSpPr>
          <p:nvPr/>
        </p:nvSpPr>
        <p:spPr bwMode="auto">
          <a:xfrm>
            <a:off x="307975" y="-2590800"/>
            <a:ext cx="3800475"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8" name="Picture 30" descr="https://encrypted-tbn1.gstatic.com/images?q=tbn:ANd9GcSjk22-HSOQpdgNVrZuBurxvlS0GqaX5uCFpB1yBplOM41bjL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924" y="1872302"/>
            <a:ext cx="2770006" cy="2242497"/>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encrypted-tbn3.gstatic.com/images?q=tbn:ANd9GcT-96uTwJ13ckTshKX7_ax0XlJcf0rfz9e4mLGpOYVGSlKL23aD1A"/>
          <p:cNvPicPr>
            <a:picLocks noChangeAspect="1" noChangeArrowheads="1"/>
          </p:cNvPicPr>
          <p:nvPr/>
        </p:nvPicPr>
        <p:blipFill rotWithShape="1">
          <a:blip r:embed="rId5">
            <a:extLst>
              <a:ext uri="{28A0092B-C50C-407E-A947-70E740481C1C}">
                <a14:useLocalDpi xmlns:a14="http://schemas.microsoft.com/office/drawing/2010/main" val="0"/>
              </a:ext>
            </a:extLst>
          </a:blip>
          <a:srcRect b="13148"/>
          <a:stretch/>
        </p:blipFill>
        <p:spPr bwMode="auto">
          <a:xfrm>
            <a:off x="8272117" y="0"/>
            <a:ext cx="3919882" cy="1872302"/>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https://encrypted-tbn3.gstatic.com/images?q=tbn:ANd9GcSxiSChns1N0ajCWoylXqhDaCDNV7_exuLHZoroZ-8Q-DGxRqdrv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8967" y="0"/>
            <a:ext cx="2783150" cy="187230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ttp://reillyenglehart.files.wordpress.com/2011/01/cordoba_mosqu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6924" y="4114799"/>
            <a:ext cx="27432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encrypted-tbn1.gstatic.com/images?q=tbn:ANd9GcQEOg06gt__qBFROtNhE2Es2UZfFEM48fhaJld5uoG-NpgWXXn1J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35347"/>
            <a:ext cx="2814539" cy="200637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upload.wikimedia.org/wikipedia/commons/0/0a/Ronda_La_Ciudad200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4539" y="4794957"/>
            <a:ext cx="3184685" cy="20614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lianorg.com/Upload/piture/20140515093242_pictures_20077.jpg"/>
          <p:cNvPicPr>
            <a:picLocks noChangeAspect="1" noChangeArrowheads="1"/>
          </p:cNvPicPr>
          <p:nvPr/>
        </p:nvPicPr>
        <p:blipFill rotWithShape="1">
          <a:blip r:embed="rId10">
            <a:extLst>
              <a:ext uri="{28A0092B-C50C-407E-A947-70E740481C1C}">
                <a14:useLocalDpi xmlns:a14="http://schemas.microsoft.com/office/drawing/2010/main" val="0"/>
              </a:ext>
            </a:extLst>
          </a:blip>
          <a:srcRect l="7503"/>
          <a:stretch/>
        </p:blipFill>
        <p:spPr bwMode="auto">
          <a:xfrm>
            <a:off x="6011099" y="4794956"/>
            <a:ext cx="3413949" cy="20527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encrypted-tbn1.gstatic.com/images?q=tbn:ANd9GcTnZ0ebz6EgheEBaX4A5Pkeb3XysQ8oYRPvt_CZjR5Zm9Rl77qre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54033" y="1872302"/>
            <a:ext cx="3694434" cy="2922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econline.com/images/EL/20070402_EL_TR_34_0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6" y="0"/>
            <a:ext cx="2804400" cy="187230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pic.caixin.com/blog/Mon_1006/01647121275566416.jpg"/>
          <p:cNvPicPr>
            <a:picLocks noChangeAspect="1" noChangeArrowheads="1"/>
          </p:cNvPicPr>
          <p:nvPr/>
        </p:nvPicPr>
        <p:blipFill rotWithShape="1">
          <a:blip r:embed="rId13">
            <a:extLst>
              <a:ext uri="{28A0092B-C50C-407E-A947-70E740481C1C}">
                <a14:useLocalDpi xmlns:a14="http://schemas.microsoft.com/office/drawing/2010/main" val="0"/>
              </a:ext>
            </a:extLst>
          </a:blip>
          <a:srcRect r="15138"/>
          <a:stretch/>
        </p:blipFill>
        <p:spPr bwMode="auto">
          <a:xfrm>
            <a:off x="12566" y="3214879"/>
            <a:ext cx="2790097" cy="1758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1.gstatic.com/images?q=tbn:ANd9GcQ0t02iuTm93Bbdpar70xMiYmjSEQyefKdzAwhLIXX5eKdaSJ-P7Q"/>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38" y="4794957"/>
            <a:ext cx="2804399" cy="214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4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cache.graphicslib.viator.com/graphicslib/media/64/cordoba-mosque-and-roman-bridge-photo_1413220-770t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019" y="1642658"/>
            <a:ext cx="7237116" cy="48124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496790" y="581891"/>
            <a:ext cx="6755573" cy="938318"/>
          </a:xfrm>
        </p:spPr>
        <p:txBody>
          <a:bodyPr>
            <a:normAutofit/>
          </a:bodyPr>
          <a:lstStyle/>
          <a:p>
            <a:pPr algn="ctr"/>
            <a:r>
              <a:rPr lang="zh-CN" altLang="en-US" sz="3200" dirty="0" smtClean="0"/>
              <a:t>科尔多瓦的经典照</a:t>
            </a:r>
            <a:endParaRPr lang="en-US" sz="2000" dirty="0"/>
          </a:p>
        </p:txBody>
      </p:sp>
      <p:sp>
        <p:nvSpPr>
          <p:cNvPr id="2" name="TextBox 1"/>
          <p:cNvSpPr txBox="1"/>
          <p:nvPr/>
        </p:nvSpPr>
        <p:spPr>
          <a:xfrm>
            <a:off x="9493135" y="3258589"/>
            <a:ext cx="2573140" cy="400110"/>
          </a:xfrm>
          <a:prstGeom prst="rect">
            <a:avLst/>
          </a:prstGeom>
          <a:noFill/>
        </p:spPr>
        <p:txBody>
          <a:bodyPr wrap="none" rtlCol="0">
            <a:spAutoFit/>
          </a:bodyPr>
          <a:lstStyle/>
          <a:p>
            <a:r>
              <a:rPr lang="en-US" altLang="zh-CN" sz="2000" dirty="0"/>
              <a:t>-</a:t>
            </a:r>
            <a:r>
              <a:rPr lang="zh-CN" altLang="en-US" sz="2000" dirty="0"/>
              <a:t>常见于各种纪念物件</a:t>
            </a:r>
            <a:endParaRPr lang="en-US" sz="2000" dirty="0"/>
          </a:p>
        </p:txBody>
      </p:sp>
    </p:spTree>
    <p:extLst>
      <p:ext uri="{BB962C8B-B14F-4D97-AF65-F5344CB8AC3E}">
        <p14:creationId xmlns:p14="http://schemas.microsoft.com/office/powerpoint/2010/main" val="3151291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21" y="665017"/>
            <a:ext cx="11492948" cy="826737"/>
          </a:xfrm>
        </p:spPr>
        <p:txBody>
          <a:bodyPr>
            <a:normAutofit/>
          </a:bodyPr>
          <a:lstStyle/>
          <a:p>
            <a:r>
              <a:rPr lang="zh-CN" altLang="en-US" sz="3200" dirty="0" smtClean="0"/>
              <a:t>科尔多瓦大清真寺 </a:t>
            </a:r>
            <a:r>
              <a:rPr lang="en-US" altLang="zh-CN" sz="3200" dirty="0" smtClean="0"/>
              <a:t>(</a:t>
            </a:r>
            <a:r>
              <a:rPr lang="en-US" sz="3200" b="0" dirty="0" smtClean="0"/>
              <a:t>THE </a:t>
            </a:r>
            <a:r>
              <a:rPr lang="en-US" sz="3200" b="0" dirty="0"/>
              <a:t>great mosque of Córdoba</a:t>
            </a:r>
            <a:r>
              <a:rPr lang="en-US" sz="3200" dirty="0" smtClean="0"/>
              <a:t>)</a:t>
            </a:r>
            <a:endParaRPr lang="en-US" sz="3200" dirty="0"/>
          </a:p>
        </p:txBody>
      </p:sp>
      <p:pic>
        <p:nvPicPr>
          <p:cNvPr id="3" name="Picture 2" descr="http://cortijohuerto.com/wp-content/uploads/2013/02/Golden-Triangle-Route-Cordoba-Mezqu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54" y="1932169"/>
            <a:ext cx="7639963" cy="4788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041" y="2458193"/>
            <a:ext cx="3926959" cy="2862322"/>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a:t>现今西方世界中的最大清真</a:t>
            </a:r>
            <a:r>
              <a:rPr lang="zh-CN" altLang="en-US" sz="2000" dirty="0" smtClean="0"/>
              <a:t>寺，</a:t>
            </a:r>
            <a:r>
              <a:rPr lang="en-US" altLang="zh-CN" sz="2000" dirty="0"/>
              <a:t>180</a:t>
            </a:r>
            <a:r>
              <a:rPr lang="zh-CN" altLang="en-US" sz="2000" dirty="0"/>
              <a:t>米</a:t>
            </a:r>
            <a:r>
              <a:rPr lang="en-US" altLang="zh-CN" sz="2000" dirty="0"/>
              <a:t>x 130</a:t>
            </a:r>
            <a:r>
              <a:rPr lang="zh-CN" altLang="en-US" sz="2000" dirty="0" smtClean="0"/>
              <a:t>米</a:t>
            </a:r>
            <a:endParaRPr lang="en-US" altLang="zh-CN" sz="2000" dirty="0" smtClean="0"/>
          </a:p>
          <a:p>
            <a:pPr marL="285750" indent="-285750">
              <a:buFont typeface="Arial" panose="020B0604020202020204" pitchFamily="34" charset="0"/>
              <a:buChar char="•"/>
            </a:pPr>
            <a:r>
              <a:rPr lang="zh-CN" altLang="en-US" sz="2000" dirty="0" smtClean="0"/>
              <a:t>始建于公元</a:t>
            </a:r>
            <a:r>
              <a:rPr lang="en-US" altLang="zh-CN" sz="2000" dirty="0" smtClean="0"/>
              <a:t>8</a:t>
            </a:r>
            <a:r>
              <a:rPr lang="zh-CN" altLang="en-US" sz="2000" dirty="0" smtClean="0"/>
              <a:t>世纪</a:t>
            </a:r>
            <a:endParaRPr lang="en-US" altLang="zh-CN" sz="2000" dirty="0" smtClean="0"/>
          </a:p>
          <a:p>
            <a:pPr marL="285750" indent="-285750">
              <a:buFont typeface="Arial" panose="020B0604020202020204" pitchFamily="34" charset="0"/>
              <a:buChar char="•"/>
            </a:pPr>
            <a:r>
              <a:rPr lang="zh-CN" altLang="en-US" sz="2000" dirty="0"/>
              <a:t>结构</a:t>
            </a:r>
            <a:r>
              <a:rPr lang="zh-CN" altLang="en-US" sz="2000" dirty="0" smtClean="0"/>
              <a:t>宏伟，装饰豪华</a:t>
            </a:r>
            <a:endParaRPr lang="en-US" altLang="zh-CN" sz="2000" dirty="0" smtClean="0"/>
          </a:p>
          <a:p>
            <a:pPr marL="285750" indent="-285750">
              <a:buFont typeface="Arial" panose="020B0604020202020204" pitchFamily="34" charset="0"/>
              <a:buChar char="•"/>
            </a:pPr>
            <a:r>
              <a:rPr lang="zh-CN" altLang="en-US" sz="2000" dirty="0" smtClean="0"/>
              <a:t>当时的宗</a:t>
            </a:r>
            <a:r>
              <a:rPr lang="zh-CN" altLang="en-US" sz="2000" dirty="0"/>
              <a:t>教中</a:t>
            </a:r>
            <a:r>
              <a:rPr lang="zh-CN" altLang="en-US" sz="2000" dirty="0" smtClean="0"/>
              <a:t>心：可与麦加、耶路撒冷清真</a:t>
            </a:r>
            <a:r>
              <a:rPr lang="zh-CN" altLang="en-US" sz="2000" dirty="0"/>
              <a:t>寺</a:t>
            </a:r>
            <a:r>
              <a:rPr lang="zh-CN" altLang="en-US" sz="2000" dirty="0" smtClean="0"/>
              <a:t>媲美</a:t>
            </a:r>
            <a:endParaRPr lang="en-US" altLang="zh-CN" sz="2000" dirty="0" smtClean="0"/>
          </a:p>
          <a:p>
            <a:pPr marL="285750" indent="-285750">
              <a:buFont typeface="Arial" panose="020B0604020202020204" pitchFamily="34" charset="0"/>
              <a:buChar char="•"/>
            </a:pPr>
            <a:r>
              <a:rPr lang="zh-CN" altLang="en-US" sz="2000" dirty="0" smtClean="0"/>
              <a:t>主</a:t>
            </a:r>
            <a:r>
              <a:rPr lang="zh-CN" altLang="en-US" sz="2000" dirty="0"/>
              <a:t>要分宣礼楼</a:t>
            </a:r>
            <a:r>
              <a:rPr lang="zh-CN" altLang="en-US" sz="2000" dirty="0" smtClean="0"/>
              <a:t>、</a:t>
            </a:r>
            <a:r>
              <a:rPr lang="zh-CN" altLang="en-US" sz="2000" dirty="0">
                <a:sym typeface="Wingdings" panose="05000000000000000000" pitchFamily="2" charset="2"/>
              </a:rPr>
              <a:t>橘</a:t>
            </a:r>
            <a:r>
              <a:rPr lang="zh-CN" altLang="en-US" sz="2000" dirty="0" smtClean="0"/>
              <a:t>树</a:t>
            </a:r>
            <a:r>
              <a:rPr lang="zh-CN" altLang="en-US" sz="2000" dirty="0"/>
              <a:t>院</a:t>
            </a:r>
            <a:r>
              <a:rPr lang="zh-CN" altLang="en-US" sz="2000" dirty="0" smtClean="0"/>
              <a:t>、礼</a:t>
            </a:r>
            <a:r>
              <a:rPr lang="zh-CN" altLang="en-US" sz="2000" dirty="0"/>
              <a:t>拜正</a:t>
            </a:r>
            <a:r>
              <a:rPr lang="zh-CN" altLang="en-US" sz="2000" dirty="0" smtClean="0"/>
              <a:t>殿等</a:t>
            </a:r>
            <a:r>
              <a:rPr lang="zh-CN" altLang="en-US" sz="2000" dirty="0"/>
              <a:t>几部</a:t>
            </a:r>
            <a:r>
              <a:rPr lang="zh-CN" altLang="en-US" sz="2000" dirty="0" smtClean="0"/>
              <a:t>分</a:t>
            </a:r>
            <a:endParaRPr lang="en-US" altLang="zh-CN" sz="2000" dirty="0" smtClean="0"/>
          </a:p>
          <a:p>
            <a:pPr marL="285750" indent="-285750">
              <a:buFont typeface="Arial" panose="020B0604020202020204" pitchFamily="34" charset="0"/>
              <a:buChar char="•"/>
            </a:pPr>
            <a:endParaRPr lang="en-US" altLang="zh-CN" sz="2000" dirty="0" smtClean="0"/>
          </a:p>
        </p:txBody>
      </p:sp>
    </p:spTree>
    <p:extLst>
      <p:ext uri="{BB962C8B-B14F-4D97-AF65-F5344CB8AC3E}">
        <p14:creationId xmlns:p14="http://schemas.microsoft.com/office/powerpoint/2010/main" val="3579247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67470" y="2236967"/>
            <a:ext cx="5598939" cy="4351338"/>
          </a:xfrm>
        </p:spPr>
        <p:txBody>
          <a:bodyPr>
            <a:normAutofit/>
          </a:bodyPr>
          <a:lstStyle/>
          <a:p>
            <a:pPr marL="342900" indent="-342900" algn="l">
              <a:buFont typeface="Arial" panose="020B0604020202020204" pitchFamily="34" charset="0"/>
              <a:buChar char="•"/>
            </a:pPr>
            <a:r>
              <a:rPr lang="zh-CN" altLang="en-US" b="1" u="sng" dirty="0" smtClean="0"/>
              <a:t>阿布杜</a:t>
            </a:r>
            <a:r>
              <a:rPr lang="en-US" altLang="zh-CN" b="1" u="sng" dirty="0" smtClean="0"/>
              <a:t>-</a:t>
            </a:r>
            <a:r>
              <a:rPr lang="zh-CN" altLang="en-US" b="1" u="sng" dirty="0" smtClean="0"/>
              <a:t>拉赫曼一世</a:t>
            </a:r>
            <a:r>
              <a:rPr lang="zh-CN" altLang="en-US" dirty="0" smtClean="0"/>
              <a:t>及其后代</a:t>
            </a:r>
            <a:endParaRPr lang="en-US" altLang="zh-CN" dirty="0" smtClean="0"/>
          </a:p>
          <a:p>
            <a:pPr marL="342900" indent="-342900" algn="l">
              <a:buFont typeface="Arial" panose="020B0604020202020204" pitchFamily="34" charset="0"/>
              <a:buChar char="•"/>
            </a:pPr>
            <a:r>
              <a:rPr lang="zh-CN" altLang="en-US" dirty="0"/>
              <a:t>始建于</a:t>
            </a:r>
            <a:r>
              <a:rPr lang="en-US" dirty="0"/>
              <a:t>784 </a:t>
            </a:r>
            <a:r>
              <a:rPr lang="zh-CN" altLang="en-US" dirty="0" smtClean="0">
                <a:sym typeface="Wingdings" panose="05000000000000000000" pitchFamily="2" charset="2"/>
              </a:rPr>
              <a:t>，</a:t>
            </a:r>
            <a:r>
              <a:rPr lang="zh-CN" altLang="en-US" dirty="0">
                <a:sym typeface="Wingdings" panose="05000000000000000000" pitchFamily="2" charset="2"/>
              </a:rPr>
              <a:t>前后</a:t>
            </a:r>
            <a:r>
              <a:rPr lang="en-US" altLang="zh-CN" dirty="0">
                <a:sym typeface="Wingdings" panose="05000000000000000000" pitchFamily="2" charset="2"/>
              </a:rPr>
              <a:t>200</a:t>
            </a:r>
            <a:r>
              <a:rPr lang="zh-CN" altLang="en-US" dirty="0" smtClean="0">
                <a:sym typeface="Wingdings" panose="05000000000000000000" pitchFamily="2" charset="2"/>
              </a:rPr>
              <a:t>年，扩</a:t>
            </a:r>
            <a:r>
              <a:rPr lang="zh-CN" altLang="en-US" dirty="0">
                <a:sym typeface="Wingdings" panose="05000000000000000000" pitchFamily="2" charset="2"/>
              </a:rPr>
              <a:t>充至今天的规模 </a:t>
            </a:r>
            <a:endParaRPr lang="en-US" dirty="0" smtClean="0"/>
          </a:p>
          <a:p>
            <a:pPr marL="342900" indent="-342900" algn="l">
              <a:buFont typeface="Arial" panose="020B0604020202020204" pitchFamily="34" charset="0"/>
              <a:buChar char="•"/>
            </a:pPr>
            <a:r>
              <a:rPr lang="zh-CN" altLang="en-US" dirty="0" smtClean="0">
                <a:sym typeface="Wingdings" panose="05000000000000000000" pitchFamily="2" charset="2"/>
              </a:rPr>
              <a:t>购买原罗马基督教堂及土地，动用众多艺术家，能工巧匠</a:t>
            </a:r>
            <a:endParaRPr lang="en-US" altLang="zh-CN" dirty="0" smtClean="0">
              <a:sym typeface="Wingdings" panose="05000000000000000000" pitchFamily="2" charset="2"/>
            </a:endParaRPr>
          </a:p>
          <a:p>
            <a:pPr marL="342900" indent="-342900" algn="l">
              <a:buFont typeface="Arial" panose="020B0604020202020204" pitchFamily="34" charset="0"/>
              <a:buChar char="•"/>
            </a:pPr>
            <a:r>
              <a:rPr lang="zh-CN" altLang="en-US" dirty="0" smtClean="0">
                <a:sym typeface="Wingdings" panose="05000000000000000000" pitchFamily="2" charset="2"/>
              </a:rPr>
              <a:t>取材于当地、法国及拜占庭皇帝贺礼的无数大理石、玉石、玛瑙、花岗岩和马赛克。</a:t>
            </a:r>
            <a:endParaRPr lang="en-US" altLang="zh-CN" dirty="0" smtClean="0">
              <a:sym typeface="Wingdings" panose="05000000000000000000" pitchFamily="2" charset="2"/>
            </a:endParaRPr>
          </a:p>
          <a:p>
            <a:pPr marL="342900" indent="-342900" algn="l">
              <a:buFont typeface="Arial" panose="020B0604020202020204" pitchFamily="34" charset="0"/>
              <a:buChar char="•"/>
            </a:pPr>
            <a:r>
              <a:rPr lang="zh-CN" altLang="en-US" dirty="0" smtClean="0"/>
              <a:t>建筑宏伟，装饰豪华，曾是中世纪的奇迹</a:t>
            </a:r>
            <a:r>
              <a:rPr lang="zh-CN" altLang="en-US" dirty="0"/>
              <a:t>。</a:t>
            </a:r>
            <a:endParaRPr lang="en-US" altLang="zh-CN" dirty="0" smtClean="0">
              <a:sym typeface="Wingdings" panose="05000000000000000000" pitchFamily="2" charset="2"/>
            </a:endParaRPr>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973777" y="615142"/>
            <a:ext cx="6448301" cy="893899"/>
          </a:xfrm>
        </p:spPr>
        <p:txBody>
          <a:bodyPr>
            <a:normAutofit/>
          </a:bodyPr>
          <a:lstStyle/>
          <a:p>
            <a:r>
              <a:rPr lang="zh-CN" altLang="en-US" sz="3200" dirty="0" smtClean="0"/>
              <a:t>科尔多瓦大清真寺的修建</a:t>
            </a:r>
            <a:endParaRPr lang="en-US" sz="3200" dirty="0"/>
          </a:p>
        </p:txBody>
      </p:sp>
      <p:pic>
        <p:nvPicPr>
          <p:cNvPr id="5" name="Picture 2" descr="http://4.bp.blogspot.com/-ewbtK0nwwHk/TVqn9_MX94I/AAAAAAAAIMo/Oto74rD4N-Y/s1600/ES+pc0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270" y="112359"/>
            <a:ext cx="3722904" cy="2209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pic.qyer.com/album/user/271/37/Q05UQR0GYA/index/wh6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114" y="2520545"/>
            <a:ext cx="5793964" cy="4315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929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st facade Cordoba Mosque - Al-Hakam II's add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040" y="1676533"/>
            <a:ext cx="6234277" cy="41423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22474" y="629392"/>
            <a:ext cx="5785095" cy="778625"/>
          </a:xfrm>
        </p:spPr>
        <p:txBody>
          <a:bodyPr>
            <a:normAutofit/>
          </a:bodyPr>
          <a:lstStyle/>
          <a:p>
            <a:r>
              <a:rPr lang="zh-CN" altLang="en-US" sz="3200" b="1" dirty="0" smtClean="0"/>
              <a:t>大清真寺宏伟外观</a:t>
            </a:r>
            <a:endParaRPr lang="en-US" sz="3200" dirty="0"/>
          </a:p>
        </p:txBody>
      </p:sp>
      <p:pic>
        <p:nvPicPr>
          <p:cNvPr id="7" name="Picture 4" descr="http://www.bu.edu/madrid/files/2013/12/1377511_10100894640874557_1034090523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0" y="1647811"/>
            <a:ext cx="5561464" cy="41710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92012" y="5935131"/>
            <a:ext cx="646331" cy="369332"/>
          </a:xfrm>
          <a:prstGeom prst="rect">
            <a:avLst/>
          </a:prstGeom>
          <a:noFill/>
        </p:spPr>
        <p:txBody>
          <a:bodyPr wrap="none" rtlCol="0">
            <a:spAutoFit/>
          </a:bodyPr>
          <a:lstStyle/>
          <a:p>
            <a:r>
              <a:rPr lang="zh-CN" altLang="en-US" dirty="0" smtClean="0"/>
              <a:t>西门</a:t>
            </a:r>
            <a:endParaRPr lang="en-US" dirty="0"/>
          </a:p>
        </p:txBody>
      </p:sp>
      <p:sp>
        <p:nvSpPr>
          <p:cNvPr id="9" name="TextBox 8"/>
          <p:cNvSpPr txBox="1"/>
          <p:nvPr/>
        </p:nvSpPr>
        <p:spPr>
          <a:xfrm>
            <a:off x="2444680" y="5925154"/>
            <a:ext cx="1338828" cy="369332"/>
          </a:xfrm>
          <a:prstGeom prst="rect">
            <a:avLst/>
          </a:prstGeom>
          <a:noFill/>
        </p:spPr>
        <p:txBody>
          <a:bodyPr wrap="none" rtlCol="0">
            <a:spAutoFit/>
          </a:bodyPr>
          <a:lstStyle/>
          <a:p>
            <a:r>
              <a:rPr lang="zh-CN" altLang="en-US" dirty="0"/>
              <a:t>西</a:t>
            </a:r>
            <a:r>
              <a:rPr lang="zh-CN" altLang="en-US" dirty="0" smtClean="0"/>
              <a:t>南角</a:t>
            </a:r>
            <a:r>
              <a:rPr lang="zh-CN" altLang="en-US" dirty="0"/>
              <a:t>院墙</a:t>
            </a:r>
            <a:endParaRPr lang="en-US" dirty="0"/>
          </a:p>
        </p:txBody>
      </p:sp>
    </p:spTree>
    <p:extLst>
      <p:ext uri="{BB962C8B-B14F-4D97-AF65-F5344CB8AC3E}">
        <p14:creationId xmlns:p14="http://schemas.microsoft.com/office/powerpoint/2010/main" val="160192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73479" y="2113808"/>
            <a:ext cx="5689816" cy="3488293"/>
          </a:xfrm>
        </p:spPr>
        <p:txBody>
          <a:bodyPr>
            <a:normAutofit/>
          </a:bodyPr>
          <a:lstStyle/>
          <a:p>
            <a:pPr marL="342900" indent="-342900" algn="l">
              <a:buFont typeface="Arial" panose="020B0604020202020204" pitchFamily="34" charset="0"/>
              <a:buChar char="•"/>
            </a:pPr>
            <a:r>
              <a:rPr lang="zh-CN" altLang="en-US" dirty="0" smtClean="0">
                <a:sym typeface="Wingdings" panose="05000000000000000000" pitchFamily="2" charset="2"/>
              </a:rPr>
              <a:t>被</a:t>
            </a:r>
            <a:r>
              <a:rPr lang="zh-CN" altLang="en-US" dirty="0">
                <a:sym typeface="Wingdings" panose="05000000000000000000" pitchFamily="2" charset="2"/>
              </a:rPr>
              <a:t>列柱拱门环</a:t>
            </a:r>
            <a:r>
              <a:rPr lang="zh-CN" altLang="en-US" dirty="0" smtClean="0">
                <a:sym typeface="Wingdings" panose="05000000000000000000" pitchFamily="2" charset="2"/>
              </a:rPr>
              <a:t>绕</a:t>
            </a:r>
            <a:r>
              <a:rPr lang="zh-CN" altLang="en-US" dirty="0">
                <a:sym typeface="Wingdings" panose="05000000000000000000" pitchFamily="2" charset="2"/>
              </a:rPr>
              <a:t>，</a:t>
            </a:r>
            <a:r>
              <a:rPr lang="zh-CN" altLang="en-US" dirty="0" smtClean="0">
                <a:sym typeface="Wingdings" panose="05000000000000000000" pitchFamily="2" charset="2"/>
              </a:rPr>
              <a:t>内</a:t>
            </a:r>
            <a:r>
              <a:rPr lang="zh-CN" altLang="en-US" dirty="0">
                <a:sym typeface="Wingdings" panose="05000000000000000000" pitchFamily="2" charset="2"/>
              </a:rPr>
              <a:t>种植橘子</a:t>
            </a:r>
            <a:r>
              <a:rPr lang="zh-CN" altLang="en-US" dirty="0" smtClean="0">
                <a:sym typeface="Wingdings" panose="05000000000000000000" pitchFamily="2" charset="2"/>
              </a:rPr>
              <a:t>树</a:t>
            </a:r>
            <a:endParaRPr lang="en-US" altLang="zh-CN" dirty="0" smtClean="0">
              <a:sym typeface="Wingdings" panose="05000000000000000000" pitchFamily="2" charset="2"/>
            </a:endParaRPr>
          </a:p>
          <a:p>
            <a:pPr marL="342900" indent="-342900" algn="l">
              <a:buFont typeface="Arial" panose="020B0604020202020204" pitchFamily="34" charset="0"/>
              <a:buChar char="•"/>
            </a:pPr>
            <a:r>
              <a:rPr lang="zh-CN" altLang="en-US" dirty="0">
                <a:sym typeface="Wingdings" panose="05000000000000000000" pitchFamily="2" charset="2"/>
              </a:rPr>
              <a:t>有喷</a:t>
            </a:r>
            <a:r>
              <a:rPr lang="zh-CN" altLang="en-US" dirty="0" smtClean="0">
                <a:sym typeface="Wingdings" panose="05000000000000000000" pitchFamily="2" charset="2"/>
              </a:rPr>
              <a:t>泉供礼拜前</a:t>
            </a:r>
            <a:r>
              <a:rPr lang="zh-CN" altLang="en-US" dirty="0">
                <a:sym typeface="Wingdings" panose="05000000000000000000" pitchFamily="2" charset="2"/>
              </a:rPr>
              <a:t>履</a:t>
            </a:r>
            <a:r>
              <a:rPr lang="zh-CN" altLang="en-US" dirty="0" smtClean="0">
                <a:sym typeface="Wingdings" panose="05000000000000000000" pitchFamily="2" charset="2"/>
              </a:rPr>
              <a:t>行净礼</a:t>
            </a:r>
            <a:endParaRPr lang="en-US" altLang="zh-CN" dirty="0" smtClean="0">
              <a:sym typeface="Wingdings" panose="05000000000000000000" pitchFamily="2" charset="2"/>
            </a:endParaRPr>
          </a:p>
          <a:p>
            <a:pPr marL="342900" indent="-342900" algn="l">
              <a:buFont typeface="Arial" panose="020B0604020202020204" pitchFamily="34" charset="0"/>
              <a:buChar char="•"/>
            </a:pPr>
            <a:endParaRPr lang="en-US" altLang="zh-CN" dirty="0">
              <a:sym typeface="Wingdings" panose="05000000000000000000" pitchFamily="2" charset="2"/>
            </a:endParaRPr>
          </a:p>
          <a:p>
            <a:pPr marL="342900" indent="-342900" algn="l">
              <a:buFont typeface="Arial" panose="020B0604020202020204" pitchFamily="34" charset="0"/>
              <a:buChar char="•"/>
            </a:pPr>
            <a:endParaRPr lang="en-US" altLang="zh-CN" dirty="0">
              <a:sym typeface="Wingdings" panose="05000000000000000000" pitchFamily="2" charset="2"/>
            </a:endParaRPr>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3540433" y="896982"/>
            <a:ext cx="4914798" cy="701040"/>
          </a:xfrm>
        </p:spPr>
        <p:txBody>
          <a:bodyPr>
            <a:normAutofit/>
          </a:bodyPr>
          <a:lstStyle/>
          <a:p>
            <a:r>
              <a:rPr lang="zh-CN" altLang="en-US" sz="3200" dirty="0">
                <a:sym typeface="Wingdings" panose="05000000000000000000" pitchFamily="2" charset="2"/>
              </a:rPr>
              <a:t>开放</a:t>
            </a:r>
            <a:r>
              <a:rPr lang="zh-CN" altLang="en-US" sz="3200" dirty="0" smtClean="0">
                <a:sym typeface="Wingdings" panose="05000000000000000000" pitchFamily="2" charset="2"/>
              </a:rPr>
              <a:t>式橘树庭</a:t>
            </a:r>
            <a:r>
              <a:rPr lang="zh-CN" altLang="en-US" sz="3200" dirty="0">
                <a:sym typeface="Wingdings" panose="05000000000000000000" pitchFamily="2" charset="2"/>
              </a:rPr>
              <a:t>院</a:t>
            </a:r>
            <a:endParaRPr lang="en-US" sz="3200" dirty="0"/>
          </a:p>
        </p:txBody>
      </p:sp>
      <p:pic>
        <p:nvPicPr>
          <p:cNvPr id="14340" name="Picture 4" descr="http://1.bp.blogspot.com/-19OMGvsbT-o/Ub3fbHGwAAI/AAAAAAAAB68/qvMLLxvsgHg/s1600/IMGP82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858" y="1924564"/>
            <a:ext cx="5797139" cy="42446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upload.wikimedia.org/wikipedia/commons/8/8d/Minaret_of_the_Mezquita_in_Cordob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0465" y="3253840"/>
            <a:ext cx="3644393" cy="291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901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15741" y="1892189"/>
            <a:ext cx="8056364" cy="1531438"/>
          </a:xfrm>
        </p:spPr>
        <p:txBody>
          <a:bodyPr>
            <a:normAutofit/>
          </a:bodyPr>
          <a:lstStyle/>
          <a:p>
            <a:pPr marL="342900" indent="-342900" algn="l">
              <a:buFont typeface="Arial" panose="020B0604020202020204" pitchFamily="34" charset="0"/>
              <a:buChar char="•"/>
            </a:pPr>
            <a:r>
              <a:rPr lang="en-US" altLang="zh-CN" dirty="0" smtClean="0">
                <a:sym typeface="Wingdings" panose="05000000000000000000" pitchFamily="2" charset="2"/>
              </a:rPr>
              <a:t>4</a:t>
            </a:r>
            <a:r>
              <a:rPr lang="zh-CN" altLang="en-US" dirty="0" smtClean="0">
                <a:sym typeface="Wingdings" panose="05000000000000000000" pitchFamily="2" charset="2"/>
              </a:rPr>
              <a:t>米高大理石柱林</a:t>
            </a:r>
            <a:r>
              <a:rPr lang="zh-CN" altLang="en-US" dirty="0" smtClean="0">
                <a:sym typeface="Wingdings" panose="05000000000000000000" pitchFamily="2" charset="2"/>
              </a:rPr>
              <a:t>，南</a:t>
            </a:r>
            <a:r>
              <a:rPr lang="zh-CN" altLang="en-US" dirty="0" smtClean="0">
                <a:sym typeface="Wingdings" panose="05000000000000000000" pitchFamily="2" charset="2"/>
              </a:rPr>
              <a:t>北</a:t>
            </a:r>
            <a:r>
              <a:rPr lang="en-US" altLang="zh-CN" dirty="0" smtClean="0">
                <a:sym typeface="Wingdings" panose="05000000000000000000" pitchFamily="2" charset="2"/>
              </a:rPr>
              <a:t>19</a:t>
            </a:r>
            <a:r>
              <a:rPr lang="zh-CN" altLang="en-US" dirty="0" smtClean="0">
                <a:sym typeface="Wingdings" panose="05000000000000000000" pitchFamily="2" charset="2"/>
              </a:rPr>
              <a:t>行，</a:t>
            </a:r>
            <a:r>
              <a:rPr lang="en-US" altLang="zh-CN" dirty="0" smtClean="0">
                <a:sym typeface="Wingdings" panose="05000000000000000000" pitchFamily="2" charset="2"/>
              </a:rPr>
              <a:t>29</a:t>
            </a:r>
            <a:r>
              <a:rPr lang="zh-CN" altLang="en-US" dirty="0" smtClean="0">
                <a:sym typeface="Wingdings" panose="05000000000000000000" pitchFamily="2" charset="2"/>
              </a:rPr>
              <a:t>个拱</a:t>
            </a:r>
            <a:r>
              <a:rPr lang="zh-CN" altLang="en-US" dirty="0">
                <a:sym typeface="Wingdings" panose="05000000000000000000" pitchFamily="2" charset="2"/>
              </a:rPr>
              <a:t>门，现存</a:t>
            </a:r>
            <a:r>
              <a:rPr lang="en-US" altLang="zh-CN" dirty="0">
                <a:sym typeface="Wingdings" panose="05000000000000000000" pitchFamily="2" charset="2"/>
              </a:rPr>
              <a:t>850</a:t>
            </a:r>
            <a:r>
              <a:rPr lang="zh-CN" altLang="en-US" dirty="0" smtClean="0">
                <a:sym typeface="Wingdings" panose="05000000000000000000" pitchFamily="2" charset="2"/>
              </a:rPr>
              <a:t>根。</a:t>
            </a:r>
            <a:endParaRPr lang="en-US" altLang="zh-CN" dirty="0" smtClean="0">
              <a:sym typeface="Wingdings" panose="05000000000000000000" pitchFamily="2" charset="2"/>
            </a:endParaRPr>
          </a:p>
          <a:p>
            <a:pPr marL="342900" indent="-342900" algn="l">
              <a:buFont typeface="Arial" panose="020B0604020202020204" pitchFamily="34" charset="0"/>
              <a:buChar char="•"/>
            </a:pPr>
            <a:r>
              <a:rPr lang="zh-CN" altLang="en-US" dirty="0" smtClean="0">
                <a:sym typeface="Wingdings" panose="05000000000000000000" pitchFamily="2" charset="2"/>
              </a:rPr>
              <a:t>双层浓厚的阿拉伯色彩的红</a:t>
            </a:r>
            <a:r>
              <a:rPr lang="zh-CN" altLang="en-US" dirty="0">
                <a:sym typeface="Wingdings" panose="05000000000000000000" pitchFamily="2" charset="2"/>
              </a:rPr>
              <a:t>白条纹的马蹄</a:t>
            </a:r>
            <a:r>
              <a:rPr lang="zh-CN" altLang="en-US" dirty="0" smtClean="0">
                <a:sym typeface="Wingdings" panose="05000000000000000000" pitchFamily="2" charset="2"/>
              </a:rPr>
              <a:t>形拱</a:t>
            </a:r>
            <a:r>
              <a:rPr lang="zh-CN" altLang="en-US" dirty="0" smtClean="0">
                <a:sym typeface="Wingdings" panose="05000000000000000000" pitchFamily="2" charset="2"/>
              </a:rPr>
              <a:t>券</a:t>
            </a:r>
            <a:endParaRPr lang="en-US" altLang="zh-CN" dirty="0" smtClean="0">
              <a:sym typeface="Wingdings" panose="05000000000000000000" pitchFamily="2" charset="2"/>
            </a:endParaRPr>
          </a:p>
          <a:p>
            <a:pPr marL="342900" indent="-342900" algn="l">
              <a:buFont typeface="Arial" panose="020B0604020202020204" pitchFamily="34" charset="0"/>
              <a:buChar char="•"/>
            </a:pPr>
            <a:r>
              <a:rPr lang="zh-CN" altLang="en-US" dirty="0" smtClean="0">
                <a:sym typeface="Wingdings" panose="05000000000000000000" pitchFamily="2" charset="2"/>
              </a:rPr>
              <a:t>美</a:t>
            </a:r>
            <a:r>
              <a:rPr lang="zh-CN" altLang="en-US" dirty="0">
                <a:sym typeface="Wingdings" panose="05000000000000000000" pitchFamily="2" charset="2"/>
              </a:rPr>
              <a:t>观，增</a:t>
            </a:r>
            <a:r>
              <a:rPr lang="zh-CN" altLang="en-US" dirty="0" smtClean="0">
                <a:sym typeface="Wingdings" panose="05000000000000000000" pitchFamily="2" charset="2"/>
              </a:rPr>
              <a:t>加天</a:t>
            </a:r>
            <a:r>
              <a:rPr lang="zh-CN" altLang="en-US" dirty="0">
                <a:sym typeface="Wingdings" panose="05000000000000000000" pitchFamily="2" charset="2"/>
              </a:rPr>
              <a:t>棚高</a:t>
            </a:r>
            <a:r>
              <a:rPr lang="zh-CN" altLang="en-US" dirty="0" smtClean="0">
                <a:sym typeface="Wingdings" panose="05000000000000000000" pitchFamily="2" charset="2"/>
              </a:rPr>
              <a:t>度，解决承重。</a:t>
            </a:r>
            <a:endParaRPr lang="en-US" altLang="zh-CN" dirty="0" smtClean="0">
              <a:sym typeface="Wingdings" panose="05000000000000000000" pitchFamily="2" charset="2"/>
            </a:endParaRPr>
          </a:p>
          <a:p>
            <a:pPr marL="342900" indent="-342900" algn="l">
              <a:buFont typeface="Arial" panose="020B0604020202020204" pitchFamily="34" charset="0"/>
              <a:buChar char="•"/>
            </a:pPr>
            <a:endParaRPr lang="en-US" altLang="zh-CN" dirty="0">
              <a:sym typeface="Wingdings" panose="05000000000000000000" pitchFamily="2" charset="2"/>
            </a:endParaRPr>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3243414" y="668643"/>
            <a:ext cx="5530997" cy="888175"/>
          </a:xfrm>
        </p:spPr>
        <p:txBody>
          <a:bodyPr>
            <a:noAutofit/>
          </a:bodyPr>
          <a:lstStyle/>
          <a:p>
            <a:r>
              <a:rPr lang="zh-CN" altLang="en-US" sz="3200" dirty="0" smtClean="0"/>
              <a:t>大清真寺礼拜正厅</a:t>
            </a:r>
            <a:endParaRPr lang="en-US" sz="3200" dirty="0"/>
          </a:p>
        </p:txBody>
      </p:sp>
      <p:pic>
        <p:nvPicPr>
          <p:cNvPr id="6" name="Picture 2" descr="D:\photo album\Spain-2014\Cordoba Mosque  (7).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08913" y="3257377"/>
            <a:ext cx="6183085" cy="368434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reillyenglehart.files.wordpress.com/2011/01/cordoba_mosq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003" y="11875"/>
            <a:ext cx="2952996" cy="32455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alloverspain.com/wp-content/uploads/2013/10/3050556221_7a681c946a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57377"/>
            <a:ext cx="6008914" cy="360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10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Kaaba mirror edit j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362" y="1764001"/>
            <a:ext cx="6706647" cy="50299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861953" y="558140"/>
            <a:ext cx="6423298" cy="852253"/>
          </a:xfrm>
        </p:spPr>
        <p:txBody>
          <a:bodyPr>
            <a:normAutofit/>
          </a:bodyPr>
          <a:lstStyle/>
          <a:p>
            <a:r>
              <a:rPr lang="zh-CN" altLang="en-US" sz="3200" dirty="0" smtClean="0"/>
              <a:t>麦加清真寺的克尔白</a:t>
            </a:r>
            <a:r>
              <a:rPr lang="en-US" altLang="zh-CN" sz="3200" dirty="0" smtClean="0"/>
              <a:t>(Kaaba)</a:t>
            </a:r>
            <a:endParaRPr lang="en-US" sz="3200" dirty="0"/>
          </a:p>
        </p:txBody>
      </p:sp>
      <p:grpSp>
        <p:nvGrpSpPr>
          <p:cNvPr id="6" name="Group 5"/>
          <p:cNvGrpSpPr/>
          <p:nvPr/>
        </p:nvGrpSpPr>
        <p:grpSpPr>
          <a:xfrm>
            <a:off x="7449644" y="4117953"/>
            <a:ext cx="4327368" cy="1076330"/>
            <a:chOff x="7449644" y="4117953"/>
            <a:chExt cx="4327368" cy="1076330"/>
          </a:xfrm>
        </p:grpSpPr>
        <p:sp>
          <p:nvSpPr>
            <p:cNvPr id="2" name="TextBox 1"/>
            <p:cNvSpPr txBox="1"/>
            <p:nvPr/>
          </p:nvSpPr>
          <p:spPr>
            <a:xfrm>
              <a:off x="10899849" y="4117953"/>
              <a:ext cx="877163" cy="369332"/>
            </a:xfrm>
            <a:prstGeom prst="rect">
              <a:avLst/>
            </a:prstGeom>
            <a:noFill/>
          </p:spPr>
          <p:txBody>
            <a:bodyPr wrap="none" rtlCol="0">
              <a:spAutoFit/>
            </a:bodyPr>
            <a:lstStyle/>
            <a:p>
              <a:r>
                <a:rPr lang="zh-CN" altLang="en-US" dirty="0"/>
                <a:t>克尔白</a:t>
              </a:r>
              <a:endParaRPr lang="en-US" dirty="0"/>
            </a:p>
          </p:txBody>
        </p:sp>
        <p:cxnSp>
          <p:nvCxnSpPr>
            <p:cNvPr id="7" name="Straight Arrow Connector 6"/>
            <p:cNvCxnSpPr/>
            <p:nvPr/>
          </p:nvCxnSpPr>
          <p:spPr>
            <a:xfrm flipH="1">
              <a:off x="7449644" y="4302743"/>
              <a:ext cx="3283144" cy="8915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78130" y="2563401"/>
            <a:ext cx="3513229" cy="1631216"/>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smtClean="0"/>
              <a:t>阿拉伯语为</a:t>
            </a:r>
            <a:r>
              <a:rPr lang="zh-CN" altLang="en-US" sz="2000" dirty="0"/>
              <a:t>“方形房屋</a:t>
            </a:r>
            <a:r>
              <a:rPr lang="zh-CN" altLang="en-US" sz="2000" dirty="0" smtClean="0"/>
              <a:t>”</a:t>
            </a:r>
            <a:endParaRPr lang="en-US" altLang="zh-CN" sz="2000" dirty="0" smtClean="0"/>
          </a:p>
          <a:p>
            <a:pPr marL="285750" indent="-285750">
              <a:buFont typeface="Arial" panose="020B0604020202020204" pitchFamily="34" charset="0"/>
              <a:buChar char="•"/>
            </a:pPr>
            <a:r>
              <a:rPr lang="zh-CN" altLang="en-US" sz="2000" dirty="0" smtClean="0"/>
              <a:t>麦</a:t>
            </a:r>
            <a:r>
              <a:rPr lang="zh-CN" altLang="en-US" sz="2000" dirty="0"/>
              <a:t>加城圣寺中央的立方形高大石</a:t>
            </a:r>
            <a:r>
              <a:rPr lang="zh-CN" altLang="en-US" sz="2000" dirty="0" smtClean="0"/>
              <a:t>殿</a:t>
            </a:r>
            <a:endParaRPr lang="en-US" altLang="zh-CN" sz="2000" dirty="0" smtClean="0"/>
          </a:p>
          <a:p>
            <a:pPr marL="285750" indent="-285750">
              <a:buFont typeface="Arial" panose="020B0604020202020204" pitchFamily="34" charset="0"/>
              <a:buChar char="•"/>
            </a:pPr>
            <a:r>
              <a:rPr lang="zh-CN" altLang="en-US" sz="2000" dirty="0"/>
              <a:t>全</a:t>
            </a:r>
            <a:r>
              <a:rPr lang="zh-CN" altLang="en-US" sz="2000" dirty="0" smtClean="0"/>
              <a:t>世</a:t>
            </a:r>
            <a:r>
              <a:rPr lang="zh-CN" altLang="en-US" sz="2000" dirty="0"/>
              <a:t>界穆斯</a:t>
            </a:r>
            <a:r>
              <a:rPr lang="zh-CN" altLang="en-US" sz="2000" dirty="0" smtClean="0"/>
              <a:t>林的</a:t>
            </a:r>
            <a:r>
              <a:rPr lang="zh-CN" altLang="en-US" sz="2000" b="1" u="sng" dirty="0" smtClean="0"/>
              <a:t>礼拜正向</a:t>
            </a:r>
            <a:r>
              <a:rPr lang="en-US" altLang="zh-CN" sz="2000" dirty="0" smtClean="0"/>
              <a:t>(</a:t>
            </a:r>
            <a:r>
              <a:rPr lang="en-US" altLang="zh-CN" sz="2000" dirty="0" err="1" smtClean="0"/>
              <a:t>Qiblah</a:t>
            </a:r>
            <a:r>
              <a:rPr lang="en-US" altLang="zh-CN" sz="2000" dirty="0" smtClean="0"/>
              <a:t>)</a:t>
            </a:r>
            <a:endParaRPr lang="en-US" altLang="zh-CN" sz="2000" dirty="0" smtClean="0"/>
          </a:p>
        </p:txBody>
      </p:sp>
    </p:spTree>
    <p:extLst>
      <p:ext uri="{BB962C8B-B14F-4D97-AF65-F5344CB8AC3E}">
        <p14:creationId xmlns:p14="http://schemas.microsoft.com/office/powerpoint/2010/main" val="418925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66253" y="2462071"/>
            <a:ext cx="5669803" cy="3596407"/>
          </a:xfrm>
        </p:spPr>
        <p:txBody>
          <a:bodyPr>
            <a:normAutofit/>
          </a:bodyPr>
          <a:lstStyle/>
          <a:p>
            <a:pPr marL="342900" indent="-342900" algn="l">
              <a:buFont typeface="Arial" panose="020B0604020202020204" pitchFamily="34" charset="0"/>
              <a:buChar char="•"/>
            </a:pPr>
            <a:r>
              <a:rPr lang="zh-CN" altLang="en-US" dirty="0" smtClean="0"/>
              <a:t>礼</a:t>
            </a:r>
            <a:r>
              <a:rPr lang="zh-CN" altLang="en-US" dirty="0"/>
              <a:t>拜殿后墙正中处的小拱</a:t>
            </a:r>
            <a:r>
              <a:rPr lang="zh-CN" altLang="en-US" dirty="0" smtClean="0"/>
              <a:t>门</a:t>
            </a:r>
            <a:endParaRPr lang="en-US" altLang="zh-CN" dirty="0"/>
          </a:p>
          <a:p>
            <a:pPr marL="342900" indent="-342900" algn="l">
              <a:buFont typeface="Arial" panose="020B0604020202020204" pitchFamily="34" charset="0"/>
              <a:buChar char="•"/>
            </a:pPr>
            <a:r>
              <a:rPr lang="zh-CN" altLang="en-US" dirty="0" smtClean="0"/>
              <a:t>通</a:t>
            </a:r>
            <a:r>
              <a:rPr lang="zh-CN" altLang="en-US" dirty="0"/>
              <a:t>常朝向伊斯兰教圣地麦加的克尔</a:t>
            </a:r>
            <a:r>
              <a:rPr lang="zh-CN" altLang="en-US" dirty="0" smtClean="0"/>
              <a:t>白</a:t>
            </a:r>
            <a:r>
              <a:rPr lang="en-US" altLang="zh-CN" dirty="0" smtClean="0"/>
              <a:t>——</a:t>
            </a:r>
            <a:r>
              <a:rPr lang="zh-CN" altLang="en-US" dirty="0" smtClean="0"/>
              <a:t>指示穆</a:t>
            </a:r>
            <a:r>
              <a:rPr lang="zh-CN" altLang="en-US" dirty="0"/>
              <a:t>斯林</a:t>
            </a:r>
            <a:r>
              <a:rPr lang="zh-CN" altLang="en-US" u="sng" dirty="0"/>
              <a:t>礼</a:t>
            </a:r>
            <a:r>
              <a:rPr lang="zh-CN" altLang="en-US" u="sng" dirty="0" smtClean="0"/>
              <a:t>拜正</a:t>
            </a:r>
            <a:r>
              <a:rPr lang="zh-CN" altLang="en-US" u="sng" dirty="0"/>
              <a:t>向</a:t>
            </a:r>
            <a:r>
              <a:rPr lang="zh-CN" altLang="en-US" dirty="0" smtClean="0"/>
              <a:t>。</a:t>
            </a:r>
            <a:endParaRPr lang="en-US" altLang="zh-CN" dirty="0" smtClean="0"/>
          </a:p>
          <a:p>
            <a:pPr marL="342900" indent="-342900" algn="l">
              <a:buFont typeface="Arial" panose="020B0604020202020204" pitchFamily="34" charset="0"/>
              <a:buChar char="•"/>
            </a:pPr>
            <a:r>
              <a:rPr lang="zh-CN" altLang="en-US" dirty="0" smtClean="0"/>
              <a:t>壁龛前为哈里发礼拜处</a:t>
            </a:r>
            <a:endParaRPr lang="en-US" altLang="zh-CN" dirty="0" smtClean="0"/>
          </a:p>
          <a:p>
            <a:pPr marL="342900" indent="-342900" algn="l">
              <a:buFont typeface="Arial" panose="020B0604020202020204" pitchFamily="34" charset="0"/>
              <a:buChar char="•"/>
            </a:pPr>
            <a:r>
              <a:rPr lang="zh-CN" altLang="en-US" dirty="0"/>
              <a:t>后倭马亚王朝 </a:t>
            </a:r>
            <a:r>
              <a:rPr lang="en-US" dirty="0"/>
              <a:t>Caliph Al-</a:t>
            </a:r>
            <a:r>
              <a:rPr lang="en-US" dirty="0" err="1"/>
              <a:t>Hakam</a:t>
            </a:r>
            <a:r>
              <a:rPr lang="en-US" dirty="0"/>
              <a:t> II </a:t>
            </a:r>
            <a:r>
              <a:rPr lang="zh-CN" altLang="en-US" dirty="0"/>
              <a:t>修</a:t>
            </a:r>
            <a:r>
              <a:rPr lang="zh-CN" altLang="en-US" dirty="0" smtClean="0"/>
              <a:t>建</a:t>
            </a:r>
            <a:endParaRPr lang="en-US" altLang="zh-CN" dirty="0"/>
          </a:p>
          <a:p>
            <a:pPr marL="342900" indent="-342900" algn="l">
              <a:buFont typeface="Arial" panose="020B0604020202020204" pitchFamily="34" charset="0"/>
              <a:buChar char="•"/>
            </a:pPr>
            <a:r>
              <a:rPr lang="zh-CN" altLang="en-US" dirty="0" smtClean="0"/>
              <a:t>墙壁装饰精美，壁</a:t>
            </a:r>
            <a:r>
              <a:rPr lang="zh-CN" altLang="en-US" dirty="0"/>
              <a:t>上刻经</a:t>
            </a:r>
            <a:r>
              <a:rPr lang="zh-CN" altLang="en-US" dirty="0" smtClean="0"/>
              <a:t>文</a:t>
            </a:r>
            <a:endParaRPr lang="en-US" altLang="zh-CN" dirty="0"/>
          </a:p>
          <a:p>
            <a:pPr marL="342900" indent="-342900" algn="l">
              <a:buFont typeface="Arial" panose="020B0604020202020204" pitchFamily="34" charset="0"/>
              <a:buChar char="•"/>
            </a:pPr>
            <a:r>
              <a:rPr lang="zh-CN" altLang="en-US" dirty="0" smtClean="0"/>
              <a:t>八</a:t>
            </a:r>
            <a:r>
              <a:rPr lang="zh-CN" altLang="en-US" dirty="0"/>
              <a:t>角形的穹</a:t>
            </a:r>
            <a:r>
              <a:rPr lang="zh-CN" altLang="en-US" dirty="0" smtClean="0"/>
              <a:t>顶通光，</a:t>
            </a:r>
            <a:r>
              <a:rPr lang="zh-CN" altLang="en-US" dirty="0" smtClean="0"/>
              <a:t>两</a:t>
            </a:r>
            <a:r>
              <a:rPr lang="zh-CN" altLang="en-US" dirty="0"/>
              <a:t>侧复</a:t>
            </a:r>
            <a:r>
              <a:rPr lang="zh-CN" altLang="en-US" dirty="0" smtClean="0"/>
              <a:t>合式</a:t>
            </a:r>
            <a:r>
              <a:rPr lang="zh-CN" altLang="en-US" dirty="0"/>
              <a:t>多叶</a:t>
            </a:r>
            <a:r>
              <a:rPr lang="zh-CN" altLang="en-US" dirty="0" smtClean="0"/>
              <a:t>拱：美观</a:t>
            </a:r>
            <a:r>
              <a:rPr lang="en-US" altLang="zh-CN" dirty="0" smtClean="0"/>
              <a:t>+</a:t>
            </a:r>
            <a:r>
              <a:rPr lang="zh-CN" altLang="en-US" dirty="0"/>
              <a:t>功能</a:t>
            </a:r>
            <a:endParaRPr lang="en-US" altLang="zh-CN" dirty="0" smtClean="0"/>
          </a:p>
          <a:p>
            <a:pPr marL="342900" indent="-342900" algn="l">
              <a:buFont typeface="Arial" panose="020B0604020202020204" pitchFamily="34" charset="0"/>
              <a:buChar char="•"/>
            </a:pPr>
            <a:r>
              <a:rPr lang="zh-CN" altLang="en-US" dirty="0" smtClean="0"/>
              <a:t>没</a:t>
            </a:r>
            <a:r>
              <a:rPr lang="zh-CN" altLang="en-US" dirty="0"/>
              <a:t>有朝向东南（麦加），而是朝向大马士革。</a:t>
            </a:r>
            <a:endParaRPr lang="en-US" altLang="zh-CN" dirty="0"/>
          </a:p>
          <a:p>
            <a:pPr marL="342900" indent="-342900" algn="l">
              <a:buFont typeface="Arial" panose="020B0604020202020204" pitchFamily="34" charset="0"/>
              <a:buChar char="•"/>
            </a:pPr>
            <a:endParaRPr lang="en-US" altLang="zh-CN" dirty="0" smtClean="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altLang="zh-CN" dirty="0" smtClean="0"/>
          </a:p>
        </p:txBody>
      </p:sp>
      <p:sp>
        <p:nvSpPr>
          <p:cNvPr id="2" name="Title 1"/>
          <p:cNvSpPr>
            <a:spLocks noGrp="1"/>
          </p:cNvSpPr>
          <p:nvPr>
            <p:ph type="title"/>
          </p:nvPr>
        </p:nvSpPr>
        <p:spPr>
          <a:xfrm>
            <a:off x="2902329" y="746520"/>
            <a:ext cx="5049238" cy="804614"/>
          </a:xfrm>
        </p:spPr>
        <p:txBody>
          <a:bodyPr>
            <a:noAutofit/>
          </a:bodyPr>
          <a:lstStyle/>
          <a:p>
            <a:r>
              <a:rPr lang="x-none" altLang="en-US" sz="2800" smtClean="0"/>
              <a:t>壁龛</a:t>
            </a:r>
            <a:r>
              <a:rPr lang="zh-CN" altLang="en-US" sz="2800" dirty="0" smtClean="0"/>
              <a:t>（</a:t>
            </a:r>
            <a:r>
              <a:rPr lang="en-US" altLang="zh-CN" sz="2800" dirty="0" err="1" smtClean="0"/>
              <a:t>Mihrab</a:t>
            </a:r>
            <a:r>
              <a:rPr lang="en-US" altLang="zh-CN" sz="2800" dirty="0" smtClean="0"/>
              <a:t>,</a:t>
            </a:r>
            <a:r>
              <a:rPr lang="en-US" sz="2800" b="1" dirty="0"/>
              <a:t> </a:t>
            </a:r>
            <a:r>
              <a:rPr lang="en-US" sz="2800" b="1" dirty="0" err="1" smtClean="0"/>
              <a:t>米哈拉布</a:t>
            </a:r>
            <a:r>
              <a:rPr lang="en-US" sz="2800" b="1" dirty="0" smtClean="0"/>
              <a:t>)</a:t>
            </a:r>
            <a:endParaRPr lang="en-US" sz="2800" dirty="0"/>
          </a:p>
        </p:txBody>
      </p:sp>
      <p:pic>
        <p:nvPicPr>
          <p:cNvPr id="5" name="Picture 2" descr="http://www.chasingtheunexpected.com/wp-content/uploads/2011/12/4-mihrab-mezqui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056" y="1928548"/>
            <a:ext cx="6355944" cy="492945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74917" y="-1"/>
            <a:ext cx="11417083" cy="2493819"/>
            <a:chOff x="774917" y="-1"/>
            <a:chExt cx="11417083" cy="2493819"/>
          </a:xfrm>
        </p:grpSpPr>
        <p:pic>
          <p:nvPicPr>
            <p:cNvPr id="1026" name="Picture 2" descr="MonAlhakenII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17" y="112593"/>
              <a:ext cx="1556119" cy="20724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le:Edwin Lord Weeks - Interior of a Mosque at Cordova - Walters 371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2401" y="-1"/>
              <a:ext cx="4029599" cy="24938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60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36865" y="2006931"/>
            <a:ext cx="4562648" cy="1686297"/>
          </a:xfrm>
        </p:spPr>
        <p:txBody>
          <a:bodyPr>
            <a:normAutofit lnSpcReduction="10000"/>
          </a:bodyPr>
          <a:lstStyle/>
          <a:p>
            <a:pPr marL="342900" indent="-342900" algn="l">
              <a:buFont typeface="Arial" panose="020B0604020202020204" pitchFamily="34" charset="0"/>
              <a:buChar char="•"/>
            </a:pPr>
            <a:r>
              <a:rPr lang="zh-CN" altLang="en-US" dirty="0" smtClean="0">
                <a:latin typeface="+mn-ea"/>
              </a:rPr>
              <a:t>公元</a:t>
            </a:r>
            <a:r>
              <a:rPr lang="en-US" altLang="zh-CN" dirty="0" smtClean="0">
                <a:latin typeface="+mn-ea"/>
              </a:rPr>
              <a:t>661</a:t>
            </a:r>
            <a:r>
              <a:rPr lang="zh-CN" altLang="en-US" dirty="0" smtClean="0">
                <a:latin typeface="+mn-ea"/>
              </a:rPr>
              <a:t>年建立倭马亚王朝，定都</a:t>
            </a:r>
            <a:r>
              <a:rPr lang="zh-CN" altLang="en-US" b="1" u="sng" dirty="0" smtClean="0">
                <a:latin typeface="+mn-ea"/>
              </a:rPr>
              <a:t>大马士革</a:t>
            </a:r>
            <a:r>
              <a:rPr lang="zh-CN" altLang="en-US" dirty="0" smtClean="0">
                <a:latin typeface="+mn-ea"/>
              </a:rPr>
              <a:t>。</a:t>
            </a:r>
            <a:endParaRPr lang="en-US" altLang="zh-CN" dirty="0" smtClean="0">
              <a:latin typeface="+mn-ea"/>
            </a:endParaRPr>
          </a:p>
          <a:p>
            <a:pPr marL="342900" indent="-342900" algn="l">
              <a:buFont typeface="Arial" panose="020B0604020202020204" pitchFamily="34" charset="0"/>
              <a:buChar char="•"/>
            </a:pPr>
            <a:r>
              <a:rPr lang="en-US" altLang="zh-CN" dirty="0"/>
              <a:t>711</a:t>
            </a:r>
            <a:r>
              <a:rPr lang="zh-CN" altLang="en-US" dirty="0"/>
              <a:t>年，</a:t>
            </a:r>
            <a:r>
              <a:rPr lang="zh-CN" altLang="en-US" dirty="0">
                <a:latin typeface="+mn-ea"/>
              </a:rPr>
              <a:t>阿拉伯人</a:t>
            </a:r>
            <a:r>
              <a:rPr lang="zh-CN" altLang="en-US" dirty="0"/>
              <a:t>跨过直布罗陀海峡</a:t>
            </a:r>
            <a:r>
              <a:rPr lang="zh-CN" altLang="en-US" dirty="0">
                <a:latin typeface="+mn-ea"/>
              </a:rPr>
              <a:t>，</a:t>
            </a:r>
            <a:r>
              <a:rPr lang="x-none" altLang="en-US">
                <a:latin typeface="+mn-ea"/>
              </a:rPr>
              <a:t>征服了南部大半个西班牙</a:t>
            </a:r>
            <a:r>
              <a:rPr lang="zh-CN" altLang="en-US" dirty="0">
                <a:latin typeface="+mn-ea"/>
              </a:rPr>
              <a:t>，建立了横跨欧亚非的大帝国</a:t>
            </a:r>
            <a:r>
              <a:rPr lang="x-none" altLang="en-US" smtClean="0">
                <a:latin typeface="+mn-ea"/>
              </a:rPr>
              <a:t>。</a:t>
            </a:r>
            <a:endParaRPr lang="en-US" altLang="en-US" dirty="0">
              <a:latin typeface="+mn-ea"/>
            </a:endParaRPr>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2247587" y="846709"/>
            <a:ext cx="7478304" cy="701040"/>
          </a:xfrm>
        </p:spPr>
        <p:txBody>
          <a:bodyPr>
            <a:normAutofit/>
          </a:bodyPr>
          <a:lstStyle/>
          <a:p>
            <a:r>
              <a:rPr lang="zh-CN" altLang="en-US" sz="3200" dirty="0" smtClean="0"/>
              <a:t>阿拉伯帝国－</a:t>
            </a:r>
            <a:r>
              <a:rPr lang="zh-CN" altLang="en-US" sz="3200" dirty="0" smtClean="0">
                <a:latin typeface="+mn-ea"/>
              </a:rPr>
              <a:t>倭</a:t>
            </a:r>
            <a:r>
              <a:rPr lang="zh-CN" altLang="en-US" sz="3200" dirty="0">
                <a:latin typeface="+mn-ea"/>
              </a:rPr>
              <a:t>马亚王朝</a:t>
            </a:r>
            <a:endParaRPr lang="en-US" sz="3200" dirty="0"/>
          </a:p>
        </p:txBody>
      </p:sp>
      <p:pic>
        <p:nvPicPr>
          <p:cNvPr id="4" name="Picture 2" descr="http://www.cccf.tv/SundaySchool/Class7a_files/image004.jpg"/>
          <p:cNvPicPr>
            <a:picLocks noChangeAspect="1" noChangeArrowheads="1"/>
          </p:cNvPicPr>
          <p:nvPr/>
        </p:nvPicPr>
        <p:blipFill rotWithShape="1">
          <a:blip r:embed="rId3">
            <a:extLst>
              <a:ext uri="{28A0092B-C50C-407E-A947-70E740481C1C}">
                <a14:useLocalDpi xmlns:a14="http://schemas.microsoft.com/office/drawing/2010/main" val="0"/>
              </a:ext>
            </a:extLst>
          </a:blip>
          <a:srcRect b="11983"/>
          <a:stretch/>
        </p:blipFill>
        <p:spPr bwMode="auto">
          <a:xfrm>
            <a:off x="5547005" y="2054431"/>
            <a:ext cx="6363039" cy="38713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histclo.com/imagef/date/2013/07/moor-invsp01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909" y="3839173"/>
            <a:ext cx="3556195" cy="26168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12861" y="6086656"/>
            <a:ext cx="2031325" cy="369332"/>
          </a:xfrm>
          <a:prstGeom prst="rect">
            <a:avLst/>
          </a:prstGeom>
          <a:noFill/>
        </p:spPr>
        <p:txBody>
          <a:bodyPr wrap="none" rtlCol="0">
            <a:spAutoFit/>
          </a:bodyPr>
          <a:lstStyle/>
          <a:p>
            <a:r>
              <a:rPr lang="zh-CN" altLang="en-US" dirty="0" smtClean="0"/>
              <a:t>伊斯兰世界的扩张</a:t>
            </a:r>
            <a:endParaRPr lang="en-US" dirty="0"/>
          </a:p>
        </p:txBody>
      </p:sp>
    </p:spTree>
    <p:extLst>
      <p:ext uri="{BB962C8B-B14F-4D97-AF65-F5344CB8AC3E}">
        <p14:creationId xmlns:p14="http://schemas.microsoft.com/office/powerpoint/2010/main" val="344665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000" y="760020"/>
            <a:ext cx="2833226" cy="2563676"/>
          </a:xfrm>
        </p:spPr>
        <p:txBody>
          <a:bodyPr>
            <a:normAutofit fontScale="90000"/>
          </a:bodyPr>
          <a:lstStyle/>
          <a:p>
            <a:pPr algn="ctr"/>
            <a:r>
              <a:rPr lang="zh-CN" altLang="en-US" sz="2800" dirty="0" smtClean="0"/>
              <a:t> </a:t>
            </a:r>
            <a:r>
              <a:rPr lang="en-US" altLang="zh-CN" sz="2800" dirty="0" smtClean="0"/>
              <a:t>750</a:t>
            </a:r>
            <a:r>
              <a:rPr lang="zh-CN" altLang="en-US" sz="2800" dirty="0" smtClean="0"/>
              <a:t>年，</a:t>
            </a:r>
            <a:r>
              <a:rPr lang="en-US" altLang="zh-CN" sz="2800" dirty="0" smtClean="0"/>
              <a:t/>
            </a:r>
            <a:br>
              <a:rPr lang="en-US" altLang="zh-CN" sz="2800" dirty="0" smtClean="0"/>
            </a:br>
            <a:r>
              <a:rPr lang="zh-CN" altLang="en-US" sz="2800" dirty="0" smtClean="0"/>
              <a:t>阿拔斯王朝</a:t>
            </a:r>
            <a:r>
              <a:rPr lang="en-US" altLang="zh-CN" sz="2800" dirty="0" smtClean="0"/>
              <a:t>(Abbasid)</a:t>
            </a:r>
            <a:br>
              <a:rPr lang="en-US" altLang="zh-CN" sz="2800" dirty="0" smtClean="0"/>
            </a:br>
            <a:r>
              <a:rPr lang="zh-CN" altLang="en-US" sz="2800" dirty="0" smtClean="0"/>
              <a:t>推翻</a:t>
            </a:r>
            <a:r>
              <a:rPr lang="en-US" altLang="zh-CN" sz="2800" dirty="0" smtClean="0"/>
              <a:t/>
            </a:r>
            <a:br>
              <a:rPr lang="en-US" altLang="zh-CN" sz="2800" dirty="0" smtClean="0"/>
            </a:br>
            <a:r>
              <a:rPr lang="zh-CN" altLang="en-US" sz="2800" dirty="0" smtClean="0"/>
              <a:t>倭马亚王朝</a:t>
            </a:r>
            <a:r>
              <a:rPr lang="en-US" altLang="zh-CN" sz="2800" dirty="0" smtClean="0"/>
              <a:t/>
            </a:r>
            <a:br>
              <a:rPr lang="en-US" altLang="zh-CN" sz="2800" dirty="0" smtClean="0"/>
            </a:br>
            <a:r>
              <a:rPr lang="en-US" altLang="zh-CN" sz="2800" dirty="0" smtClean="0"/>
              <a:t>(Umayyad)</a:t>
            </a:r>
            <a:endParaRPr lang="en-US" sz="2800" dirty="0"/>
          </a:p>
        </p:txBody>
      </p:sp>
      <p:pic>
        <p:nvPicPr>
          <p:cNvPr id="5122" name="Picture 2" descr="http://islamiccoins.ancients.info/umayyads/Umayya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047" y="3"/>
            <a:ext cx="8090719" cy="34424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pload.wikimedia.org/wikipedia/commons/c/cf/Abbasid_Caliphate_and_Umayyad_Emir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047" y="3442446"/>
            <a:ext cx="8090719" cy="3438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0007" y="4037610"/>
            <a:ext cx="3420097" cy="1323439"/>
          </a:xfrm>
          <a:prstGeom prst="rect">
            <a:avLst/>
          </a:prstGeom>
          <a:noFill/>
        </p:spPr>
        <p:txBody>
          <a:bodyPr wrap="square" rtlCol="0">
            <a:spAutoFit/>
          </a:bodyPr>
          <a:lstStyle/>
          <a:p>
            <a:pPr marL="342900" indent="-342900">
              <a:buFont typeface="Arial" panose="020B0604020202020204" pitchFamily="34" charset="0"/>
              <a:buChar char="•"/>
            </a:pPr>
            <a:r>
              <a:rPr lang="zh-CN" altLang="en-US" sz="2000" dirty="0" smtClean="0"/>
              <a:t>绿衣大食，定都大马士革。</a:t>
            </a:r>
            <a:endParaRPr lang="en-US" altLang="zh-CN" sz="2000" dirty="0" smtClean="0"/>
          </a:p>
          <a:p>
            <a:pPr marL="342900" indent="-342900">
              <a:buFont typeface="Arial" panose="020B0604020202020204" pitchFamily="34" charset="0"/>
              <a:buChar char="•"/>
            </a:pPr>
            <a:r>
              <a:rPr lang="zh-CN" altLang="en-US" sz="2000" dirty="0" smtClean="0"/>
              <a:t>黑</a:t>
            </a:r>
            <a:r>
              <a:rPr lang="zh-CN" altLang="en-US" sz="2000" dirty="0"/>
              <a:t>衣大食</a:t>
            </a:r>
            <a:r>
              <a:rPr lang="zh-CN" altLang="en-US" sz="2000" dirty="0" smtClean="0"/>
              <a:t>，迁都巴</a:t>
            </a:r>
            <a:r>
              <a:rPr lang="zh-CN" altLang="en-US" sz="2000" dirty="0"/>
              <a:t>格</a:t>
            </a:r>
            <a:r>
              <a:rPr lang="zh-CN" altLang="en-US" sz="2000" dirty="0" smtClean="0"/>
              <a:t>达。</a:t>
            </a:r>
            <a:endParaRPr lang="en-US" altLang="zh-CN" sz="2000" dirty="0"/>
          </a:p>
          <a:p>
            <a:pPr marL="342900" indent="-342900">
              <a:buFont typeface="Arial" panose="020B0604020202020204" pitchFamily="34" charset="0"/>
              <a:buChar char="•"/>
            </a:pPr>
            <a:r>
              <a:rPr lang="zh-CN" altLang="en-US" sz="2000" dirty="0" smtClean="0"/>
              <a:t>白衣</a:t>
            </a:r>
            <a:r>
              <a:rPr lang="zh-CN" altLang="en-US" sz="2000" dirty="0"/>
              <a:t>大食，科尔多</a:t>
            </a:r>
            <a:r>
              <a:rPr lang="zh-CN" altLang="en-US" sz="2000" dirty="0" smtClean="0"/>
              <a:t>瓦。</a:t>
            </a:r>
            <a:endParaRPr lang="en-US" altLang="zh-CN" sz="2000" dirty="0"/>
          </a:p>
          <a:p>
            <a:endParaRPr lang="en-US" sz="2000" dirty="0"/>
          </a:p>
        </p:txBody>
      </p:sp>
    </p:spTree>
    <p:extLst>
      <p:ext uri="{BB962C8B-B14F-4D97-AF65-F5344CB8AC3E}">
        <p14:creationId xmlns:p14="http://schemas.microsoft.com/office/powerpoint/2010/main" val="327785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32844" y="2110262"/>
            <a:ext cx="4531042" cy="2745540"/>
          </a:xfrm>
        </p:spPr>
        <p:txBody>
          <a:bodyPr>
            <a:normAutofit/>
          </a:bodyPr>
          <a:lstStyle/>
          <a:p>
            <a:pPr marL="342900" indent="-342900" algn="l">
              <a:buFont typeface="Arial" panose="020B0604020202020204" pitchFamily="34" charset="0"/>
              <a:buChar char="•"/>
            </a:pPr>
            <a:r>
              <a:rPr lang="en-US" altLang="zh-CN" dirty="0" smtClean="0"/>
              <a:t>7</a:t>
            </a:r>
            <a:r>
              <a:rPr lang="zh-CN" altLang="en-US" dirty="0" smtClean="0"/>
              <a:t>天</a:t>
            </a:r>
            <a:r>
              <a:rPr lang="en-US" altLang="zh-CN" dirty="0" smtClean="0"/>
              <a:t>7</a:t>
            </a:r>
            <a:r>
              <a:rPr lang="zh-CN" altLang="en-US" dirty="0" smtClean="0"/>
              <a:t>夜，</a:t>
            </a:r>
            <a:endParaRPr lang="en-US" altLang="zh-CN" dirty="0" smtClean="0"/>
          </a:p>
          <a:p>
            <a:pPr marL="342900" indent="-342900" algn="l">
              <a:buFont typeface="Arial" panose="020B0604020202020204" pitchFamily="34" charset="0"/>
              <a:buChar char="•"/>
            </a:pPr>
            <a:r>
              <a:rPr lang="en-US" altLang="zh-CN" dirty="0" smtClean="0"/>
              <a:t>1682</a:t>
            </a:r>
            <a:r>
              <a:rPr lang="zh-CN" altLang="en-US" dirty="0" smtClean="0"/>
              <a:t>公里。</a:t>
            </a:r>
            <a:endParaRPr lang="en-US" altLang="zh-CN" dirty="0" smtClean="0"/>
          </a:p>
          <a:p>
            <a:pPr marL="342900" indent="-342900" algn="l">
              <a:buFont typeface="Arial" panose="020B0604020202020204" pitchFamily="34" charset="0"/>
              <a:buChar char="•"/>
            </a:pPr>
            <a:r>
              <a:rPr lang="en-US" altLang="zh-CN" dirty="0"/>
              <a:t>8</a:t>
            </a:r>
            <a:r>
              <a:rPr lang="zh-CN" altLang="en-US" dirty="0"/>
              <a:t>个城</a:t>
            </a:r>
            <a:r>
              <a:rPr lang="zh-CN" altLang="en-US" dirty="0" smtClean="0"/>
              <a:t>市</a:t>
            </a:r>
            <a:r>
              <a:rPr lang="en-US" altLang="zh-CN" dirty="0" smtClean="0"/>
              <a:t>: </a:t>
            </a:r>
          </a:p>
          <a:p>
            <a:pPr algn="l"/>
            <a:r>
              <a:rPr lang="zh-CN" altLang="en-US" dirty="0" smtClean="0"/>
              <a:t>塞哥维亚，阿维拉，托莱多；</a:t>
            </a:r>
            <a:endParaRPr lang="en-US" altLang="zh-CN" dirty="0" smtClean="0"/>
          </a:p>
          <a:p>
            <a:pPr algn="l"/>
            <a:r>
              <a:rPr lang="zh-CN" altLang="en-US" dirty="0" smtClean="0"/>
              <a:t>格拉纳达</a:t>
            </a:r>
            <a:r>
              <a:rPr lang="zh-CN" altLang="en-US" dirty="0"/>
              <a:t>，</a:t>
            </a:r>
            <a:r>
              <a:rPr lang="zh-CN" altLang="en-US" dirty="0" smtClean="0"/>
              <a:t>塞维利亚，科尔多瓦；</a:t>
            </a:r>
            <a:endParaRPr lang="en-US" altLang="zh-CN" dirty="0" smtClean="0"/>
          </a:p>
          <a:p>
            <a:pPr algn="l"/>
            <a:r>
              <a:rPr lang="zh-CN" altLang="en-US" dirty="0" smtClean="0"/>
              <a:t>内尔哈，龙达。</a:t>
            </a:r>
            <a:endParaRPr lang="en-US" altLang="zh-CN" dirty="0"/>
          </a:p>
          <a:p>
            <a:endParaRPr lang="en-US" altLang="zh-CN" dirty="0" smtClean="0"/>
          </a:p>
        </p:txBody>
      </p:sp>
      <p:sp>
        <p:nvSpPr>
          <p:cNvPr id="2" name="Title 1"/>
          <p:cNvSpPr>
            <a:spLocks noGrp="1"/>
          </p:cNvSpPr>
          <p:nvPr>
            <p:ph type="title"/>
          </p:nvPr>
        </p:nvSpPr>
        <p:spPr>
          <a:xfrm>
            <a:off x="1113437" y="866898"/>
            <a:ext cx="2653587" cy="752897"/>
          </a:xfrm>
        </p:spPr>
        <p:txBody>
          <a:bodyPr>
            <a:normAutofit/>
          </a:bodyPr>
          <a:lstStyle/>
          <a:p>
            <a:r>
              <a:rPr lang="zh-CN" altLang="en-US" sz="3200" dirty="0" smtClean="0"/>
              <a:t>自驾行</a:t>
            </a:r>
            <a:endParaRPr lang="en-US" sz="32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3461" t="13067" b="7667"/>
          <a:stretch/>
        </p:blipFill>
        <p:spPr>
          <a:xfrm>
            <a:off x="4963886" y="391886"/>
            <a:ext cx="7108195" cy="6308172"/>
          </a:xfrm>
          <a:prstGeom prst="rect">
            <a:avLst/>
          </a:prstGeom>
        </p:spPr>
      </p:pic>
    </p:spTree>
    <p:extLst>
      <p:ext uri="{BB962C8B-B14F-4D97-AF65-F5344CB8AC3E}">
        <p14:creationId xmlns:p14="http://schemas.microsoft.com/office/powerpoint/2010/main" val="365625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2970" y="2399936"/>
            <a:ext cx="7626630" cy="3818966"/>
          </a:xfrm>
        </p:spPr>
        <p:txBody>
          <a:bodyPr>
            <a:normAutofit/>
          </a:bodyPr>
          <a:lstStyle/>
          <a:p>
            <a:pPr marL="342900" indent="-342900" algn="l">
              <a:buFont typeface="Arial" panose="020B0604020202020204" pitchFamily="34" charset="0"/>
              <a:buChar char="•"/>
            </a:pPr>
            <a:r>
              <a:rPr lang="zh-CN" altLang="en-US" dirty="0" smtClean="0">
                <a:latin typeface="+mj-ea"/>
              </a:rPr>
              <a:t>后</a:t>
            </a:r>
            <a:r>
              <a:rPr lang="zh-CN" altLang="en-US" dirty="0">
                <a:latin typeface="+mj-ea"/>
              </a:rPr>
              <a:t>倭马亚王朝的创建</a:t>
            </a:r>
            <a:r>
              <a:rPr lang="zh-CN" altLang="en-US" dirty="0" smtClean="0">
                <a:latin typeface="+mj-ea"/>
              </a:rPr>
              <a:t>者</a:t>
            </a:r>
            <a:r>
              <a:rPr lang="zh-CN" altLang="en-US" dirty="0">
                <a:latin typeface="+mj-ea"/>
              </a:rPr>
              <a:t>，</a:t>
            </a:r>
            <a:r>
              <a:rPr lang="zh-CN" altLang="en-US" dirty="0" smtClean="0">
                <a:latin typeface="+mj-ea"/>
                <a:ea typeface="+mj-ea"/>
              </a:rPr>
              <a:t>出生于</a:t>
            </a:r>
            <a:r>
              <a:rPr lang="zh-CN" altLang="en-US" u="sng" dirty="0" smtClean="0">
                <a:latin typeface="+mj-ea"/>
                <a:ea typeface="+mj-ea"/>
              </a:rPr>
              <a:t>大马士革</a:t>
            </a:r>
            <a:r>
              <a:rPr lang="zh-CN" altLang="en-US" dirty="0" smtClean="0">
                <a:latin typeface="+mj-ea"/>
                <a:ea typeface="+mj-ea"/>
              </a:rPr>
              <a:t>。</a:t>
            </a:r>
            <a:endParaRPr lang="en-US" altLang="zh-CN" dirty="0" smtClean="0">
              <a:latin typeface="+mj-ea"/>
              <a:ea typeface="+mj-ea"/>
            </a:endParaRPr>
          </a:p>
          <a:p>
            <a:pPr marL="342900" indent="-342900" algn="l">
              <a:buFont typeface="Arial" panose="020B0604020202020204" pitchFamily="34" charset="0"/>
              <a:buChar char="•"/>
            </a:pPr>
            <a:r>
              <a:rPr lang="en-US" altLang="zh-CN" dirty="0" smtClean="0">
                <a:latin typeface="+mj-ea"/>
                <a:ea typeface="+mj-ea"/>
              </a:rPr>
              <a:t>20</a:t>
            </a:r>
            <a:r>
              <a:rPr lang="zh-CN" altLang="en-US" dirty="0" smtClean="0">
                <a:latin typeface="+mj-ea"/>
                <a:ea typeface="+mj-ea"/>
              </a:rPr>
              <a:t>岁的时候，家族统治被阿拔斯人推翻。</a:t>
            </a:r>
            <a:endParaRPr lang="en-US" altLang="zh-CN" dirty="0" smtClean="0">
              <a:latin typeface="+mj-ea"/>
              <a:ea typeface="+mj-ea"/>
            </a:endParaRPr>
          </a:p>
          <a:p>
            <a:pPr marL="342900" indent="-342900" algn="l">
              <a:buFont typeface="Arial" panose="020B0604020202020204" pitchFamily="34" charset="0"/>
              <a:buChar char="•"/>
            </a:pPr>
            <a:r>
              <a:rPr lang="zh-CN" altLang="en-US" dirty="0" smtClean="0">
                <a:latin typeface="+mj-ea"/>
                <a:ea typeface="+mj-ea"/>
              </a:rPr>
              <a:t>和一小部分家人逃离大马士革。阿</a:t>
            </a:r>
            <a:r>
              <a:rPr lang="zh-CN" altLang="en-US" dirty="0">
                <a:latin typeface="+mj-ea"/>
                <a:ea typeface="+mj-ea"/>
              </a:rPr>
              <a:t>拔</a:t>
            </a:r>
            <a:r>
              <a:rPr lang="zh-CN" altLang="en-US" dirty="0" smtClean="0">
                <a:latin typeface="+mj-ea"/>
                <a:ea typeface="+mj-ea"/>
              </a:rPr>
              <a:t>斯族人紧追不舍，欲灭族；纵身幼发拉底河，弟弟死去。</a:t>
            </a:r>
            <a:endParaRPr lang="en-US" altLang="zh-CN" dirty="0" smtClean="0">
              <a:latin typeface="+mj-ea"/>
              <a:ea typeface="+mj-ea"/>
            </a:endParaRPr>
          </a:p>
          <a:p>
            <a:pPr marL="342900" indent="-342900" algn="l">
              <a:buFont typeface="Arial" panose="020B0604020202020204" pitchFamily="34" charset="0"/>
              <a:buChar char="•"/>
            </a:pPr>
            <a:r>
              <a:rPr lang="zh-CN" altLang="en-US" dirty="0" smtClean="0">
                <a:latin typeface="+mj-ea"/>
                <a:ea typeface="+mj-ea"/>
              </a:rPr>
              <a:t>经巴勒斯坦、西奈半岛、埃及、西北非、摩洛哥至西班牙半岛。</a:t>
            </a:r>
            <a:endParaRPr lang="en-US" altLang="zh-CN" dirty="0" smtClean="0">
              <a:latin typeface="+mj-ea"/>
              <a:ea typeface="+mj-ea"/>
            </a:endParaRPr>
          </a:p>
          <a:p>
            <a:pPr marL="342900" indent="-342900" algn="l">
              <a:buFont typeface="Arial" panose="020B0604020202020204" pitchFamily="34" charset="0"/>
              <a:buChar char="•"/>
            </a:pPr>
            <a:r>
              <a:rPr lang="zh-CN" altLang="en-US" dirty="0">
                <a:latin typeface="+mj-ea"/>
                <a:ea typeface="+mj-ea"/>
              </a:rPr>
              <a:t>建</a:t>
            </a:r>
            <a:r>
              <a:rPr lang="zh-CN" altLang="en-US" dirty="0" smtClean="0">
                <a:latin typeface="+mj-ea"/>
                <a:ea typeface="+mj-ea"/>
              </a:rPr>
              <a:t>立后倭马亚王朝，将西班牙半岛建成了西方穆斯林的中心</a:t>
            </a:r>
            <a:r>
              <a:rPr lang="zh-CN" altLang="en-US" dirty="0" smtClean="0">
                <a:latin typeface="+mj-ea"/>
              </a:rPr>
              <a:t>。</a:t>
            </a:r>
            <a:endParaRPr lang="en-US" altLang="x-none" sz="1200" dirty="0">
              <a:latin typeface="+mj-ea"/>
            </a:endParaRPr>
          </a:p>
          <a:p>
            <a:pPr marL="342900" indent="-342900" algn="l">
              <a:buFont typeface="Arial" panose="020B0604020202020204" pitchFamily="34" charset="0"/>
              <a:buChar char="•"/>
            </a:pPr>
            <a:endParaRPr lang="en-US" altLang="zh-CN" dirty="0" smtClean="0">
              <a:latin typeface="+mj-ea"/>
              <a:ea typeface="+mj-ea"/>
            </a:endParaRPr>
          </a:p>
        </p:txBody>
      </p:sp>
      <p:sp>
        <p:nvSpPr>
          <p:cNvPr id="2" name="Title 1"/>
          <p:cNvSpPr>
            <a:spLocks noGrp="1"/>
          </p:cNvSpPr>
          <p:nvPr>
            <p:ph type="title"/>
          </p:nvPr>
        </p:nvSpPr>
        <p:spPr>
          <a:xfrm>
            <a:off x="838200" y="748145"/>
            <a:ext cx="10515600" cy="940938"/>
          </a:xfrm>
        </p:spPr>
        <p:txBody>
          <a:bodyPr>
            <a:normAutofit/>
          </a:bodyPr>
          <a:lstStyle/>
          <a:p>
            <a:r>
              <a:rPr lang="zh-CN" altLang="en-US" sz="2800" dirty="0" smtClean="0">
                <a:latin typeface="+mj-ea"/>
              </a:rPr>
              <a:t>倭马亚最后的王</a:t>
            </a:r>
            <a:r>
              <a:rPr lang="zh-CN" altLang="en-US" sz="2800" dirty="0">
                <a:latin typeface="+mj-ea"/>
              </a:rPr>
              <a:t>子</a:t>
            </a:r>
            <a:r>
              <a:rPr lang="zh-CN" altLang="en-US" sz="2800" dirty="0" smtClean="0">
                <a:latin typeface="+mj-ea"/>
              </a:rPr>
              <a:t>：</a:t>
            </a:r>
            <a:r>
              <a:rPr lang="x-none" altLang="en-US" sz="2800" smtClean="0">
                <a:latin typeface="+mj-ea"/>
              </a:rPr>
              <a:t>阿卜杜</a:t>
            </a:r>
            <a:r>
              <a:rPr lang="en-US" altLang="x-none" sz="2800" dirty="0">
                <a:latin typeface="+mj-ea"/>
              </a:rPr>
              <a:t>-</a:t>
            </a:r>
            <a:r>
              <a:rPr lang="x-none" altLang="en-US" sz="2800" smtClean="0">
                <a:latin typeface="+mj-ea"/>
              </a:rPr>
              <a:t>拉赫曼一世</a:t>
            </a:r>
            <a:r>
              <a:rPr lang="zh-CN" altLang="en-US" sz="2800" dirty="0" smtClean="0">
                <a:latin typeface="+mj-ea"/>
              </a:rPr>
              <a:t> </a:t>
            </a:r>
            <a:r>
              <a:rPr lang="en-US" altLang="x-none" sz="2800" dirty="0" smtClean="0">
                <a:latin typeface="+mj-ea"/>
              </a:rPr>
              <a:t>(731</a:t>
            </a:r>
            <a:r>
              <a:rPr lang="x-none" altLang="en-US" sz="2800" smtClean="0">
                <a:latin typeface="+mj-ea"/>
              </a:rPr>
              <a:t>年</a:t>
            </a:r>
            <a:r>
              <a:rPr lang="en-US" altLang="x-none" sz="2800" dirty="0">
                <a:latin typeface="+mj-ea"/>
              </a:rPr>
              <a:t>—788</a:t>
            </a:r>
            <a:r>
              <a:rPr lang="x-none" altLang="en-US" sz="2800" dirty="0" smtClean="0">
                <a:latin typeface="+mj-ea"/>
              </a:rPr>
              <a:t>年</a:t>
            </a:r>
            <a:r>
              <a:rPr lang="en-US" altLang="x-none" sz="2800" dirty="0" smtClean="0">
                <a:latin typeface="+mj-ea"/>
              </a:rPr>
              <a:t>)</a:t>
            </a:r>
            <a:endParaRPr lang="en-US" sz="2800" dirty="0">
              <a:latin typeface="+mj-ea"/>
            </a:endParaRPr>
          </a:p>
        </p:txBody>
      </p:sp>
      <p:pic>
        <p:nvPicPr>
          <p:cNvPr id="4098" name="Picture 2" descr="http://4.bp.blogspot.com/-2iTV9yzLLMo/UjL69_CLJhI/AAAAAAAAM30/Y4tGSmC985A/s640/CIMG42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4715" y="2031733"/>
            <a:ext cx="2610589" cy="34807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49462" y="5644293"/>
            <a:ext cx="2121093" cy="369332"/>
          </a:xfrm>
          <a:prstGeom prst="rect">
            <a:avLst/>
          </a:prstGeom>
          <a:noFill/>
        </p:spPr>
        <p:txBody>
          <a:bodyPr wrap="none" rtlCol="0">
            <a:spAutoFit/>
          </a:bodyPr>
          <a:lstStyle/>
          <a:p>
            <a:r>
              <a:rPr lang="x-none" altLang="en-US" b="1"/>
              <a:t>阿卜杜</a:t>
            </a:r>
            <a:r>
              <a:rPr lang="en-US" altLang="x-none" b="1" dirty="0"/>
              <a:t>-</a:t>
            </a:r>
            <a:r>
              <a:rPr lang="x-none" altLang="en-US" b="1"/>
              <a:t>拉赫曼一世</a:t>
            </a:r>
            <a:endParaRPr lang="en-US" dirty="0"/>
          </a:p>
        </p:txBody>
      </p:sp>
    </p:spTree>
    <p:extLst>
      <p:ext uri="{BB962C8B-B14F-4D97-AF65-F5344CB8AC3E}">
        <p14:creationId xmlns:p14="http://schemas.microsoft.com/office/powerpoint/2010/main" val="1470903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074778" y="2310091"/>
            <a:ext cx="6382926" cy="3461317"/>
          </a:xfrm>
        </p:spPr>
        <p:txBody>
          <a:bodyPr>
            <a:normAutofit/>
          </a:bodyPr>
          <a:lstStyle/>
          <a:p>
            <a:pPr marL="342900" indent="-342900" algn="l">
              <a:buFont typeface="Arial" panose="020B0604020202020204" pitchFamily="34" charset="0"/>
              <a:buChar char="•"/>
            </a:pPr>
            <a:r>
              <a:rPr lang="zh-CN" altLang="en-US" dirty="0">
                <a:latin typeface="+mj-ea"/>
              </a:rPr>
              <a:t>第一位埃米尔</a:t>
            </a:r>
            <a:r>
              <a:rPr lang="x-none" altLang="en-US">
                <a:latin typeface="+mj-ea"/>
              </a:rPr>
              <a:t>（</a:t>
            </a:r>
            <a:r>
              <a:rPr lang="en-US" altLang="zh-CN" dirty="0">
                <a:latin typeface="+mj-ea"/>
              </a:rPr>
              <a:t>756</a:t>
            </a:r>
            <a:r>
              <a:rPr lang="zh-CN" altLang="en-US" dirty="0">
                <a:latin typeface="+mj-ea"/>
              </a:rPr>
              <a:t>年</a:t>
            </a:r>
            <a:r>
              <a:rPr lang="en-US" altLang="x-none" dirty="0">
                <a:latin typeface="+mj-ea"/>
              </a:rPr>
              <a:t>—</a:t>
            </a:r>
            <a:r>
              <a:rPr lang="en-US" altLang="zh-CN" dirty="0">
                <a:latin typeface="+mj-ea"/>
              </a:rPr>
              <a:t>788</a:t>
            </a:r>
            <a:r>
              <a:rPr lang="zh-CN" altLang="en-US" dirty="0">
                <a:latin typeface="+mj-ea"/>
              </a:rPr>
              <a:t>年在位</a:t>
            </a:r>
            <a:r>
              <a:rPr lang="en-US" altLang="x-none" dirty="0">
                <a:latin typeface="+mj-ea"/>
              </a:rPr>
              <a:t>)</a:t>
            </a:r>
            <a:r>
              <a:rPr lang="zh-CN" altLang="en-US" dirty="0" smtClean="0">
                <a:latin typeface="+mj-ea"/>
              </a:rPr>
              <a:t>。</a:t>
            </a:r>
            <a:endParaRPr lang="en-US" altLang="zh-CN" dirty="0" smtClean="0"/>
          </a:p>
          <a:p>
            <a:pPr marL="342900" indent="-342900" algn="l">
              <a:buFont typeface="Arial" panose="020B0604020202020204" pitchFamily="34" charset="0"/>
              <a:buChar char="•"/>
            </a:pPr>
            <a:r>
              <a:rPr lang="zh-CN" altLang="en-US" dirty="0" smtClean="0"/>
              <a:t>定都：科尔多瓦</a:t>
            </a:r>
            <a:endParaRPr lang="en-US" altLang="zh-CN" dirty="0" smtClean="0"/>
          </a:p>
          <a:p>
            <a:pPr marL="342900" indent="-342900" algn="l">
              <a:buFont typeface="Arial" panose="020B0604020202020204" pitchFamily="34" charset="0"/>
              <a:buChar char="•"/>
            </a:pPr>
            <a:r>
              <a:rPr lang="zh-CN" altLang="en-US" dirty="0"/>
              <a:t>倾力于国家建设，铁路，水</a:t>
            </a:r>
            <a:r>
              <a:rPr lang="zh-CN" altLang="en-US" dirty="0" smtClean="0"/>
              <a:t>渠。</a:t>
            </a:r>
            <a:endParaRPr lang="en-US" altLang="zh-CN" dirty="0"/>
          </a:p>
          <a:p>
            <a:pPr marL="342900" indent="-342900" algn="l">
              <a:buFont typeface="Arial" panose="020B0604020202020204" pitchFamily="34" charset="0"/>
              <a:buChar char="•"/>
            </a:pPr>
            <a:r>
              <a:rPr lang="zh-CN" altLang="en-US" dirty="0"/>
              <a:t>包容各宗教（征宗教税</a:t>
            </a:r>
            <a:r>
              <a:rPr lang="zh-CN" altLang="en-US" dirty="0" smtClean="0"/>
              <a:t>）。</a:t>
            </a:r>
            <a:endParaRPr lang="en-US" altLang="zh-CN" dirty="0"/>
          </a:p>
          <a:p>
            <a:pPr marL="342900" indent="-342900" algn="l">
              <a:buFont typeface="Arial" panose="020B0604020202020204" pitchFamily="34" charset="0"/>
              <a:buChar char="•"/>
            </a:pPr>
            <a:r>
              <a:rPr lang="en-US" altLang="zh-CN" dirty="0"/>
              <a:t>786</a:t>
            </a:r>
            <a:r>
              <a:rPr lang="zh-CN" altLang="en-US" dirty="0"/>
              <a:t>年开始修建清真</a:t>
            </a:r>
            <a:r>
              <a:rPr lang="zh-CN" altLang="en-US" dirty="0" smtClean="0"/>
              <a:t>寺。</a:t>
            </a:r>
            <a:endParaRPr lang="en-US" altLang="zh-CN" dirty="0"/>
          </a:p>
          <a:p>
            <a:pPr marL="342900" indent="-342900" algn="l">
              <a:buFont typeface="Arial" panose="020B0604020202020204" pitchFamily="34" charset="0"/>
              <a:buChar char="•"/>
            </a:pPr>
            <a:r>
              <a:rPr lang="zh-CN" altLang="en-US" dirty="0"/>
              <a:t>死后，埋葬</a:t>
            </a:r>
            <a:r>
              <a:rPr lang="zh-CN" altLang="en-US" dirty="0" smtClean="0"/>
              <a:t>于科尔多瓦大清</a:t>
            </a:r>
            <a:r>
              <a:rPr lang="zh-CN" altLang="en-US" dirty="0"/>
              <a:t>真寺</a:t>
            </a:r>
            <a:r>
              <a:rPr lang="zh-CN" altLang="en-US" dirty="0" smtClean="0"/>
              <a:t>下。</a:t>
            </a:r>
            <a:endParaRPr lang="en-US" altLang="zh-CN" dirty="0"/>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2286067" y="648393"/>
            <a:ext cx="7722457" cy="911629"/>
          </a:xfrm>
        </p:spPr>
        <p:txBody>
          <a:bodyPr>
            <a:noAutofit/>
          </a:bodyPr>
          <a:lstStyle/>
          <a:p>
            <a:r>
              <a:rPr lang="zh-CN" altLang="en-US" sz="3200" dirty="0" smtClean="0">
                <a:latin typeface="Arial" panose="020B0604020202020204" pitchFamily="34" charset="0"/>
              </a:rPr>
              <a:t>建立后倭马亚王朝，</a:t>
            </a:r>
            <a:r>
              <a:rPr lang="zh-CN" altLang="en-US" sz="3200" dirty="0" smtClean="0"/>
              <a:t>成为首任埃米尔</a:t>
            </a:r>
            <a:endParaRPr lang="en-US" sz="3200" dirty="0"/>
          </a:p>
        </p:txBody>
      </p:sp>
      <p:pic>
        <p:nvPicPr>
          <p:cNvPr id="4" name="Picture 2" descr="http://upload.wikimedia.org/wikipedia/commons/a/a6/Abd_ar-Rahman_I-r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4493" y="2142516"/>
            <a:ext cx="2466975"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47433" y="5934640"/>
            <a:ext cx="2121093" cy="369332"/>
          </a:xfrm>
          <a:prstGeom prst="rect">
            <a:avLst/>
          </a:prstGeom>
          <a:noFill/>
        </p:spPr>
        <p:txBody>
          <a:bodyPr wrap="none" rtlCol="0">
            <a:spAutoFit/>
          </a:bodyPr>
          <a:lstStyle/>
          <a:p>
            <a:r>
              <a:rPr lang="x-none" altLang="en-US" b="1"/>
              <a:t>阿卜杜</a:t>
            </a:r>
            <a:r>
              <a:rPr lang="en-US" altLang="x-none" b="1" dirty="0"/>
              <a:t>-</a:t>
            </a:r>
            <a:r>
              <a:rPr lang="x-none" altLang="en-US" b="1"/>
              <a:t>拉赫曼一世</a:t>
            </a:r>
            <a:endParaRPr lang="en-US" dirty="0"/>
          </a:p>
        </p:txBody>
      </p:sp>
    </p:spTree>
    <p:extLst>
      <p:ext uri="{BB962C8B-B14F-4D97-AF65-F5344CB8AC3E}">
        <p14:creationId xmlns:p14="http://schemas.microsoft.com/office/powerpoint/2010/main" val="1929871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09600" y="2020824"/>
            <a:ext cx="5814951" cy="4075176"/>
          </a:xfrm>
        </p:spPr>
        <p:txBody>
          <a:bodyPr>
            <a:normAutofit/>
          </a:bodyPr>
          <a:lstStyle/>
          <a:p>
            <a:pPr algn="l"/>
            <a:endParaRPr lang="en-US" altLang="zh-CN" sz="2400" dirty="0" smtClean="0"/>
          </a:p>
          <a:p>
            <a:pPr algn="l"/>
            <a:r>
              <a:rPr lang="zh-TW" altLang="en-US" dirty="0"/>
              <a:t>埃</a:t>
            </a:r>
            <a:r>
              <a:rPr lang="zh-TW" altLang="en-US" dirty="0" smtClean="0"/>
              <a:t>米</a:t>
            </a:r>
            <a:r>
              <a:rPr lang="zh-CN" altLang="en-US" dirty="0" smtClean="0"/>
              <a:t>尔 </a:t>
            </a:r>
            <a:r>
              <a:rPr lang="en-US" altLang="zh-CN" dirty="0" smtClean="0"/>
              <a:t>(Emir)</a:t>
            </a:r>
            <a:r>
              <a:rPr lang="zh-CN" altLang="en-US" dirty="0" smtClean="0"/>
              <a:t>：</a:t>
            </a:r>
            <a:endParaRPr lang="en-US" altLang="zh-CN" dirty="0" smtClean="0"/>
          </a:p>
          <a:p>
            <a:pPr algn="l"/>
            <a:r>
              <a:rPr lang="zh-CN" altLang="en-US" dirty="0" smtClean="0"/>
              <a:t>阿拉伯酋长（地方军事长官）</a:t>
            </a:r>
            <a:endParaRPr lang="en-US" altLang="zh-CN" dirty="0" smtClean="0"/>
          </a:p>
          <a:p>
            <a:pPr algn="l"/>
            <a:r>
              <a:rPr lang="zh-CN" altLang="en-US" dirty="0" smtClean="0"/>
              <a:t>其家族所统治的领土称酋长国</a:t>
            </a:r>
            <a:r>
              <a:rPr lang="en-US" altLang="zh-CN" dirty="0" smtClean="0"/>
              <a:t>(Emirate)</a:t>
            </a:r>
          </a:p>
          <a:p>
            <a:pPr algn="l"/>
            <a:endParaRPr lang="en-US" sz="3200" dirty="0" smtClean="0"/>
          </a:p>
          <a:p>
            <a:pPr algn="l"/>
            <a:r>
              <a:rPr lang="zh-CN" altLang="en-US" sz="2800" dirty="0"/>
              <a:t>哈里发 </a:t>
            </a:r>
            <a:r>
              <a:rPr lang="en-US" altLang="zh-CN" sz="2800" dirty="0"/>
              <a:t>(Caliph)</a:t>
            </a:r>
            <a:r>
              <a:rPr lang="zh-CN" altLang="en-US" sz="2800" dirty="0"/>
              <a:t>：</a:t>
            </a:r>
            <a:endParaRPr lang="en-US" altLang="zh-CN" sz="2800" dirty="0"/>
          </a:p>
          <a:p>
            <a:pPr algn="l"/>
            <a:r>
              <a:rPr lang="zh-CN" altLang="en-US" sz="2800" dirty="0"/>
              <a:t>阿拉伯帝国</a:t>
            </a:r>
            <a:r>
              <a:rPr lang="en-US" altLang="zh-CN" sz="2800" dirty="0"/>
              <a:t>(Caliphate) </a:t>
            </a:r>
            <a:endParaRPr lang="en-US" altLang="zh-CN" sz="2800" dirty="0" smtClean="0"/>
          </a:p>
          <a:p>
            <a:pPr algn="l"/>
            <a:r>
              <a:rPr lang="zh-CN" altLang="en-US" sz="2800" dirty="0" smtClean="0"/>
              <a:t>最</a:t>
            </a:r>
            <a:r>
              <a:rPr lang="zh-CN" altLang="en-US" sz="2800" dirty="0"/>
              <a:t>高的统治者称</a:t>
            </a:r>
            <a:r>
              <a:rPr lang="zh-CN" altLang="en-US" sz="2800" dirty="0" smtClean="0"/>
              <a:t>号</a:t>
            </a:r>
            <a:endParaRPr lang="en-US" altLang="zh-CN" sz="2800" dirty="0"/>
          </a:p>
          <a:p>
            <a:pPr algn="l"/>
            <a:endParaRPr lang="en-US" sz="3200" dirty="0"/>
          </a:p>
        </p:txBody>
      </p:sp>
      <p:sp>
        <p:nvSpPr>
          <p:cNvPr id="2" name="Title 1"/>
          <p:cNvSpPr>
            <a:spLocks noGrp="1"/>
          </p:cNvSpPr>
          <p:nvPr>
            <p:ph type="title"/>
          </p:nvPr>
        </p:nvSpPr>
        <p:spPr>
          <a:xfrm>
            <a:off x="3108960" y="903003"/>
            <a:ext cx="5730240" cy="773397"/>
          </a:xfrm>
        </p:spPr>
        <p:txBody>
          <a:bodyPr>
            <a:normAutofit/>
          </a:bodyPr>
          <a:lstStyle/>
          <a:p>
            <a:r>
              <a:rPr lang="zh-TW" altLang="en-US" sz="3200" dirty="0"/>
              <a:t>埃米</a:t>
            </a:r>
            <a:r>
              <a:rPr lang="zh-CN" altLang="en-US" sz="3200" dirty="0" smtClean="0"/>
              <a:t>尔 </a:t>
            </a:r>
            <a:r>
              <a:rPr lang="en-US" altLang="zh-CN" sz="3200" b="0" dirty="0" smtClean="0"/>
              <a:t>vs</a:t>
            </a:r>
            <a:r>
              <a:rPr lang="en-US" altLang="zh-CN" sz="3200" dirty="0" smtClean="0"/>
              <a:t> </a:t>
            </a:r>
            <a:r>
              <a:rPr lang="zh-CN" altLang="en-US" sz="3200" dirty="0" smtClean="0"/>
              <a:t>哈</a:t>
            </a:r>
            <a:r>
              <a:rPr lang="zh-CN" altLang="en-US" sz="3200" dirty="0"/>
              <a:t>里</a:t>
            </a:r>
            <a:r>
              <a:rPr lang="zh-CN" altLang="en-US" sz="3200" dirty="0" smtClean="0"/>
              <a:t>发</a:t>
            </a:r>
            <a:endParaRPr lang="en-US" sz="3200" dirty="0"/>
          </a:p>
        </p:txBody>
      </p:sp>
      <p:sp>
        <p:nvSpPr>
          <p:cNvPr id="5" name="TextBox 4"/>
          <p:cNvSpPr txBox="1"/>
          <p:nvPr/>
        </p:nvSpPr>
        <p:spPr>
          <a:xfrm>
            <a:off x="492369" y="379783"/>
            <a:ext cx="1261884" cy="523220"/>
          </a:xfrm>
          <a:prstGeom prst="rect">
            <a:avLst/>
          </a:prstGeom>
          <a:noFill/>
        </p:spPr>
        <p:txBody>
          <a:bodyPr wrap="none" rtlCol="0">
            <a:spAutoFit/>
          </a:bodyPr>
          <a:lstStyle/>
          <a:p>
            <a:r>
              <a:rPr lang="zh-CN" altLang="en-US" sz="2800" u="sng" dirty="0" smtClean="0"/>
              <a:t>小知识</a:t>
            </a:r>
            <a:endParaRPr lang="en-US" sz="2800" u="sng" dirty="0"/>
          </a:p>
        </p:txBody>
      </p:sp>
      <p:pic>
        <p:nvPicPr>
          <p:cNvPr id="6" name="Picture 4" descr="http://upload.wikimedia.org/wikipedia/commons/c/cf/Abbasid_Caliphate_and_Umayyad_Emira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309" y="2822127"/>
            <a:ext cx="6352764" cy="269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69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02843" y="2104261"/>
            <a:ext cx="5611907" cy="4094658"/>
          </a:xfrm>
        </p:spPr>
        <p:txBody>
          <a:bodyPr>
            <a:normAutofit/>
          </a:bodyPr>
          <a:lstStyle/>
          <a:p>
            <a:pPr marL="285750" lvl="1" indent="-285750" algn="l">
              <a:buFont typeface="Arial" panose="020B0604020202020204" pitchFamily="34" charset="0"/>
              <a:buChar char="•"/>
            </a:pPr>
            <a:r>
              <a:rPr lang="zh-CN" altLang="en-US" sz="2000" dirty="0">
                <a:solidFill>
                  <a:schemeClr val="tx1"/>
                </a:solidFill>
              </a:rPr>
              <a:t>第八</a:t>
            </a:r>
            <a:r>
              <a:rPr lang="zh-CN" altLang="en-US" sz="2000" dirty="0" smtClean="0">
                <a:solidFill>
                  <a:schemeClr val="tx1"/>
                </a:solidFill>
              </a:rPr>
              <a:t>位埃</a:t>
            </a:r>
            <a:r>
              <a:rPr lang="zh-CN" altLang="en-US" sz="2000" dirty="0">
                <a:solidFill>
                  <a:schemeClr val="tx1"/>
                </a:solidFill>
              </a:rPr>
              <a:t>米</a:t>
            </a:r>
            <a:r>
              <a:rPr lang="zh-CN" altLang="en-US" sz="2000" dirty="0" smtClean="0">
                <a:solidFill>
                  <a:schemeClr val="tx1"/>
                </a:solidFill>
              </a:rPr>
              <a:t>尔建立哈里发国家。</a:t>
            </a:r>
            <a:endParaRPr lang="en-US" altLang="en-US" sz="2000" dirty="0" smtClean="0">
              <a:solidFill>
                <a:schemeClr val="tx1"/>
              </a:solidFill>
              <a:latin typeface="Arial" panose="020B0604020202020204" pitchFamily="34" charset="0"/>
            </a:endParaRPr>
          </a:p>
          <a:p>
            <a:pPr marL="285750" lvl="1" indent="-285750" algn="l">
              <a:buFont typeface="Arial" panose="020B0604020202020204" pitchFamily="34" charset="0"/>
              <a:buChar char="•"/>
            </a:pPr>
            <a:r>
              <a:rPr lang="en-US" altLang="en-US" sz="2000" dirty="0" err="1" smtClean="0">
                <a:solidFill>
                  <a:schemeClr val="tx1"/>
                </a:solidFill>
                <a:latin typeface="Arial" panose="020B0604020202020204" pitchFamily="34" charset="0"/>
              </a:rPr>
              <a:t>伊比利亚半岛处于和平时期</a:t>
            </a:r>
            <a:r>
              <a:rPr lang="zh-CN" altLang="en-US" sz="2000" dirty="0">
                <a:solidFill>
                  <a:schemeClr val="tx1"/>
                </a:solidFill>
                <a:latin typeface="Arial" panose="020B0604020202020204" pitchFamily="34" charset="0"/>
              </a:rPr>
              <a:t>，</a:t>
            </a:r>
            <a:r>
              <a:rPr lang="en-US" altLang="en-US" sz="2000" dirty="0" err="1" smtClean="0">
                <a:solidFill>
                  <a:schemeClr val="tx1"/>
                </a:solidFill>
                <a:latin typeface="Arial" panose="020B0604020202020204" pitchFamily="34" charset="0"/>
              </a:rPr>
              <a:t>国内农业</a:t>
            </a:r>
            <a:r>
              <a:rPr lang="en-US" altLang="en-US" sz="2000" dirty="0" err="1">
                <a:solidFill>
                  <a:schemeClr val="tx1"/>
                </a:solidFill>
                <a:latin typeface="Arial" panose="020B0604020202020204" pitchFamily="34" charset="0"/>
              </a:rPr>
              <a:t>、手工业和商业发达，</a:t>
            </a:r>
            <a:r>
              <a:rPr lang="en-US" altLang="en-US" sz="2000" dirty="0" err="1" smtClean="0">
                <a:solidFill>
                  <a:schemeClr val="tx1"/>
                </a:solidFill>
                <a:latin typeface="Arial" panose="020B0604020202020204" pitchFamily="34" charset="0"/>
              </a:rPr>
              <a:t>文化繁荣</a:t>
            </a:r>
            <a:r>
              <a:rPr lang="zh-CN" altLang="en-US" sz="2000" dirty="0" smtClean="0">
                <a:solidFill>
                  <a:schemeClr val="tx1"/>
                </a:solidFill>
                <a:latin typeface="Arial" panose="020B0604020202020204" pitchFamily="34" charset="0"/>
              </a:rPr>
              <a:t>，西欧文化宗教中心，</a:t>
            </a:r>
            <a:r>
              <a:rPr lang="zh-CN" altLang="en-US" sz="2000" dirty="0" smtClean="0">
                <a:solidFill>
                  <a:schemeClr val="tx1"/>
                </a:solidFill>
              </a:rPr>
              <a:t>媲美巴</a:t>
            </a:r>
            <a:r>
              <a:rPr lang="zh-CN" altLang="en-US" sz="2000" dirty="0">
                <a:solidFill>
                  <a:schemeClr val="tx1"/>
                </a:solidFill>
              </a:rPr>
              <a:t>格</a:t>
            </a:r>
            <a:r>
              <a:rPr lang="zh-CN" altLang="en-US" sz="2000" dirty="0" smtClean="0">
                <a:solidFill>
                  <a:schemeClr val="tx1"/>
                </a:solidFill>
              </a:rPr>
              <a:t>达。</a:t>
            </a:r>
            <a:endParaRPr lang="en-US" altLang="en-US" sz="2000" dirty="0">
              <a:solidFill>
                <a:schemeClr val="tx1"/>
              </a:solidFill>
              <a:latin typeface="Arial" panose="020B0604020202020204" pitchFamily="34" charset="0"/>
            </a:endParaRPr>
          </a:p>
          <a:p>
            <a:pPr marL="285750" lvl="1" indent="-285750" algn="l">
              <a:buFont typeface="Arial" panose="020B0604020202020204" pitchFamily="34" charset="0"/>
              <a:buChar char="•"/>
            </a:pPr>
            <a:r>
              <a:rPr lang="zh-CN" altLang="en-US" sz="2000" dirty="0" smtClean="0">
                <a:solidFill>
                  <a:schemeClr val="tx1"/>
                </a:solidFill>
              </a:rPr>
              <a:t>科尔多瓦医术，教育十分发达，扩</a:t>
            </a:r>
            <a:r>
              <a:rPr lang="zh-CN" altLang="en-US" sz="2000" dirty="0">
                <a:solidFill>
                  <a:schemeClr val="tx1"/>
                </a:solidFill>
              </a:rPr>
              <a:t>建图书</a:t>
            </a:r>
            <a:r>
              <a:rPr lang="zh-CN" altLang="en-US" sz="2000" dirty="0" smtClean="0">
                <a:solidFill>
                  <a:schemeClr val="tx1"/>
                </a:solidFill>
              </a:rPr>
              <a:t>馆。</a:t>
            </a:r>
            <a:endParaRPr lang="en-US" altLang="zh-CN" sz="2000" dirty="0" smtClean="0">
              <a:solidFill>
                <a:schemeClr val="tx1"/>
              </a:solidFill>
            </a:endParaRPr>
          </a:p>
          <a:p>
            <a:pPr marL="285750" lvl="1" indent="-285750" algn="l">
              <a:buFont typeface="Arial" panose="020B0604020202020204" pitchFamily="34" charset="0"/>
              <a:buChar char="•"/>
            </a:pPr>
            <a:r>
              <a:rPr lang="zh-CN" altLang="en-US" sz="2000" dirty="0" smtClean="0">
                <a:solidFill>
                  <a:schemeClr val="tx1"/>
                </a:solidFill>
              </a:rPr>
              <a:t>加强了与周边各基督国关系；欧洲各国和</a:t>
            </a:r>
            <a:r>
              <a:rPr lang="zh-CN" altLang="en-US" sz="2000" dirty="0">
                <a:solidFill>
                  <a:schemeClr val="tx1"/>
                </a:solidFill>
              </a:rPr>
              <a:t>拜占庭的国王都曾派使节访问</a:t>
            </a:r>
            <a:r>
              <a:rPr lang="zh-CN" altLang="en-US" sz="2000" dirty="0" smtClean="0">
                <a:solidFill>
                  <a:schemeClr val="tx1"/>
                </a:solidFill>
              </a:rPr>
              <a:t>。</a:t>
            </a:r>
            <a:endParaRPr lang="en-US" altLang="zh-CN" sz="2000" dirty="0" smtClean="0">
              <a:solidFill>
                <a:schemeClr val="tx1"/>
              </a:solidFill>
            </a:endParaRPr>
          </a:p>
          <a:p>
            <a:pPr marL="285750" lvl="1" indent="-285750" algn="l">
              <a:buFont typeface="Arial" panose="020B0604020202020204" pitchFamily="34" charset="0"/>
              <a:buChar char="•"/>
            </a:pPr>
            <a:r>
              <a:rPr lang="zh-CN" altLang="en-US" sz="2000" dirty="0">
                <a:solidFill>
                  <a:schemeClr val="tx1"/>
                </a:solidFill>
              </a:rPr>
              <a:t>包容非穆斯林、犹太、基督</a:t>
            </a:r>
            <a:r>
              <a:rPr lang="zh-CN" altLang="en-US" sz="2000" dirty="0" smtClean="0">
                <a:solidFill>
                  <a:schemeClr val="tx1"/>
                </a:solidFill>
              </a:rPr>
              <a:t>教，</a:t>
            </a:r>
            <a:r>
              <a:rPr lang="zh-CN" altLang="en-US" sz="2000" dirty="0">
                <a:solidFill>
                  <a:schemeClr val="tx1"/>
                </a:solidFill>
              </a:rPr>
              <a:t>平等对待；完成大清真寺的扩</a:t>
            </a:r>
            <a:r>
              <a:rPr lang="zh-CN" altLang="en-US" sz="2000" dirty="0" smtClean="0">
                <a:solidFill>
                  <a:schemeClr val="tx1"/>
                </a:solidFill>
              </a:rPr>
              <a:t>建。</a:t>
            </a:r>
            <a:endParaRPr lang="en-US" altLang="zh-CN" sz="2000" dirty="0">
              <a:solidFill>
                <a:schemeClr val="tx1"/>
              </a:solidFill>
            </a:endParaRPr>
          </a:p>
        </p:txBody>
      </p:sp>
      <p:sp>
        <p:nvSpPr>
          <p:cNvPr id="3" name="Title 2"/>
          <p:cNvSpPr>
            <a:spLocks noGrp="1"/>
          </p:cNvSpPr>
          <p:nvPr>
            <p:ph type="title"/>
          </p:nvPr>
        </p:nvSpPr>
        <p:spPr>
          <a:xfrm>
            <a:off x="891989" y="641268"/>
            <a:ext cx="9231978" cy="900664"/>
          </a:xfrm>
        </p:spPr>
        <p:txBody>
          <a:bodyPr>
            <a:normAutofit fontScale="90000"/>
          </a:bodyPr>
          <a:lstStyle/>
          <a:p>
            <a:r>
              <a:rPr lang="zh-CN" altLang="en-US" sz="3200" dirty="0" smtClean="0">
                <a:latin typeface="Arial" panose="020B0604020202020204" pitchFamily="34" charset="0"/>
              </a:rPr>
              <a:t>统一的科尔多瓦哈里发国家 （</a:t>
            </a:r>
            <a:r>
              <a:rPr lang="en-US" altLang="zh-CN" sz="3200" b="0" dirty="0" smtClean="0">
                <a:latin typeface="Arial" panose="020B0604020202020204" pitchFamily="34" charset="0"/>
              </a:rPr>
              <a:t>929~1031</a:t>
            </a:r>
            <a:r>
              <a:rPr lang="zh-CN" altLang="en-US" sz="3200" dirty="0">
                <a:latin typeface="Arial" panose="020B0604020202020204" pitchFamily="34" charset="0"/>
              </a:rPr>
              <a:t>）</a:t>
            </a:r>
            <a:r>
              <a:rPr lang="zh-CN" altLang="en-US" sz="3200" dirty="0" smtClean="0">
                <a:latin typeface="Arial" panose="020B0604020202020204" pitchFamily="34" charset="0"/>
              </a:rPr>
              <a:t>：繁荣盛世</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783" y="1862573"/>
            <a:ext cx="5119023" cy="4229469"/>
          </a:xfrm>
          <a:prstGeom prst="rect">
            <a:avLst/>
          </a:prstGeom>
        </p:spPr>
      </p:pic>
      <p:sp>
        <p:nvSpPr>
          <p:cNvPr id="2" name="TextBox 1"/>
          <p:cNvSpPr txBox="1"/>
          <p:nvPr/>
        </p:nvSpPr>
        <p:spPr>
          <a:xfrm>
            <a:off x="10123967" y="5586742"/>
            <a:ext cx="955711" cy="369332"/>
          </a:xfrm>
          <a:prstGeom prst="rect">
            <a:avLst/>
          </a:prstGeom>
          <a:noFill/>
        </p:spPr>
        <p:txBody>
          <a:bodyPr wrap="none" rtlCol="0">
            <a:spAutoFit/>
          </a:bodyPr>
          <a:lstStyle/>
          <a:p>
            <a:r>
              <a:rPr lang="en-US" b="1" dirty="0" smtClean="0">
                <a:solidFill>
                  <a:schemeClr val="bg1"/>
                </a:solidFill>
              </a:rPr>
              <a:t>1000AD</a:t>
            </a:r>
            <a:endParaRPr lang="en-US"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5467" y="178130"/>
            <a:ext cx="1368422" cy="1862573"/>
          </a:xfrm>
          <a:prstGeom prst="rect">
            <a:avLst/>
          </a:prstGeom>
        </p:spPr>
      </p:pic>
    </p:spTree>
    <p:extLst>
      <p:ext uri="{BB962C8B-B14F-4D97-AF65-F5344CB8AC3E}">
        <p14:creationId xmlns:p14="http://schemas.microsoft.com/office/powerpoint/2010/main" val="1592487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85005" y="1858488"/>
            <a:ext cx="5189519" cy="4075176"/>
          </a:xfrm>
        </p:spPr>
        <p:txBody>
          <a:bodyPr>
            <a:normAutofit/>
          </a:bodyPr>
          <a:lstStyle/>
          <a:p>
            <a:pPr algn="l"/>
            <a:endParaRPr lang="en-US" altLang="zh-CN" sz="800" dirty="0" smtClean="0"/>
          </a:p>
          <a:p>
            <a:pPr marL="342900" indent="-342900" algn="l">
              <a:buFont typeface="Arial" panose="020B0604020202020204" pitchFamily="34" charset="0"/>
              <a:buChar char="•"/>
            </a:pPr>
            <a:r>
              <a:rPr lang="en-US" altLang="zh-CN" dirty="0" smtClean="0"/>
              <a:t>1236</a:t>
            </a:r>
            <a:r>
              <a:rPr lang="zh-CN" altLang="en-US" dirty="0"/>
              <a:t>年改为天主教大教堂</a:t>
            </a:r>
            <a:endParaRPr lang="en-US" altLang="zh-CN" dirty="0" smtClean="0"/>
          </a:p>
          <a:p>
            <a:pPr marL="342900" indent="-342900" algn="l">
              <a:buFont typeface="Arial" panose="020B0604020202020204" pitchFamily="34" charset="0"/>
              <a:buChar char="•"/>
            </a:pPr>
            <a:r>
              <a:rPr lang="en-US" altLang="zh-CN" dirty="0" smtClean="0"/>
              <a:t>16</a:t>
            </a:r>
            <a:r>
              <a:rPr lang="zh-CN" altLang="en-US" dirty="0"/>
              <a:t>世</a:t>
            </a:r>
            <a:r>
              <a:rPr lang="zh-CN" altLang="en-US" dirty="0" smtClean="0"/>
              <a:t>纪，遭到狂热的天主教派的改造</a:t>
            </a:r>
            <a:r>
              <a:rPr lang="zh-CN" altLang="en-US" dirty="0"/>
              <a:t>：</a:t>
            </a:r>
            <a:r>
              <a:rPr lang="zh-CN" altLang="en-US" sz="2000" dirty="0" smtClean="0"/>
              <a:t>正</a:t>
            </a:r>
            <a:r>
              <a:rPr lang="zh-CN" altLang="en-US" sz="2000" dirty="0"/>
              <a:t>殿中的石柱和拱门近三分之一被</a:t>
            </a:r>
            <a:r>
              <a:rPr lang="zh-CN" altLang="en-US" sz="2000" dirty="0" smtClean="0"/>
              <a:t>毁，建</a:t>
            </a:r>
            <a:r>
              <a:rPr lang="zh-CN" altLang="en-US" sz="2000" dirty="0"/>
              <a:t>起了一座巨大突兀的文艺复兴式的</a:t>
            </a:r>
            <a:r>
              <a:rPr lang="en-US" altLang="zh-CN" sz="2000" dirty="0" smtClean="0"/>
              <a:t>chapel</a:t>
            </a:r>
            <a:r>
              <a:rPr lang="zh-CN" altLang="en-US" sz="2000" dirty="0" smtClean="0"/>
              <a:t>。</a:t>
            </a:r>
            <a:endParaRPr lang="en-US" altLang="zh-CN" sz="2000" dirty="0"/>
          </a:p>
        </p:txBody>
      </p:sp>
      <p:sp>
        <p:nvSpPr>
          <p:cNvPr id="2" name="Title 1"/>
          <p:cNvSpPr>
            <a:spLocks noGrp="1"/>
          </p:cNvSpPr>
          <p:nvPr>
            <p:ph type="title"/>
          </p:nvPr>
        </p:nvSpPr>
        <p:spPr>
          <a:xfrm>
            <a:off x="2175559" y="665018"/>
            <a:ext cx="7847216" cy="1018903"/>
          </a:xfrm>
        </p:spPr>
        <p:txBody>
          <a:bodyPr>
            <a:normAutofit/>
          </a:bodyPr>
          <a:lstStyle/>
          <a:p>
            <a:r>
              <a:rPr lang="zh-CN" altLang="en-US" sz="2800" dirty="0" smtClean="0">
                <a:sym typeface="Wingdings" panose="05000000000000000000" pitchFamily="2" charset="2"/>
              </a:rPr>
              <a:t>罕见！大清真寺内的天主教堂</a:t>
            </a:r>
            <a:r>
              <a:rPr lang="en-US" altLang="zh-CN" sz="2800" dirty="0" smtClean="0">
                <a:sym typeface="Wingdings" panose="05000000000000000000" pitchFamily="2" charset="2"/>
              </a:rPr>
              <a:t/>
            </a:r>
            <a:br>
              <a:rPr lang="en-US" altLang="zh-CN" sz="2800" dirty="0" smtClean="0">
                <a:sym typeface="Wingdings" panose="05000000000000000000" pitchFamily="2" charset="2"/>
              </a:rPr>
            </a:br>
            <a:r>
              <a:rPr lang="en-US" altLang="zh-CN" sz="2800" b="0" dirty="0"/>
              <a:t>---</a:t>
            </a:r>
            <a:r>
              <a:rPr lang="zh-CN" altLang="en-US" sz="2800" b="0" dirty="0"/>
              <a:t>又名 </a:t>
            </a:r>
            <a:r>
              <a:rPr lang="en-US" sz="2800" b="0" dirty="0"/>
              <a:t>Cathedral of Córdoba</a:t>
            </a:r>
            <a:endParaRPr lang="en-US" sz="2800" dirty="0"/>
          </a:p>
        </p:txBody>
      </p:sp>
      <p:pic>
        <p:nvPicPr>
          <p:cNvPr id="8196" name="Picture 4" descr="http://upload.wikimedia.org/wikipedia/commons/5/5a/Main_altar_-_Cathedral_of_C%C3%B3rdoba_-_La_Mezquita_-_C%C3%B3rdoba_%28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31" y="2085975"/>
            <a:ext cx="6347276" cy="47720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cdn2.cheeseweb.eu/wp-content/uploads/2012/08/cordoba-3.jpg"/>
          <p:cNvPicPr>
            <a:picLocks noChangeAspect="1" noChangeArrowheads="1"/>
          </p:cNvPicPr>
          <p:nvPr/>
        </p:nvPicPr>
        <p:blipFill rotWithShape="1">
          <a:blip r:embed="rId4">
            <a:extLst>
              <a:ext uri="{28A0092B-C50C-407E-A947-70E740481C1C}">
                <a14:useLocalDpi xmlns:a14="http://schemas.microsoft.com/office/drawing/2010/main" val="0"/>
              </a:ext>
            </a:extLst>
          </a:blip>
          <a:srcRect r="32904"/>
          <a:stretch/>
        </p:blipFill>
        <p:spPr bwMode="auto">
          <a:xfrm>
            <a:off x="427512" y="3670463"/>
            <a:ext cx="5047013" cy="318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971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1438" y="2399632"/>
            <a:ext cx="4203689" cy="3681189"/>
          </a:xfrm>
        </p:spPr>
        <p:txBody>
          <a:bodyPr vert="horz" lIns="91440" tIns="45720" rIns="91440" bIns="45720" rtlCol="0">
            <a:normAutofit/>
          </a:bodyPr>
          <a:lstStyle/>
          <a:p>
            <a:pPr algn="l"/>
            <a:endParaRPr lang="en-US" altLang="en-US" dirty="0"/>
          </a:p>
          <a:p>
            <a:pPr marL="342900" indent="-342900" algn="l">
              <a:buFont typeface="Arial" panose="020B0604020202020204" pitchFamily="34" charset="0"/>
              <a:buChar char="•"/>
            </a:pPr>
            <a:r>
              <a:rPr lang="en-US" altLang="en-US" dirty="0"/>
              <a:t>11世纪初起陷于混乱，</a:t>
            </a:r>
            <a:r>
              <a:rPr lang="en-US" altLang="en-US" dirty="0" smtClean="0"/>
              <a:t>哈里发更迭频繁，</a:t>
            </a:r>
            <a:r>
              <a:rPr lang="en-US" altLang="en-US" dirty="0"/>
              <a:t>国家分裂成许多独立的穆斯林小王国。</a:t>
            </a:r>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2660073" y="629392"/>
            <a:ext cx="6094415" cy="950025"/>
          </a:xfrm>
        </p:spPr>
        <p:txBody>
          <a:bodyPr>
            <a:normAutofit/>
          </a:bodyPr>
          <a:lstStyle/>
          <a:p>
            <a:r>
              <a:rPr lang="zh-CN" altLang="en-US" sz="3200" dirty="0" smtClean="0"/>
              <a:t>后倭马亚王朝的分裂</a:t>
            </a:r>
            <a:endParaRPr lang="en-US" sz="3200" dirty="0"/>
          </a:p>
        </p:txBody>
      </p:sp>
      <p:pic>
        <p:nvPicPr>
          <p:cNvPr id="3074" name="Picture 2" descr="http://www.allempires.com/empires/basque/2005-07-16_115527_Domain_of_Sancho_II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185" y="1782772"/>
            <a:ext cx="6337572" cy="4701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273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72383" y="1897062"/>
            <a:ext cx="6460679" cy="4351338"/>
          </a:xfrm>
        </p:spPr>
        <p:txBody>
          <a:bodyPr>
            <a:normAutofit/>
          </a:bodyPr>
          <a:lstStyle/>
          <a:p>
            <a:pPr marL="342900" indent="-342900" algn="l">
              <a:buFont typeface="Arial" panose="020B0604020202020204" pitchFamily="34" charset="0"/>
              <a:buChar char="•"/>
            </a:pPr>
            <a:r>
              <a:rPr lang="en-US" altLang="zh-CN" dirty="0" smtClean="0"/>
              <a:t>11</a:t>
            </a:r>
            <a:r>
              <a:rPr lang="zh-CN" altLang="en-US" dirty="0" smtClean="0"/>
              <a:t>世纪起，光</a:t>
            </a:r>
            <a:r>
              <a:rPr lang="zh-CN" altLang="en-US" dirty="0"/>
              <a:t>复运动迅猛发</a:t>
            </a:r>
            <a:r>
              <a:rPr lang="zh-CN" altLang="en-US" dirty="0" smtClean="0"/>
              <a:t>展，基</a:t>
            </a:r>
            <a:r>
              <a:rPr lang="zh-CN" altLang="en-US" dirty="0"/>
              <a:t>督教开始逐渐收复领土，形</a:t>
            </a:r>
            <a:r>
              <a:rPr lang="zh-CN" altLang="en-US" dirty="0" smtClean="0"/>
              <a:t>成五个基督王国：</a:t>
            </a:r>
            <a:endParaRPr lang="en-US" u="sng" dirty="0" smtClean="0"/>
          </a:p>
          <a:p>
            <a:r>
              <a:rPr lang="zh-CN" altLang="en-US" b="1" u="sng" dirty="0"/>
              <a:t>卡斯蒂尔</a:t>
            </a:r>
            <a:r>
              <a:rPr lang="en-US" b="1" u="sng" dirty="0" err="1" smtClean="0"/>
              <a:t>Castille</a:t>
            </a:r>
            <a:r>
              <a:rPr lang="en-US" b="1" u="sng" dirty="0" smtClean="0"/>
              <a:t> </a:t>
            </a:r>
            <a:r>
              <a:rPr lang="zh-CN" altLang="en-US" b="1" u="sng" dirty="0" smtClean="0"/>
              <a:t> </a:t>
            </a:r>
            <a:r>
              <a:rPr lang="en-US" b="1" u="sng" dirty="0" smtClean="0"/>
              <a:t>(biggest)</a:t>
            </a:r>
          </a:p>
          <a:p>
            <a:r>
              <a:rPr lang="zh-CN" altLang="en-US" b="1" u="sng" dirty="0" smtClean="0"/>
              <a:t>阿拉贡</a:t>
            </a:r>
            <a:r>
              <a:rPr lang="zh-CN" altLang="en-US" b="1" u="sng" dirty="0"/>
              <a:t> </a:t>
            </a:r>
            <a:r>
              <a:rPr lang="en-US" b="1" u="sng" dirty="0" smtClean="0"/>
              <a:t>Aragon</a:t>
            </a:r>
            <a:r>
              <a:rPr lang="zh-CN" altLang="en-US" b="1" u="sng" dirty="0" smtClean="0"/>
              <a:t>  </a:t>
            </a:r>
            <a:endParaRPr lang="en-US" b="1" u="sng" dirty="0" smtClean="0"/>
          </a:p>
          <a:p>
            <a:r>
              <a:rPr lang="en-US" dirty="0" smtClean="0"/>
              <a:t>Leon</a:t>
            </a:r>
          </a:p>
          <a:p>
            <a:r>
              <a:rPr lang="en-US" dirty="0" smtClean="0"/>
              <a:t>Navarre</a:t>
            </a:r>
          </a:p>
          <a:p>
            <a:r>
              <a:rPr lang="en-US" dirty="0" smtClean="0"/>
              <a:t>Catalonia</a:t>
            </a:r>
          </a:p>
          <a:p>
            <a:endParaRPr lang="en-US" dirty="0"/>
          </a:p>
          <a:p>
            <a:pPr marL="342900" indent="-342900" algn="l">
              <a:buFont typeface="Arial" panose="020B0604020202020204" pitchFamily="34" charset="0"/>
              <a:buChar char="•"/>
            </a:pPr>
            <a:r>
              <a:rPr lang="en-US" altLang="zh-CN" dirty="0" smtClean="0"/>
              <a:t>14</a:t>
            </a:r>
            <a:r>
              <a:rPr lang="zh-CN" altLang="en-US" dirty="0" smtClean="0"/>
              <a:t>世纪，穆斯林仅</a:t>
            </a:r>
            <a:r>
              <a:rPr lang="zh-CN" altLang="en-US" dirty="0"/>
              <a:t>剩下格拉纳达一个小王国偏居一隅</a:t>
            </a:r>
            <a:r>
              <a:rPr lang="zh-CN" altLang="en-US" dirty="0" smtClean="0"/>
              <a:t>。</a:t>
            </a:r>
            <a:endParaRPr lang="en-US" altLang="zh-CN" dirty="0" smtClean="0"/>
          </a:p>
        </p:txBody>
      </p:sp>
      <p:sp>
        <p:nvSpPr>
          <p:cNvPr id="2" name="Title 1"/>
          <p:cNvSpPr>
            <a:spLocks noGrp="1"/>
          </p:cNvSpPr>
          <p:nvPr>
            <p:ph type="title"/>
          </p:nvPr>
        </p:nvSpPr>
        <p:spPr>
          <a:xfrm>
            <a:off x="2196935" y="593766"/>
            <a:ext cx="7977843" cy="865377"/>
          </a:xfrm>
        </p:spPr>
        <p:txBody>
          <a:bodyPr>
            <a:normAutofit/>
          </a:bodyPr>
          <a:lstStyle/>
          <a:p>
            <a:r>
              <a:rPr lang="zh-CN" altLang="en-US" sz="3200" dirty="0" smtClean="0"/>
              <a:t>天主教在伊比</a:t>
            </a:r>
            <a:r>
              <a:rPr lang="zh-CN" altLang="en-US" sz="3200" dirty="0"/>
              <a:t>里亚半</a:t>
            </a:r>
            <a:r>
              <a:rPr lang="zh-CN" altLang="en-US" sz="3200" dirty="0" smtClean="0"/>
              <a:t>岛的逐步光复</a:t>
            </a:r>
            <a:endParaRPr lang="en-US" sz="3200" dirty="0"/>
          </a:p>
        </p:txBody>
      </p:sp>
      <p:sp>
        <p:nvSpPr>
          <p:cNvPr id="4" name="TextBox 3"/>
          <p:cNvSpPr txBox="1"/>
          <p:nvPr/>
        </p:nvSpPr>
        <p:spPr>
          <a:xfrm>
            <a:off x="5947697" y="3631962"/>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646" y="1665098"/>
            <a:ext cx="5027209" cy="4735702"/>
          </a:xfrm>
          <a:prstGeom prst="rect">
            <a:avLst/>
          </a:prstGeom>
        </p:spPr>
      </p:pic>
    </p:spTree>
    <p:extLst>
      <p:ext uri="{BB962C8B-B14F-4D97-AF65-F5344CB8AC3E}">
        <p14:creationId xmlns:p14="http://schemas.microsoft.com/office/powerpoint/2010/main" val="31492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061" y="653143"/>
            <a:ext cx="7357818" cy="902629"/>
          </a:xfrm>
        </p:spPr>
        <p:txBody>
          <a:bodyPr>
            <a:normAutofit/>
          </a:bodyPr>
          <a:lstStyle/>
          <a:p>
            <a:r>
              <a:rPr lang="zh-CN" altLang="en-US" sz="3200" dirty="0"/>
              <a:t>格拉</a:t>
            </a:r>
            <a:r>
              <a:rPr lang="zh-CN" altLang="en-US" sz="3200" dirty="0" smtClean="0"/>
              <a:t>纳达</a:t>
            </a:r>
            <a:r>
              <a:rPr lang="en-US" altLang="zh-CN" sz="3200" dirty="0" smtClean="0"/>
              <a:t>-</a:t>
            </a:r>
            <a:r>
              <a:rPr lang="zh-CN" altLang="en-US" sz="3200" dirty="0" smtClean="0"/>
              <a:t>穆斯林在西班牙的最后政权</a:t>
            </a:r>
            <a:endParaRPr lang="en-US" sz="3200" dirty="0"/>
          </a:p>
        </p:txBody>
      </p:sp>
      <p:pic>
        <p:nvPicPr>
          <p:cNvPr id="2050" name="Picture 2" descr="http://www.islamicspain.tv/Andalusi-Society/Spain_Granada_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127" y="2078181"/>
            <a:ext cx="4498091" cy="37269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33154" y="3301225"/>
            <a:ext cx="3416320" cy="646331"/>
          </a:xfrm>
          <a:prstGeom prst="rect">
            <a:avLst/>
          </a:prstGeom>
          <a:noFill/>
        </p:spPr>
        <p:txBody>
          <a:bodyPr wrap="square" rtlCol="0">
            <a:spAutoFit/>
          </a:bodyPr>
          <a:lstStyle/>
          <a:p>
            <a:pPr algn="ctr"/>
            <a:r>
              <a:rPr lang="zh-CN" altLang="en-US" dirty="0" smtClean="0"/>
              <a:t>两个多世纪的存在，</a:t>
            </a:r>
            <a:endParaRPr lang="en-US" altLang="zh-CN" dirty="0" smtClean="0"/>
          </a:p>
          <a:p>
            <a:pPr algn="ctr"/>
            <a:r>
              <a:rPr lang="zh-CN" altLang="en-US" dirty="0" smtClean="0"/>
              <a:t>给西班牙留下了一笔珍贵的遗产。</a:t>
            </a:r>
            <a:endParaRPr lang="en-US" dirty="0"/>
          </a:p>
        </p:txBody>
      </p:sp>
    </p:spTree>
    <p:extLst>
      <p:ext uri="{BB962C8B-B14F-4D97-AF65-F5344CB8AC3E}">
        <p14:creationId xmlns:p14="http://schemas.microsoft.com/office/powerpoint/2010/main" val="1931029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27215" y="2296537"/>
            <a:ext cx="4757563" cy="4075176"/>
          </a:xfrm>
        </p:spPr>
        <p:txBody>
          <a:bodyPr>
            <a:normAutofit/>
          </a:bodyPr>
          <a:lstStyle/>
          <a:p>
            <a:pPr marL="342900" indent="-342900" algn="l">
              <a:buFont typeface="Arial" panose="020B0604020202020204" pitchFamily="34" charset="0"/>
              <a:buChar char="•"/>
            </a:pPr>
            <a:r>
              <a:rPr lang="zh-CN" altLang="en-US" dirty="0" smtClean="0"/>
              <a:t>“</a:t>
            </a:r>
            <a:r>
              <a:rPr lang="en-US" dirty="0" smtClean="0"/>
              <a:t>Red castle</a:t>
            </a:r>
            <a:r>
              <a:rPr lang="zh-CN" altLang="en-US" dirty="0" smtClean="0"/>
              <a:t>”</a:t>
            </a:r>
            <a:endParaRPr lang="en-US" dirty="0" smtClean="0"/>
          </a:p>
          <a:p>
            <a:pPr marL="342900" indent="-342900" algn="l">
              <a:buFont typeface="Arial" panose="020B0604020202020204" pitchFamily="34" charset="0"/>
              <a:buChar char="•"/>
            </a:pPr>
            <a:r>
              <a:rPr lang="zh-CN" altLang="en-US" dirty="0" smtClean="0"/>
              <a:t>盘踞山上</a:t>
            </a:r>
            <a:r>
              <a:rPr lang="zh-CN" altLang="en-US" dirty="0"/>
              <a:t>，地势险</a:t>
            </a:r>
            <a:r>
              <a:rPr lang="zh-CN" altLang="en-US" dirty="0" smtClean="0"/>
              <a:t>要</a:t>
            </a:r>
            <a:r>
              <a:rPr lang="en-US" altLang="zh-CN" dirty="0" smtClean="0"/>
              <a:t>,   </a:t>
            </a:r>
            <a:r>
              <a:rPr lang="zh-CN" altLang="en-US" dirty="0" smtClean="0"/>
              <a:t>占</a:t>
            </a:r>
            <a:r>
              <a:rPr lang="zh-CN" altLang="en-US" dirty="0"/>
              <a:t>地</a:t>
            </a:r>
            <a:r>
              <a:rPr lang="en-US" altLang="zh-CN" dirty="0"/>
              <a:t>130</a:t>
            </a:r>
            <a:r>
              <a:rPr lang="zh-CN" altLang="en-US" dirty="0" smtClean="0"/>
              <a:t>公</a:t>
            </a:r>
            <a:r>
              <a:rPr lang="en-US" altLang="zh-CN" dirty="0" smtClean="0"/>
              <a:t>(~</a:t>
            </a:r>
            <a:r>
              <a:rPr lang="en-US" altLang="zh-CN" dirty="0"/>
              <a:t>2</a:t>
            </a:r>
            <a:r>
              <a:rPr lang="zh-CN" altLang="en-US" dirty="0"/>
              <a:t>个故</a:t>
            </a:r>
            <a:r>
              <a:rPr lang="zh-CN" altLang="en-US" dirty="0" smtClean="0"/>
              <a:t>宫</a:t>
            </a:r>
            <a:r>
              <a:rPr lang="en-US" altLang="zh-CN" dirty="0" smtClean="0"/>
              <a:t>)</a:t>
            </a:r>
            <a:r>
              <a:rPr lang="zh-CN" altLang="en-US" dirty="0" smtClean="0"/>
              <a:t>，</a:t>
            </a:r>
            <a:r>
              <a:rPr lang="en-US" altLang="zh-CN" dirty="0" smtClean="0"/>
              <a:t> 2000</a:t>
            </a:r>
            <a:r>
              <a:rPr lang="zh-CN" altLang="en-US" dirty="0"/>
              <a:t>米城墙，原为军事堡</a:t>
            </a:r>
            <a:r>
              <a:rPr lang="zh-CN" altLang="en-US" dirty="0" smtClean="0"/>
              <a:t>垒，地</a:t>
            </a:r>
            <a:r>
              <a:rPr lang="zh-CN" altLang="en-US" dirty="0"/>
              <a:t>下很多秘密通道，易守难</a:t>
            </a:r>
            <a:r>
              <a:rPr lang="zh-CN" altLang="en-US" dirty="0" smtClean="0"/>
              <a:t>攻</a:t>
            </a:r>
            <a:r>
              <a:rPr lang="zh-CN" altLang="en-US" dirty="0"/>
              <a:t>。</a:t>
            </a:r>
            <a:endParaRPr lang="en-US" altLang="zh-CN" dirty="0" smtClean="0"/>
          </a:p>
          <a:p>
            <a:pPr marL="342900" indent="-342900" algn="l">
              <a:buFont typeface="Arial" panose="020B0604020202020204" pitchFamily="34" charset="0"/>
              <a:buChar char="•"/>
            </a:pPr>
            <a:r>
              <a:rPr lang="zh-CN" altLang="en-US" dirty="0"/>
              <a:t>始建于</a:t>
            </a:r>
            <a:r>
              <a:rPr lang="en-US" altLang="zh-CN" dirty="0"/>
              <a:t>11</a:t>
            </a:r>
            <a:r>
              <a:rPr lang="zh-CN" altLang="en-US" dirty="0"/>
              <a:t>世纪</a:t>
            </a:r>
            <a:r>
              <a:rPr lang="zh-CN" altLang="en-US" dirty="0" smtClean="0"/>
              <a:t>，</a:t>
            </a:r>
            <a:r>
              <a:rPr lang="en-US" altLang="zh-CN" dirty="0" smtClean="0"/>
              <a:t>22</a:t>
            </a:r>
            <a:r>
              <a:rPr lang="zh-CN" altLang="en-US" dirty="0" smtClean="0"/>
              <a:t>位苏丹，耗费大量物力财力。</a:t>
            </a:r>
            <a:endParaRPr lang="en-US" altLang="zh-CN" dirty="0" smtClean="0"/>
          </a:p>
          <a:p>
            <a:pPr marL="342900" indent="-342900" algn="l">
              <a:buFont typeface="Arial" panose="020B0604020202020204" pitchFamily="34" charset="0"/>
              <a:buChar char="•"/>
            </a:pPr>
            <a:r>
              <a:rPr lang="zh-CN" altLang="en-US" dirty="0"/>
              <a:t>每</a:t>
            </a:r>
            <a:r>
              <a:rPr lang="zh-CN" altLang="en-US" dirty="0" smtClean="0"/>
              <a:t>天</a:t>
            </a:r>
            <a:r>
              <a:rPr lang="en-US" altLang="zh-CN" dirty="0" smtClean="0"/>
              <a:t>6000</a:t>
            </a:r>
            <a:r>
              <a:rPr lang="zh-CN" altLang="en-US" dirty="0" smtClean="0"/>
              <a:t>位，门票预约。</a:t>
            </a:r>
            <a:endParaRPr lang="en-US" altLang="zh-CN" dirty="0" smtClean="0"/>
          </a:p>
          <a:p>
            <a:pPr marL="342900" indent="-342900" algn="l">
              <a:buFont typeface="Arial" panose="020B0604020202020204" pitchFamily="34" charset="0"/>
              <a:buChar char="•"/>
            </a:pPr>
            <a:r>
              <a:rPr lang="zh-CN" altLang="en-US" dirty="0" smtClean="0"/>
              <a:t>外观朴素</a:t>
            </a:r>
            <a:r>
              <a:rPr lang="en-US" altLang="zh-CN" dirty="0" smtClean="0"/>
              <a:t>: </a:t>
            </a:r>
            <a:r>
              <a:rPr lang="zh-CN" altLang="en-US" dirty="0" smtClean="0"/>
              <a:t>树大招风</a:t>
            </a:r>
            <a:endParaRPr lang="en-US" altLang="zh-CN" dirty="0"/>
          </a:p>
          <a:p>
            <a:pPr marL="342900" indent="-342900" algn="l">
              <a:buFont typeface="Arial" panose="020B0604020202020204" pitchFamily="34" charset="0"/>
              <a:buChar char="•"/>
            </a:pPr>
            <a:endParaRPr lang="en-US" altLang="zh-CN" dirty="0" smtClean="0"/>
          </a:p>
        </p:txBody>
      </p:sp>
      <p:sp>
        <p:nvSpPr>
          <p:cNvPr id="2" name="Title 1"/>
          <p:cNvSpPr>
            <a:spLocks noGrp="1"/>
          </p:cNvSpPr>
          <p:nvPr>
            <p:ph type="title"/>
          </p:nvPr>
        </p:nvSpPr>
        <p:spPr>
          <a:xfrm>
            <a:off x="1588919" y="615142"/>
            <a:ext cx="8711739" cy="1028007"/>
          </a:xfrm>
        </p:spPr>
        <p:txBody>
          <a:bodyPr>
            <a:noAutofit/>
          </a:bodyPr>
          <a:lstStyle/>
          <a:p>
            <a:r>
              <a:rPr lang="zh-CN" altLang="en-US" sz="3200" dirty="0" smtClean="0"/>
              <a:t>世界</a:t>
            </a:r>
            <a:r>
              <a:rPr lang="zh-CN" altLang="en-US" sz="3200" dirty="0"/>
              <a:t>文化</a:t>
            </a:r>
            <a:r>
              <a:rPr lang="zh-CN" altLang="en-US" sz="3200" dirty="0" smtClean="0"/>
              <a:t>遗产阿尔罕不拉宫 </a:t>
            </a:r>
            <a:r>
              <a:rPr lang="en-US" altLang="zh-CN" sz="3200" dirty="0"/>
              <a:t>(Alhambra</a:t>
            </a:r>
            <a:r>
              <a:rPr lang="en-US" altLang="zh-CN" sz="3200" dirty="0" smtClean="0"/>
              <a:t>)</a:t>
            </a:r>
            <a:br>
              <a:rPr lang="en-US" altLang="zh-CN" sz="3200" dirty="0" smtClean="0"/>
            </a:br>
            <a:r>
              <a:rPr lang="en-US" altLang="zh-CN" sz="2000" dirty="0" smtClean="0"/>
              <a:t>—— </a:t>
            </a:r>
            <a:r>
              <a:rPr lang="zh-CN" altLang="en-US" sz="2000" dirty="0" smtClean="0"/>
              <a:t>“</a:t>
            </a:r>
            <a:r>
              <a:rPr lang="zh-CN" altLang="en-US" sz="2000" dirty="0"/>
              <a:t>翡翠中的一颗珍珠</a:t>
            </a:r>
            <a:r>
              <a:rPr lang="zh-CN" altLang="en-US" sz="2000" dirty="0" smtClean="0"/>
              <a:t>”</a:t>
            </a:r>
            <a:endParaRPr lang="en-US" sz="2000" dirty="0"/>
          </a:p>
        </p:txBody>
      </p:sp>
      <p:pic>
        <p:nvPicPr>
          <p:cNvPr id="2052" name="Picture 4" descr="http://neststylehotels.com/wp-content/uploads/2013/10/Grana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4778" y="1900051"/>
            <a:ext cx="6801867" cy="438938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bjlyw.com/bj/jingdianhuizong/beijing/gugong/img/gug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399" y="4860683"/>
            <a:ext cx="1905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8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190" y="665019"/>
            <a:ext cx="5355670" cy="788522"/>
          </a:xfrm>
        </p:spPr>
        <p:txBody>
          <a:bodyPr>
            <a:normAutofit/>
          </a:bodyPr>
          <a:lstStyle/>
          <a:p>
            <a:r>
              <a:rPr lang="zh-CN" altLang="en-US" sz="3200" dirty="0" smtClean="0"/>
              <a:t>“高大上的天</a:t>
            </a:r>
            <a:r>
              <a:rPr lang="zh-CN" altLang="en-US" sz="3200" dirty="0"/>
              <a:t>方夜</a:t>
            </a:r>
            <a:r>
              <a:rPr lang="zh-CN" altLang="en-US" sz="3200" dirty="0" smtClean="0"/>
              <a:t>谭”</a:t>
            </a:r>
            <a:endParaRPr lang="en-US" sz="3200" dirty="0"/>
          </a:p>
        </p:txBody>
      </p:sp>
      <p:pic>
        <p:nvPicPr>
          <p:cNvPr id="7170" name="Picture 2" descr="https://warosu.org/data/lit/img/0034/87/13613847189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874" y="1677037"/>
            <a:ext cx="3952052" cy="5180964"/>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http://fordsfotos.net/wp-content/uploads/2010/07/Alhambra-Reflection-2-1024x7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4674" y="1677037"/>
            <a:ext cx="4207329" cy="5180964"/>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http://www.enfoque10.com/SPANISH/reportajes/granada_fgl_de/english/thumbnails/tn17.Interior%20Alhambra_JC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677036"/>
            <a:ext cx="3673929" cy="518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964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84606" y="1952625"/>
            <a:ext cx="7895438" cy="3720736"/>
          </a:xfrm>
        </p:spPr>
        <p:txBody>
          <a:bodyPr>
            <a:normAutofit/>
          </a:bodyPr>
          <a:lstStyle/>
          <a:p>
            <a:pPr marL="342900" lvl="1" indent="-342900" algn="l">
              <a:buFont typeface="Arial" panose="020B0604020202020204" pitchFamily="34" charset="0"/>
              <a:buChar char="•"/>
            </a:pPr>
            <a:r>
              <a:rPr lang="zh-CN" altLang="en-US" sz="2000" dirty="0" smtClean="0">
                <a:solidFill>
                  <a:schemeClr val="tx1"/>
                </a:solidFill>
              </a:rPr>
              <a:t>斗牛</a:t>
            </a:r>
            <a:endParaRPr lang="en-US" altLang="zh-CN" sz="2000" dirty="0" smtClean="0">
              <a:solidFill>
                <a:schemeClr val="tx1"/>
              </a:solidFill>
            </a:endParaRPr>
          </a:p>
          <a:p>
            <a:pPr marL="342900" lvl="1" indent="-342900" algn="l">
              <a:buFont typeface="Arial" panose="020B0604020202020204" pitchFamily="34" charset="0"/>
              <a:buChar char="•"/>
            </a:pPr>
            <a:r>
              <a:rPr lang="zh-CN" altLang="en-US" sz="2000" dirty="0" smtClean="0">
                <a:solidFill>
                  <a:schemeClr val="tx1"/>
                </a:solidFill>
              </a:rPr>
              <a:t>弗</a:t>
            </a:r>
            <a:r>
              <a:rPr lang="zh-CN" altLang="en-US" sz="2000" dirty="0">
                <a:solidFill>
                  <a:schemeClr val="tx1"/>
                </a:solidFill>
              </a:rPr>
              <a:t>拉明戈</a:t>
            </a:r>
            <a:r>
              <a:rPr lang="zh-CN" altLang="en-US" sz="2000" dirty="0" smtClean="0">
                <a:solidFill>
                  <a:schemeClr val="tx1"/>
                </a:solidFill>
              </a:rPr>
              <a:t>舞 </a:t>
            </a:r>
            <a:r>
              <a:rPr lang="en-US" altLang="zh-CN" sz="2000" dirty="0" smtClean="0">
                <a:solidFill>
                  <a:schemeClr val="tx1"/>
                </a:solidFill>
              </a:rPr>
              <a:t>Flamenco</a:t>
            </a:r>
            <a:r>
              <a:rPr lang="zh-CN" altLang="en-US" sz="2000" dirty="0" smtClean="0">
                <a:solidFill>
                  <a:schemeClr val="tx1"/>
                </a:solidFill>
              </a:rPr>
              <a:t>：</a:t>
            </a:r>
            <a:r>
              <a:rPr lang="zh-CN" altLang="en-US" sz="2000" dirty="0">
                <a:solidFill>
                  <a:schemeClr val="tx1"/>
                </a:solidFill>
              </a:rPr>
              <a:t>即</a:t>
            </a:r>
            <a:r>
              <a:rPr lang="zh-CN" altLang="en-US" sz="2000" dirty="0" smtClean="0">
                <a:solidFill>
                  <a:schemeClr val="tx1"/>
                </a:solidFill>
              </a:rPr>
              <a:t>兴舞蹈，</a:t>
            </a:r>
            <a:endParaRPr lang="en-US" altLang="zh-CN" sz="2000" dirty="0" smtClean="0">
              <a:solidFill>
                <a:schemeClr val="tx1"/>
              </a:solidFill>
            </a:endParaRPr>
          </a:p>
          <a:p>
            <a:pPr lvl="2" algn="l"/>
            <a:r>
              <a:rPr lang="zh-CN" altLang="en-US" dirty="0" smtClean="0">
                <a:solidFill>
                  <a:schemeClr val="tx1"/>
                </a:solidFill>
              </a:rPr>
              <a:t>          </a:t>
            </a:r>
            <a:r>
              <a:rPr lang="en-US" altLang="zh-CN" dirty="0" smtClean="0">
                <a:solidFill>
                  <a:schemeClr val="tx1"/>
                </a:solidFill>
              </a:rPr>
              <a:t>- </a:t>
            </a:r>
            <a:r>
              <a:rPr lang="zh-CN" altLang="en-US" dirty="0" smtClean="0">
                <a:solidFill>
                  <a:schemeClr val="tx1"/>
                </a:solidFill>
              </a:rPr>
              <a:t>起源阿拉伯民间舞蹈；</a:t>
            </a:r>
            <a:endParaRPr lang="en-US" altLang="zh-CN" dirty="0" smtClean="0">
              <a:solidFill>
                <a:schemeClr val="tx1"/>
              </a:solidFill>
            </a:endParaRPr>
          </a:p>
          <a:p>
            <a:pPr lvl="2" algn="l"/>
            <a:r>
              <a:rPr lang="zh-CN" altLang="en-US" dirty="0" smtClean="0">
                <a:solidFill>
                  <a:schemeClr val="tx1"/>
                </a:solidFill>
              </a:rPr>
              <a:t>          </a:t>
            </a:r>
            <a:r>
              <a:rPr lang="en-US" altLang="zh-CN" dirty="0" smtClean="0">
                <a:solidFill>
                  <a:schemeClr val="tx1"/>
                </a:solidFill>
              </a:rPr>
              <a:t>- </a:t>
            </a:r>
            <a:r>
              <a:rPr lang="zh-CN" altLang="en-US" dirty="0" smtClean="0">
                <a:solidFill>
                  <a:schemeClr val="tx1"/>
                </a:solidFill>
              </a:rPr>
              <a:t>三要素：舞蹈、歌唱、器乐；</a:t>
            </a:r>
            <a:endParaRPr lang="en-US" altLang="zh-CN" dirty="0" smtClean="0">
              <a:solidFill>
                <a:schemeClr val="tx1"/>
              </a:solidFill>
            </a:endParaRPr>
          </a:p>
          <a:p>
            <a:pPr lvl="2" algn="l"/>
            <a:r>
              <a:rPr lang="zh-CN" altLang="en-US" dirty="0" smtClean="0">
                <a:solidFill>
                  <a:schemeClr val="tx1"/>
                </a:solidFill>
              </a:rPr>
              <a:t>          </a:t>
            </a:r>
            <a:r>
              <a:rPr lang="en-US" altLang="zh-CN" dirty="0" smtClean="0">
                <a:solidFill>
                  <a:schemeClr val="tx1"/>
                </a:solidFill>
              </a:rPr>
              <a:t>- </a:t>
            </a:r>
            <a:r>
              <a:rPr lang="zh-CN" altLang="en-US" dirty="0" smtClean="0">
                <a:solidFill>
                  <a:schemeClr val="tx1"/>
                </a:solidFill>
              </a:rPr>
              <a:t>表达主题多为上帝、女人、爱情。</a:t>
            </a:r>
            <a:endParaRPr lang="en-US" altLang="zh-CN" dirty="0" smtClean="0">
              <a:solidFill>
                <a:schemeClr val="tx1"/>
              </a:solidFill>
            </a:endParaRPr>
          </a:p>
          <a:p>
            <a:pPr marL="342900" lvl="1" indent="-342900" algn="l">
              <a:buFont typeface="Arial" panose="020B0604020202020204" pitchFamily="34" charset="0"/>
              <a:buChar char="•"/>
            </a:pPr>
            <a:r>
              <a:rPr lang="zh-CN" altLang="en-US" sz="2000" dirty="0" smtClean="0">
                <a:solidFill>
                  <a:schemeClr val="tx1"/>
                </a:solidFill>
              </a:rPr>
              <a:t>吉</a:t>
            </a:r>
            <a:r>
              <a:rPr lang="zh-CN" altLang="en-US" sz="2000" dirty="0">
                <a:solidFill>
                  <a:schemeClr val="tx1"/>
                </a:solidFill>
              </a:rPr>
              <a:t>他的故</a:t>
            </a:r>
            <a:r>
              <a:rPr lang="zh-CN" altLang="en-US" sz="2000" dirty="0" smtClean="0">
                <a:solidFill>
                  <a:schemeClr val="tx1"/>
                </a:solidFill>
              </a:rPr>
              <a:t>乡</a:t>
            </a:r>
            <a:r>
              <a:rPr lang="zh-CN" altLang="en-US" sz="2000" dirty="0">
                <a:solidFill>
                  <a:schemeClr val="tx1"/>
                </a:solidFill>
              </a:rPr>
              <a:t>　</a:t>
            </a:r>
            <a:endParaRPr lang="en-US" altLang="zh-CN" sz="2000" dirty="0" smtClean="0">
              <a:solidFill>
                <a:schemeClr val="tx1"/>
              </a:solidFill>
            </a:endParaRPr>
          </a:p>
          <a:p>
            <a:pPr marL="342900" lvl="1" indent="-342900" algn="l">
              <a:buFont typeface="Arial" panose="020B0604020202020204" pitchFamily="34" charset="0"/>
              <a:buChar char="•"/>
            </a:pPr>
            <a:r>
              <a:rPr lang="zh-CN" altLang="en-US" sz="2000" dirty="0">
                <a:solidFill>
                  <a:schemeClr val="tx1"/>
                </a:solidFill>
              </a:rPr>
              <a:t>骨子里喜欢刺激、热情奔放：</a:t>
            </a:r>
            <a:endParaRPr lang="en-US" altLang="zh-CN" sz="2000" dirty="0" smtClean="0">
              <a:solidFill>
                <a:schemeClr val="tx1"/>
              </a:solidFill>
            </a:endParaRPr>
          </a:p>
          <a:p>
            <a:pPr marL="342900" lvl="1" indent="-342900" algn="l">
              <a:buFont typeface="Arial" panose="020B0604020202020204" pitchFamily="34" charset="0"/>
              <a:buChar char="•"/>
            </a:pPr>
            <a:r>
              <a:rPr lang="zh-CN" altLang="en-US" sz="2000" dirty="0" smtClean="0">
                <a:solidFill>
                  <a:schemeClr val="tx1"/>
                </a:solidFill>
              </a:rPr>
              <a:t>特产一种另类西</a:t>
            </a:r>
            <a:r>
              <a:rPr lang="zh-CN" altLang="en-US" sz="2000" dirty="0">
                <a:solidFill>
                  <a:schemeClr val="tx1"/>
                </a:solidFill>
              </a:rPr>
              <a:t>红柿（</a:t>
            </a:r>
            <a:r>
              <a:rPr lang="en-US" altLang="zh-CN" sz="2000" dirty="0" err="1">
                <a:solidFill>
                  <a:schemeClr val="tx1"/>
                </a:solidFill>
              </a:rPr>
              <a:t>Kumato</a:t>
            </a:r>
            <a:r>
              <a:rPr lang="en-US" altLang="zh-CN" sz="2000" dirty="0">
                <a:solidFill>
                  <a:schemeClr val="tx1"/>
                </a:solidFill>
              </a:rPr>
              <a:t>) </a:t>
            </a:r>
            <a:r>
              <a:rPr lang="zh-CN" altLang="en-US" sz="2000" dirty="0" smtClean="0">
                <a:solidFill>
                  <a:schemeClr val="tx1"/>
                </a:solidFill>
              </a:rPr>
              <a:t>，超好吃！</a:t>
            </a:r>
            <a:endParaRPr lang="en-US" altLang="zh-CN" sz="2000" dirty="0">
              <a:solidFill>
                <a:schemeClr val="tx1"/>
              </a:solidFill>
            </a:endParaRPr>
          </a:p>
        </p:txBody>
      </p:sp>
      <p:sp>
        <p:nvSpPr>
          <p:cNvPr id="2" name="Title 1"/>
          <p:cNvSpPr>
            <a:spLocks noGrp="1"/>
          </p:cNvSpPr>
          <p:nvPr>
            <p:ph type="title"/>
          </p:nvPr>
        </p:nvSpPr>
        <p:spPr>
          <a:xfrm>
            <a:off x="3260725" y="700645"/>
            <a:ext cx="5486400" cy="845127"/>
          </a:xfrm>
        </p:spPr>
        <p:txBody>
          <a:bodyPr>
            <a:normAutofit/>
          </a:bodyPr>
          <a:lstStyle/>
          <a:p>
            <a:r>
              <a:rPr lang="zh-CN" altLang="en-US" sz="3200" dirty="0" smtClean="0"/>
              <a:t>西班牙的风土人情</a:t>
            </a:r>
            <a:endParaRPr lang="en-US" sz="32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155"/>
          <a:stretch/>
        </p:blipFill>
        <p:spPr>
          <a:xfrm>
            <a:off x="6640748" y="3751639"/>
            <a:ext cx="2526193" cy="3106361"/>
          </a:xfrm>
          <a:prstGeom prst="rect">
            <a:avLst/>
          </a:prstGeom>
        </p:spPr>
      </p:pic>
      <p:pic>
        <p:nvPicPr>
          <p:cNvPr id="9" name="Picture 8" descr="http://www.jitamen.com/wp-content/uploads/2012/09/Guitarra-Morisca-or-mandor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5864" y="2028732"/>
            <a:ext cx="2851077" cy="172290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xQTEhUUExQWFhUXGBwXGBcYGBcYHBsYHRwXGBwcGR0cHCggGBolHBgXITEhJSkrLi4uGh8zODMtNygtLisBCgoKDg0OGxAQGywkICQsLCw0LCwsLCwsLCwsLCwsLCwsLCwsLCwsLCwsLCwsLCwsLCwsLCwsLCwsLCwsLCwsLP/AABEIAP0AxwMBEQACEQEDEQH/xAAcAAABBQEBAQAAAAAAAAAAAAAEAQIDBQYHAAj/xABBEAABAgQDBgUCBQMDAgUFAAABAhEAAyExBBJBBQYiUWFxE4GRobEy8AcUQsHRYuHxI1JyFVMzsrPC8hYkQ2OC/8QAGwEAAgMBAQEAAAAAAAAAAAAAAgMBBAUABgf/xAA4EQABBAAEAgkEAgEDBAMAAAABAAIDEQQSITFBUQUTImFxgZGh8BQysdHB4fEGI0IVJFKyU2Jy/9oADAMBAAIRAxEAPwDq0mUnKnhFhoOUAuT/AMuP9qfQRy5N8FOoHoI60XglJQKMn0ERYXBhOy8lUs6J9BHWFBY4cE5kck+gjrUZSvZpfJPoIgkBTkdyTVTpQ/2e0CZWDcj1RCGQ8CvIUhX0hJFqAXv5QbXAiwUDmObupMiRcJr0ESUKjnFDEAJduQ/iALuSa1hvVU5wY5DrSKhLr0V6wnDCtoG7R1uvVRonqwYOia80gwZFqA6lOMD/AEp9BDALSjIAmrwibFLPrQQbRRUF9jRFS8GhKWypbsC/d4I6pGfW1R4rBSitQAAan0ki3TpGXLDGXnWvVasUj8g0/Cn2SnJnBGYPQ5UgUH6WJLWvWhiwyYMbWprj+knERh5DhQ+ce/wUwmjxHYMaZcop1eFnpBlhoBsmvTik/T6WjErBsgeg/iLLZ8w0CWY63TJM8KD5Ej0/iFxYrrGZ6pS+HKatKZqf9qfQQP1YulHVJ3hJVoPQQRBl8EP2p4kJFMo9BDmtDRQSybTpaXSl+Q+IeuBpL4Q6+piMoRZio1YdOg+YgMaNkwSO4qHEYFDPkBOkJlhZROWyjZO8H7qCqBg5pUBnUATYWZ6xltZiTIAXELSE0OS8oKufCAFvcmNcsFLOz2VEnDOXJLcgSPg1hAw4c7MSfUhMdJQqlLOJCXuwJ7wyQkNvektoBdSilOPCehzlwOsuZT1IjoM2QZt0E9WaVhi5QIqHYjXqIa7ZIYdVl0SJswuFEA9e3UHXrGCI5JnWCfFbpkjjFEaq3MwS5bqVRIckxqxtIaBdrPcbdtSAl7bkqdsxCU5lKAOVIdgD/UTYDlDup5ob5KXZm15GIH+ksE6pLpWGu6TUQLmEIttSrmQQ0E3ZVZBra9NSCR0ghuoGylLRKABUmJSBMXpV/UB/d4z5yMxtakN9WFIJYYcoExhzddkJdqmGWmjaXrFN2GaHAs2Gp1U5jxRcrLYGNFmRujSq7sx1ITpcgM1WiWwjJk4IXPN2ny5AETFAxvBA55Km8NosUlXa9liFCST9Kew+IeuThHKU0xyPcLxMQVBChWpjAHQprW9lOSsRweFxaQo8tYBHeiVVAebaxDiQ0qBqUshLlOjHN8/zBR6iwgl0CNm/Se0E7ZV27qrwsgJSz+flFGCLIzLeqvyyFzrWK/ETbyZKSm5FAgKylSjd6EMAGc0c92v4dgd4JbnZVh98cYZCpuGl8KHBzlRUV8KTfQPccgBQEg3GgVaQTSotmbYnEgDxSkIKV+HnBIrQlL0qanmYE5Qia8nddk3D3lkzsMhPiHOgZTnLqI0L60YP6xUlGQ2dk379QtXIW6h1isx5L1MjaYjFXiyVVGyotpSx4ii1bHs39ozsT9xWphycgSyFg0el4FlOOTgpeCO1xU9NPZukTTdAk68VAp0rS5o7n1MUy7qphbtz7WjFOYdFZpmOKRsNcHCwqRbR1UqYKwgKelUEHWEBCSOXJsn6U9h8QxcnQS5IoR1owVGEqhZtMtq8ZPWBLTuuDwE1MkxAaVJeE7wjE05Rnak8MtzjqdSnM20khHEOlvj9z6xLNNEMhtqKnnhOlII7JLdwg0i463+/P0hDRV2rJK4p+IUzxJys7ISksH1KnKvZvWNHDsyxhBMbcsvtHGGepKVOVpGXKDcjRKb6auT5CHGgLKTuaWm3H2XPlzVyCVSJpyTEZ00OXPQAs5ZRL1YjQtFHE9poLSr+EphOcK5w+50tM/xhMXLxOcqKXQUVNSKAgOSak9mpFQY14AZx2tWZMGwPMrNW7/0tpM28oFpDGWlg6mFOdxdrfGmbP0mRJTAK89T+lDcE3KOsu+5Qp3gmIShS8iUkgAFRJ5AGlSaW1iv/ANQnLyGa1wr11v5uiOFi218dlYYnaMlSkpmLEpZoymIJpZ+TEP3i7FiY8U2waPeL90psckY0FjuRv/Th/wBz2H7RY+jHFyV9UeDUsrBJBcrJblT1vHNwjN8xQuxDiKyqYyUc/j+IJ2Did92vp+kvrHqRASNYayNrBQKWS48E9Kxzg9EJDk5Mwc4nRQWu5Jc4jrCiiokZghJFQwdNjb9J59DEvzN1aL7v1+lLaOhT0TQp2NeRofSCbIHbKSwt3SCWdVGCXWFKDEIaULEl6jpEA2maJ6gWoYlACLoqPjjkfZXnXHBdTVIhKjct1DRKA0p5iAQQbEMR0jkAUKoGkwLl/wCKe7EyYy5cpcwf0ArILm6UgqYvVn+kWixE8AZSpcMyr0/nJExEmXKyzlAIM5SMubKB9EwjKRUqIFWFA9s7LRLnEgXoFtF7HsaG0aGp9tfP+hrausHtUqUPGSErRSqapNX1oDmNjrFORztr0V04VpbnZraJnYlE6ZkrmCSp9LMezX9Iz8XI5rQRtskOa6MUeKAVgpRBSpS1sayxYpfLmPMU0u9qwgSyjUADv796Udp2+xQm3MaJGQSkpViprpQCotKlhw4aoJNHDE8TEQ/CQmay8kRt1P8A9ifnlpoq8z3FwY0X4/z3Jv8A0LDzZeVZmiYsj/Vd1OKMwBGVnpYDk0d9ZPG+2gZR/wAeH+fdMkgob7+t/OCu9gpMiWUHELnMo5XBDMwKSQS5BB0F4J/SLybyZdOBSmxOO+vetLsrAuVTFTc+awAKMoqWId3rr0jTwULa6wPzX85qrPPQDA2q87ViMIOZ9T/MXS1V+tKcMMBz9SfmIy0hMhT0yRE0EJeU7whrHEBRnK8A0coJtek/SnsPiGFQFHicGmYxI4hZQoR2IqIW+Nrt9+aayVzNBtyVZiMbOw/1gTZdeIUUNWL01prTWFB0kf36j3/SsiOGf7OyeW48uPzZH7P2jKnB5awrmLEdxcQ9rgdlWfE9m4058PVFxKBMmpsQwI1IJpQkU6D/ADE6oHC0uFxCZiQpJcH/ABEWuabCfHIl4xK6kpMcopMiES9HLlDjcKmagoUKH1BFiOREQ9ge3KUyOR0bg5u6zO8G68vL4iZypeVzxDxHUSGqSFO7hnI4rUEVpYY2NLiaWlhekJcwGW/DT+lXflxIlBeQkVSvhJWQWdtXBApZu0YDsNNMA+xTttQBYvQ35680yXE9ZLlJ10/rmg8Dhsy1T5UqUtZDqSkywtTsyVqAYAkC+sP+lmewRlxod5Nd4H9hPlYyIVVHnX7WZ2nIXOzqngysWJgKU2BksE5ZY0KSQSaks4dy3ohgBhMOCwhzK3FnU/8Al393ksljzLIGiwfdXUzZ89ICBNQDldS3Zks7oLEl61ZJ4Y8yZIM5OUkA+IJ212/ndagkzN1Hqo91sPkBWqYpaQSgJsE5VKLAOXd82fUKET0hJmIaGgGrvnY/jauBCXCCbDT/AI91pZW0UIXRRD0dNLWzF+/OM9nXMFsJHgSPwifCXN1HqrDDbeCJqJa1UmHKkn/fUs/XrzjV6NxeILsrzY9x3+F78u5Up4G5bGhWieN5UCE4RCBLHLl5o5Co5f0p7D4hhRhKubl0PkCfiAc7L/hEG2oZWMlrJSFJJsUm/mDWBbIx+gPl/SN0MjBmINc+HqsZvXsDESleLhMxBqAkLK5agCaMXUlTMzcgxi9h2wuGWTTkodiH/vv8eHnurHZW8E5EoKxCCtNjMQlik0cTUaEH9Qo1bVKjCc+UaphEb2205TWx28j/AAfVXuzdsSMQ/gzErIqQHBA5sRaJlgkhNPFJAKAm58Pic95E4gKck+Guz1+lCqBh+o6PVRpC2IlxLfT9K+VEIgvRy5eIjlySJXJDELkjxy5c92rtkzcSpM1aUIlHMhChq7AqTdSzdtAQzVJy8VHisSCyFjiLrQe5PJaYfhsO3Ui63v8AHghN4MQrISSWYZgSQkObNc35Rty9CtZE1mHjGmpcBbz3f5NDgqXRfSDRiHPldrsB/wAR33z4aCyqfCbwplkeKpKUaIUwegqJYIbuqsZz8HNVgE+Rr12Pkt50+HF7MPeQCe/iQPGj3K4x28EnESBLSmXMUr6HGZiTo5qrShN4VG3EsJFEd+o9UoQwE53PBb4g+iftjbyZMyY6aIUtKWsONhlawAzFv+PlQdggcQ5rQDZ28v3SrtJMbXu20v8AlZWZt4qUtSZUxRUxeqwWBDqfW13tFkYINaGueBXlvyXOkt1taa7goFbyT0HMmSgHqk050oOtQYYOjoH9kvJHj/lA/ETAUGV6/wBK13PmYvaeJlqUpIw+HmonLWEAAzEHOlKS1VPdmYFzoDahwMOGOZgN7akqm+dzxXBdkhqSnQKBLHKE8CJUKGT9I7D4hiJSRyhRTsMhf1pCupAfyOkC6NrvuCYyR7PtJCpjsIomAyps2XYvmzJIAIYg3LnWkUzhXNNxvI8dVf8Arw9lSsafKjvzUmIw+IlkzEJTMVR8nApQD1UCcqjbkaCsWWCRracbpIBgdpq3x1H4se9qvwE/CzFL8GZ4E8VMlX+mpKg78CmcHn0hrszwLNH5uhBMZogFp9P68kJO32l+EtM0JUoHLwqGVQ5pdxmsQNYA2NCrH0vaDm6Dv570hN3PxCR4aZWKpNcpSugSQxKTMJLINACTRyDzZ3VmtFVlaA4kad3JbjBYrxEhWUoJulVx5iih1FDAEUlomIUJIlQkiFKQnWJXLm+28UmXPnFRVnKqJQkqJLEh2YBgdTrFWDA47FPcyLSMPtzi7KK007/TfirkmIw8TGki3ZeV/wAKi27iswdKQpVw+j8tB3j6RhosuhOi8uw9qysttDC0cgHTKAbtfrWLMwD48hF+p9grDHi0LspSkzkqQcqkcQIDsRY1Gj+rR5XpzEVGIeA4aj88v3yWjgo80lq4VtmalOVTLOYkqUAVF1FRJJNSPKPKnDRyyZ7Ov+FuGZ8EdVt+10XZe5KZqETJ06aUrQFBCQJbOAasT7QbMNG3YKq/HSk7/PZXA3KwYDeED/yUpR9zB9S3v9Ur6qQmzXoFb7OwaZMtMtAACaUAHxBMblFbpUj87i5FiOKUUschSvElcnJiEKilfSnsPiGIlII5clMSuCQiBKlBbX2vLwyMyy50Tz79PsAmCaLTIoXSO0XHN6t4fHmFawlTBgnKCE1oTo72FSO7xZYNNQrMrGREZDqN+7x7+Kz8+amelKZiwlCS+oc8y1SW7wzLxPFKe5koq9uKr1S0SVEJzKSqyiRVLkWtp5OYkaFVHNy7LVbr744jCMArNJ/7RcgDnLJqkvo7U8450QcFwdRXa9k7Tl4iWmZLNFBwDf8AvFJzC1NpRbd2ujCyVTpn0paguSSwA6uYEpsMJldlCz2xN8/zs4SpEspABUpaq8KWdgObgOedoW5/aDQrzsC2OAzON60BzJ+WtcBDFmLmu+GIlScXMzhS1KyrCEAZ2YCpUQlKSUm9aUtFP6HHYpz4sOOzYcSSALrQ89NVcGLghjaT99EeRKopmHVMPAhRctlFSFGyVGgSe7R7eLpnB4eENnmbmA1I1utyN78rXnPp5XOORhr+FFid3cSU5hJJq2UrSkv1r1HrFaT/AFp0bG7Kwl3eBQ9/0rUfR07uFKjOzp0lR8ZGVZskZTlDMCVgsXzWD9WjBx/SsfSL87PtH+eV+enctbB4V8PaI1N/N/2m4XCoViEIzApUtIWoOxDjMz/0j28o5zcmhN1Wvl/GyWXZzppZ1HzwX0QLBrNRoUlpAY5QnNEKLS5YjKoJStE0otOSIhclEQoUcn6U9h8QxSnxylOjlCC2xtJOHlKmKq1Ep/3KNh+55AEwKdBC6Z4aFxTevby5y1BUxmqpQ/SDQJT/AFGoHKp1i7HHQsq1iZWxnqotANz/AAs0vGoLIohI0qS3ItU9rk1OgDL5qgHA9nYKOdjZYDJSodVEVH/EEtEWeaYXxgU1vmUMWUG9ogpW4pTYVZr0qexo/q3rBNKWQug7t71SZMmXKdaVByWD1JNm8zZgFamhGSgLKfDmeQxoslVu921JuIAKlHIFOE97E1Yqaj/zGWyYOfoNF6odH/TwA7nj+lafhdi1JxSZaUuFJVnPJKXIPmop8yIht9YTzSekchwYB0LTp6/rVdeiwvNLme/8r/7twHdCXNgzqatqF6dRzjPnke15aHUCBoDv4hamDZE5gLgNL4KvwW8+GloSmcviSc5y5lcXNxc+sZkvR2IkcTG3Q6a0NEb5Y2jUi0mO/EPBkFjOzE1yISLMKusOKAc6aREfQeKB1y13n+lXGLjb3rObS3qkTJlfEykByscQLvRiaNGlD0bNGzhfdt/Css6Rh2I0+eKGwsmVNUky1hnqCSD5PWvQa9nsSSSxsOcKGR4Z7w6M/m/Jdu3WWrwEoWXUgM9yU6P1hGBxQnaRxBVXFsaH23Yq5QmNAKkSpMsdaC0uWIUWkIjlybEIkqhEFQFHJPCOw+IaVKfEKU+OULm/4r7dyZZSPqanR2dXegA5HvFiOLircc3Uxlw+46D9/P4XG8XOJZINB7k3PWHEqiTeibIlhIfU+v8AaBpG3ROUB9tEriAmBLVbzB/aIUbIqUa8NVGlGY6Me9QdDBEhotS1pe7K0alaDZuz8gzK+o+0Y2KxRkNDZez6L6Nbhm53/cfZWknAeKRLP6j586dWEJw9ukFK5jZAyBzittuxsmXg5LPmmzAM0xil9QkAkEAHSntGy2GteK8RiMW+YgE6DZWk+cAopUVBwTLKVLSCzAhwoJKrULDrSOruVfMVWrEmYlSp8tE4jhBmIQpSb8L8xWoa3ofVtuwK70WY1RXH/DR4swlgM6m4atmLAMP2iu+wwBvz1VrD9U6S5TQ7h+KReG8NbsgmrHMW9rCKshlbu70Wg2TA7thLv/06vYaeyqdtS5YXl8EpUL5VAhuwDA/fWLuFa94BzZh4LOxcmHLqbFkPc6x6cPJH7BkypRTMUSDo4Nqg1Yh3f2tFbGiV1xNHj83+cVawUcDR1r3Ve1g+HDRdW3N20hU8ShNQSUHhrmcN6hn0FjeMrAYd0cjnOaRY34eC7FuY4dkrdpjWWY5K8cgpLmiF1Jvjizp5XF4iyupSPEhQlESVyhkjhT2HxBKVI0cuVRvPtHwZb5supOoSKluZNh3h8LL1Xdy4RtXFqxM5S5ii6qhzpoHJ5ezXrFk6ClLjmNlU8woSpQFWJAFbaOetH79IAFL4oVUztHWitNVO5NEWuJSSpilFg3XSkdagWVqthbGyDxZn1fpT/tFnPX4HeMrF4oOORuy9V0P0b1Z66TfgOXf4/hW4nAWqYoCMu3Xo8pKm2fjQichamABIJLskKSUFVDoFE+UWcO4RPtVMbhTNA5jd6/v3W+KyD4U1IStLGhcEaKSacOludo3GuDtQdV4J0ZrMNkKrHcBVTw0gq0JJbKGHWnfNozEiOKUVQyMYFT5xB4FZQAacQTlIprYXPc0ZrWHJqiG6w/hiXNVm+oLWAexMZMmZzaHmtCBrWPBPktSvdJCEoIMyapQupVlNUpAcgB+1eQjHh6QfM9zeywAE+NcPEqwY2sHb1NjnpfFZjebDZVghJSapW7DiB5AO+leTaR6XoGXOxzLviK5HT9LP6Rb2g8bFRyZSzJJKSCKvX6SemoNx584d0lg5WSiZw0dXrSZhMUx0Bi4j8LpP4Q7tplS14pSRnm8KC1pYuz2BV/5RpGc6Qu0SnAN2XRoFKJSRK5KDEISmzZKVhlAKHJQBHvELgSEqSAwGg5v73ia4rk4LiF1Jks8Kew+IMrgvTJoQCpXIn0+xBMbZpSdlzPf7awIIU7lqck1oe9fc6xotaGtpQOZXLpm0CFFX6qseVgzaD+41hbzeiEus2qxXSAUWmGXHUuThKjqU0tNuvgJTHMoFd8vQZadnIfyjNx0sjBptzW/0Rh4XHU27l3Cv5V7iFExnR6BetaKUHhiDzotU2esJSSogBvsdSYJgL3AAapcsrYmF7zojtq7wfnMLIlTJYK5d1m7fSB3KWJ6iL0zsgAB1WJgsE10z5a7LuHj/ACPZUM0rlkFCm5PUUrY08oKLFybEqMb0ZENWgfPRel7xTEEFSU01yv7xeGKcdwD7LFfhY2akEDnuFLsPECfiU50Zg+ZiXchOpN9SzRRxcREbnB2XQmyfP14BRG8Zmsqx89uJXR8PhSEoTMSDLTr1W9quAHCY8a+QEksOp/j97rQc4AnJv+lTbxbBQpK24Snj1P01PQCh9o3v9PY8x42LOdHHL66D3pUccM+HcTuNfnkqrA40yZiV0UDRSSzKBuPvWPq+IwzZ4zGV5aJ5Y4OHBdi2ctBlSzKbw8oyAaJag/aPASRGNxY7caLZD8wvmp4UoTSqOXLxVHLkBjdqJTRJBUbC8G1hKMM4lV2DXMKyUhS1PVSqAeWnvFhwaBqotnEq2lYea7qWnyEJLm8lxLeCJkmiX5D4iECwf4ibz+BMCQXypzFPWyUmnMhR7RZhbQzKXUAuY7S2nMxKsyz9IclqZuwt/aLFpbjeiBl4VBBWTR2Sn1v01/yIUdTSkAVZQM8NXzbp10tEoEKpZgbUqPN1iFy0O7KchMwkFww17v7RTxYztDPNei6ChyuM7jpVD+1eHHJOoil9M5enGJi2zJVYgAPACLWkx0jQ3MoJMozFZlfSnTr/ADFpz2YdtN3Kz8jsRJmdsNvnNFzJDNlt0ikJC49rdX2gNFBQlINCHEHZabCJzGvFOCzQBClAEhiRSka4pwBK8VT45HNBIokclbbsEgqajFnYlnbQVLN8RV6To0Dr/XeiwLbLjy/lbvZWPWkiVLmfrqFp8Qsw1TRPYt35+exbBKOukbwAFU0eFcfEX3phYxrsu+nf7n54IjbmLLTxSqCkNbUP2ZqdDHdExf8AcwV/8jf/AGH8pWIb/wBu7wP4Kx2NZKM5oA/8x9t6wNsnhqvItBulufw522tSFSEpzpQArMT9OeoSacwov/EeV6bhZ1gk2JG3hxWjATlpaDa28H5dvEkzS5ulIIHmC33pGKzD5+ITS+uCHVvIVt4EsqJuFcOXvr6PDfpcotx9FIkaSiycyc05eUcgR8X/AHhZbRpotGZGhDoGf/wRkRrMNCrsTW3L2iaI+868kpzy86equsLlQAAG7fzrCnWVwRBnDkYHKptCLxCUS86jwhIJ7M5gwLNBMC4FvPj1T8QSq61O3IaD3aL7hQpA7ekJiilCB/VU/JPlT1jiaCWNTar5xKSxqlQAI92p1+IS4Wjuijdj7sT8WsJkJJDkZiDpTzN3NAOekEBxOiiuS6Fsz8GFU8WcUuKtlJB/45S9f6xAmRjdtV1LMbc2MnCYhWHUysjjMQOJJCSlTPyNtDlrDA4OaCFIFGlnsRNCTwOCatQ6kcv2eIcGuFFMjmfC62FKjFJJrQs/SEGMt2WpDjo5D2xR9kZKVVNWBvCpBYLuIWpDIWuaAdCtGLRiOJJsrea0NFBJ9/fWIRIHEnKX01i0ztjvS3vyHu+fP8KixxaYSLLDjvY+9fONGA2wDkvNY+o8S5w2eLHjsf2jt21ZELWQDUCtvP1heOdczQPFV8C0dS4niaWhwG28oRK8RQLFGVQSlAUrhSoEBzUgmvNnjJlwYJMuUEXehNkDUju9EwkZyL7VAa8/nIqfaGdGHWuYgpASyhmCmUo5WfUAqoTcARf6JEWI6VYYhQBzV3NF+pI91XxTjHgy15txFep/gLClZml7JsOo/j5j6MGSY63DRn5/r8/nzopi1m6O1VyJi5ksgUSCnRQD0PSvvGB/qrNG5jgvQdBYaPECRkg5VzHgur7H3jw+KSEkhKzeWq7/ANJ/V5VjzkcwdtuoxvRc2GJNW3mP55JMbu7JJzBIf7tF1uKeNLWSYmncKCVsaWHZKioGlXA5UNjBnEvOhOiDqWjUBHpwkwN9FLAi0KzM21R04o2TmH1AeUKdXBEL4qeIUhUm35uXD0uQNLcyH1YKixALfZToxa4HtQNiVvRlfs4tFkmzaQ/7igsVNzLrYUFqCBJ1QtRWzsL48+XKL5VLAVX9JNT3evnAyOppKbHHneG8F9FbNky8Lhh4SAkBgcoA8u2kU55HAWBZ0Hqm5Q59bBc23g/EQTJqkomTSEuUhBygsCCoKBom4JIs9DAjDzE6u39kwSQNbVarIYzbXjT/ABVKYE0Dub8IfkGFW0A1eLrWBjcoVUvzOtDz8CFK4RUgFqWyA3o12AN9awy63UZc2yq8ZIKAAUst72AsW901t1iChLSN0JhsUpLapu38coWRafBiXxEcR82W02ZjEzUApVUUI18xGHPC6N2o0XusHjYsRGCw+XEIkqhFK9SimpzBoNpLSoc2xRVDj5NHa3+P4941IXgrzuPgNXW1/Pwptmy3kKf6BMci7mjDqHaAxDqnFb0qeHja6A5tsytcRstGSW8xKlqSZhCXdDEEBNspytVzxZmYiKLcS7M6mkAaa8fHe9fDSrRdWJMzDuNe/wAuXce+1Ntjayl4c50gWSS7k8WYA8w6R5pHKmr/AKbwzIscZb0Y1x7tabXndqr0u4iEN2sjT3VbgNnqUM4QyKAFboB6peqgAzkUrH0X6lgHVxnb56rzTtN1LOnlJBGVk0OVLBvd69WjN6XwgnwjgbJ379PnjXvodFYv6bEtfwOh809OLOUEHiSpJBFDU6dix9I+edVld83XveuLhz1HmDourbi7w/mJfhrP+okamqk2fyse4h8b70Xm+lsB1DusZ9p9itQpP3/MNWMvRC5eJiVNJMsda5YT8R9qCVKQn9RQW5WavRsxi7C3QlNjdkba4xNJVXzfXXXz+IaVX3QZNYBCi9lY5UqamZyP3TvAPFik2J+V1rrWyN95C0mTPohXIsoG4KS7KHZ+xEVHMcBRuuYV0sDnW0i+R4rO7c3Nw05ZmYbG4eWS7pWQkF6hw/DoKJApZ4bG9w+4337JMuHJOgIPLdUM7c4yqqxmDV0Exai/bJXvaGdY3v8ARJGHfyR8rZ6snDMCquWCkpVlpRUwAq0DMzmrO5H6hubK0X/HirTYHBtnRM2lLPAtaRcgE1JoAqqqGzZmoxazkxpoEL2jcrLzUGYtTINeKgNHNyBVj+94NU6LjoEPJWqWsKS4IoX6XeBe0OFFMgmkgeHsNELVbN2umYGNF6g3/uIx58KYzY2Xt+j+ko8U2tn8R+kYpGoMVweBWpaAxsonu3mf5MWYXAFUsXC5wOVQ7McSpgNQ7350hmI7UrXcVhwsyROadRajCEpmAh85ex4WHPXQXgy5zmUdh6qvkYyUO1zH005/PZLt1YZKQGdRJvYUr6g0jW6H0geTxIHk0A/l3ss/pV2acDkPyf6UmGmrLIzqYkElyWA0HKke2Zl/4gEflYjgNytAtCcrMGag0+2gBqdVXsqjnSshI0LkfPqC3tHi+mMCcPLbftO36XtOhcaJourd9w+A+Ss8HilSihSCUqScwUNDy6uHDWrHngada9PLE2Rha4aHdda2DvAjFIdJZQYKTZj0HL+Wi81wcLC8XjMC/DOp23A/OKtgYlUiE9JjlFJ4McoXLvxBl+NOlyyoJCEJBUWAdWlTQ8Nv6uUXmnKy0wC6WA2zs5UmYpJDhgQSGdJF2OruPKkGHZhaUW0qAou/OIQKSXJJGvaIRNForD4mYg+GkJIuUzEpUzf8hSALQdU0PcOy33ThtrT8vIJ5tNT7CYIERuv7j7fpT9Tp9oRMvE4lQzIShAAfgSnvdWZQLcjyiCxg0dr4og6dwtu3crHY2MyjjAWskDjJUvNo3MVtXpzgy3SmqY3hv3brW+GrKZ82alCQk/XlJFwSlLAAXbi7A0IRasl1A8Fl9j4ZC7F84dSlBqF6kUYUHK/aCkdRQ4eIFuiott4VKJuVJBysk8nNaUtbzhwNgKnK3taInZ+703NxyFNcTHZIHkb36w0M1pyFmZjr4o5WI8IkLNiU5rhw1+RYguKVjKnwZDiGr2OE6VYWDrdO/wDfyvBTicFAFJBHMRTyFhIK2YpGyDMw2FWzklKlAUcgueR/v8xcaQWgn5SwMdGWPdl5g33O/v8AKMzoSnhYqcAm5BFcrsBchx2869Pc7Xb5qqzS3KRx229r4qm2qt8l6DXm6ibAdNI9DG3q8E08XE+2nfyCwZbdOQeAA+eqk2disgL9u3KNPo3HZOw/bgq08K0eDnBQcHpXTpHoTqLCzXtpexOF8QEChul9OftGd0pD1uHOl1qrGDnMMocChpZI+r6hQjqI+cyN102X1DCzdZGHdyIwmPXKWFy1FKhqKRzHFpUzRslblcLC6lunvCMShlMJgHELBVqp9ajT0i41wcLXkOkcD9O/s/b+PFaHKfKCWbacmIXLjKscubMUsjgKuIkuHOVIfUBkpAcirtyi88AGlMbtFUbUxSJoYjLlbLV+Evw86aXv2gX6N0RxjMdVmMUjIsg2+Rzg2OzNBSHtyuIXkKKHFa6/flEkLmuypkqa6iTrz5AMBEALg7VJIqaVu/P7MSEPFWmBmGTNfw1LzlK0McgypzZtK060y21APAdomtLmO0UH5xRVnHCoMxSG9mppBgaUhLyTauV4afOw78KBRpaU1UHDlaidKGpFiw51yWsdqrYa98dD0Sq2llQJZSAqWkAAODmADu7vV3GpTppxjs2jbPkblGhCD2XP/MYrPOyiue4AKg2VNbu3e/KLEbQCFTMmYklbjEqyy1LUqwBy9LDoDa8Ok1GilpA3WI2ygkBVRn4j3ClgV6g+0VpSM4Hcr+GaXwHuP6VZhMSZanFjcfesJkjEo71ZweKfhX2NjuPnFXcxImJzCtPsRnglhor08zI8VFnbrof8euoQcgUANnKuWjfMPedSe6l5djSAG95PtX5SYjD5phFRlQkOOZqfiNbpKTqYoIuIYCfEpPReG+okleee/n+ggsRgyKpq3xFKLEC6Kdi+jngFzNQFPszHZTW0es6OxmmVx0XnJorWjw00uCDaojae0FuqoEKbE4XNLMxLZkkAgNUVqNaUDco+bdLYU4XFFlHK7UHh3he06Bx9syO+f5/hJhtizlJ8Qp8OUKmZMIQlvOvtFAMJ1XoJcXG05RqeQ3Wz3HkSWWJZWsuFKU3ACxAALAhTX1tDYdtFi9KulsOeABw5+Y5LcoLC7w4lYJ1KUJgCutcUxUxkpQhAPCkAANmWsFq87GvZxrqSboGaDRXkvcCZ+U8R/wDWJKikWysSADra+r9orSPvQJ0JbdOXLdpPnL3BIPRjaHMGiRL92qjVNdIB0saW5coJBaiQu5DffR4i1C8lRBBGlf5jlyKTjlEAOWSSUjqaH1EcaRh507kRgEgqAymte1We97CJJ0TIhZqlqTiVsMiAfDSGRMyEFgQcwJClsCLUDchWocodvv8APD1Wh28vcFnNo4pczMFBlFRJy0DuXAD6k+8WGtA0CpSvc7fdazDbvyMOmVmSZs5nUHJGYh2YUITat69GlrzmoJgwzQ23KXaUygXOGZ3MuUapBtmmCmZQqw+kOOsP3SiLWdUlSpa6gpCQkVexzEppYZlD/wDsRWxRAohaXRrSS5nMLPrufSFhLfWY1wR2zcZkYGx9jCp4c4sLT6Ox4gIY7Y+yO8EpzF6EgC5ob+UV2f7pbH5fwF2MiOHkc4bHUfkqfDhytVuIgdhb94u9PPvHObyoegVj/TkRGCDuZJUhl9POMkFbRb3IHF7LH1JofvTlF3DY58TgsbHdDRyW5mh7v0mYHFlCsitPiPfdG49mJjAvX5oV4jGYR8Ly1w1+ajuV9hsSFH/TzEWVZII1DvyiOk8CMXh3Rvq92neiNj++5V8PKcPIH/KRsmXOx+Ily1zFEIAzOUkIAyjMnLQqU9661o0eCxWExGHrrm1ey9pg+kMK2Ivi35d/PVdS2dg5ciWmXLASlPueZ5kwIIGgWPNK+Z5e/UlEFekQXcEulPKVEXogI1XJNzUy5uIQzMlQolQUCXYuKFJyuz81Ueo1cQTSWwWF16YXB7N6xQtG0ar59/ETDIRjZ2W6lFRA0JofNw/nF1htqGUDRZuXgVrLBJJ5WYczyiHOaBZKKLDSyuysaSVNjdkZEukkqBqKUFX7m3vAMkDzorOK6OkgbbvgQbkpHal/NvMVhqzkxCK0iFICudlO4SCRUE0PfSop2iXUG2rMF3lCt5aZac+cKKiFMUtQ6Euain9orWSdFee3KNVJs3Y6Z0xLAlytdA5ZLEAB9SQK+8R1xaa8FBw7coct3idmqkqAWASssnRJIYh7dSQSRWGtOY2lmUcF6TuWJ0zPiFLKXGWWCACNSsgOzk0paBkxJb2WpdA6p+/ex5MrAqMtCEZMoDAAsqZLcPcuUpPOkVy9ztyrmAdUw0XF9T9uYs7pWxKVEhZsml7ge0R1rQdSiZhZ3C2s79wPb54K2w6yZQJsPlv2pA4WIOx0bRxc30B19rVzFTOOCDnbhp9xopdl4oKSwuL9zWkI6St+JfIT9xJ8uC0+hZmHDtjb/wAQAfHco9IigtrdMnCkE3dBINLWfx88hYf1/t6R6DoiUQyBw24rxPTLnOeA7y+c+aPwKpYU8wEpH6RVzSjefake8fZFDcrzbg7gr/Ze0VyimdKSZaE/UxCytL18S1KUDUYcoyukujW4yF0Rd2/+J2yncVzB4jj4osPP1MoJ1HEfPZdO2TtZGITSkwAKUjkDYvYgvHzsAkU4U4aHxC23AA9k6HZWqBWkNalmgiUAxztkuxa53sdc9eNkqUJYSmh8JKgCySBmKiXIzKY0uqhuNSRrWxnVAxxs+C6KkaesUKRElcy/E3cgzJn5mRVa1BK5f9RsoUtZx1fnFhs7WtOfguyGQgBH7P2JgtnSJasdlVNUKIIC+lQaEnmaaCxhLbkObmrn1L2t6uN1AcVRbyTZWNI8MokSJYGUMiVV68T1DaBqnVosMbkOoUEuc0guJvfVY3bOxBKXlExMxJS6ZgFywNWfQadOrOaQ5UpIy06qhRwqblQxCUDS0OzEq8RSiklwAxYcmqeghUxGWrWlhQRISRup8fiWZ0hTEi7M9KHUmzGFRNJOhVjFPaACReq334d4IEmZySAOj/2+6RX1L0WJeMjWjl/ha7GyxNmyUkKUlJKlMBldv1HyNOo8rLDSza1ViDqQxOnSEHQo+4Lm34sbX4pWGBs82YOwOUXt9R9OUSAataWAAacx4/gan8LloS735RYJpIazNfz56qfAjKoaA0qf2hc3aareABjkHAeOnp8/Z8yXQpDk8SiGsG+y8W+h43yYnOB9rT4XRA8NSkdLvaxmS9yPGrtBSwtLrSaGhTqBofvpzinbXUx3rzVhrJormjOh0I4gcD++Wm4VnIxfA58+kVHxdqltwYwGLOfP9oqTMSuj1hTmubuFcZNHJoCo5+FvYg3SQ4MS2RLkw7SCKBB3BGhQWN2LOkS5c1QHhTCQhQJcMcrKBtWx/tHtehOmOsLcPIdeF93D9dy8H0l0f1EjstEA8OF6j9ePJX26KFYmb4XAmUgEqWak/wBKBqa3/s93H9ICOXKzfj85fn3VDD4Ey9sg0trsfZU6TiUKlzErlLDTCtOVactgkg8QIcMXZnpHjMZh6l60mrOoGjT5a+u/Na7m5WZa28z6rYKIBiqSAaSKJCk8ZX+YhznUhDQqDYWCyDMQAonhCbD/AA5JvUitBDsXPmc1rTdfnifL80pjbQPz5aukrTKSSTX3JhZLYWFx/slTTpXABDSpglpmT5qqJSVkHkAVH4hGGhc52eQ6ngmzOGUNb6rhG8e803HTFTJwCkg5kpNEpABGUMxbu5c3EbTGBqpF+ZuXgNVFJlZ8stC1BBLqZLsT+kO2ZVdGv1g3aC0bBm7IWo2fuasyuITQAXC1DKA4YOOJRDgVy8wWeK31IvuT3QDLWbVYza2zTIWQtn0Yu79RShcHsYsAg6hUnNop+DkzinMkMkUUWfLcu2lWSDzMEWXuibK5uyixEibMXkSTMb6RQk9W0LaXjsgbsELpHv8AuNrsn4WkqwWZQIV4qkqeh4Qm/r7xQkZT1dEpe0XyWyS1hpAodt1DiJwSCpRZKQSewDwJ3TGMLiGjcrgG3NpmfiJ00mqywq4AewPJvmHhhoX4rU6xjSWs5ZR66/O9Vudu8EW8SkiUNFDf5wRODkrcFLKJIDOHqbAa0uYTK9tEHTTy8UUef7hrqOPsP5P8Xd1vNhTLVLStRDIzJlrUgKCyQCSEXDihJJ9Iu/6fyS4WWTMLBNVeugo675eVLN6QcZMQ0b3XudlXLSQQr1He4jLaQRS9ZI1zXh/qPHcIOepUtXDVJqO383iy0NlGu4WVM6TCSEM1YdR4fsbIWUsguk5esPcARR1WbE8sfmYaWs2EkYmYmWFAVSFK5PTXUsWHSM4YWQ3QXqHdLQMZobdy710nbuwpczDeCBwhmD1oGvzYXjg90D2yR7tNrz7Zetc7rdcwN+ax2yphw8x8tUEgizixdvbsI0GSZv8AdJsn1WsY2Pj6tug7lrdl7WSoParMSLuG+fmLLwJo1nz4cjQarQipBjDrtLNOymKXvEuZYpCDWyAwK2Ae7MPk+8Igbkdbt/n5KY/UaJyU5lAnS3fnDSMzgTw/PNTeVtBZT8St4EypBkpIMyZwkA1SnXzsPOLuGYXPDuASJTlZ4rnOwNz5+MWMgCJZqqYqyU88oLl3oNb0FYtSTMYNVXbE4rre6+7MnBoZIzrP1LUA56DkIz3zmUa7K41mQUFeYnEDKQshuVfswmQgtIdsjjac1tWA35wEqalGUpKgqpqCCWJcsXcPzu8XMDQbltBimE6kUsWjB4jDvOSuXLCaKQqYUzFEMWSkCtC7vlUNYv5+1VKlkNWrCXv6pkiRIlSsSoCWcSUoTdTOQlICQJbB20NDEO240obVrpO4svJgUDNmUqZMWtbNmUVqKin+nNQdA8VJjblajbQV9LLCFAJjt1mt/wDFFOFWM2Ump7CreZAbqIGrdSu4Edsu5BcSKHPD99ekWy6hZXdXnfTNfm6MwklAUnMCpyBT4HOsVnukeKborggjjGupWz2Vs9CVJ4XUqZmY3Slj+q12oOQtCooJhiWtkboBz0PzvVtsBZmf3b8ye72Re90qWlDJQlyoEnKkEnyFTF7HTENyA0OXuhwMDC7OWj5payU5NIymla8osKvxopS4NPOLcO6xccCWUNwdPNGbr7tzcasoScktIdSyHD6JA569ItdkarDke/7Ttur/AGhs84RIEtDJSR/qCpJAAzP1LljblFyAtLUo9krX4TetC0oOUlKuFR1Cg1eorFKXCnW05mosFBb2bMP/AI8uobibloev8dozo5TE7Kdj+Vq4ScEZTuqXZs17Eg6jQ9RGnC5pHZOquPvjsuh7FxPiS31Sog9KuPYiKeIGV2iwcTFkfXA/PyrQqhReqoCo5cwsG5ftFV7zs1WWtFarF7xb9CXmlSFFcxqqT9KTyB1LcvWLWGwEhIdIfLily4qMaNFrDJKsRN41cTOb9gNS5UUh+TxrUI26cFSJMrrK7xs/DolSkS0DhAA70Zz3jEMnWG1drKp0paDY0DVQXWnZEEOsBuUWaB1KC3DQIadhkTZawUsGNMrEciHD0Mc1wB0RG7XP5O5UuZmnzlApDlQXMKEpAu7Moa608os9Y/mPygfFGDqCit1929n41BmflCiSknKvxZgMxVPpYg5Gd3Lu3WJfI5m5CWI2u2C3mHlIloCEJCUIDJSLARVJs2U4ChSGm4tAZz1pWJYjylYP8TsZmSli6VW6tRz06RA0etHDsywO01/a5+AGp994kuN6pzWtDaHzxRWzEvNl9FA+heIBo2nwtDntC6Ns6czj57RsxvBabTp482oVFvRigpaUi31Hvb4AjCxbi6Qq3hmZWgFUs2xis3dWZPtK9sfZMzGTRKlCgYzFn6UJtXmToO/WLkbMosrBxuLZYaOG/wCl2bZWyZeGkiVLsLnU9THE6LFdIXuzKHaWDChSCiflOhUg3usNi9kzJalcPCK5dOdG5xomTM3TdCBRW6wCgqUnsAe4AeMTER6lMuisRvDs38rNC0hpai4b9J1HblDMPKWnXdbOGmEkeU7haPdXGJVxJLpWyT/TMFgRo4f25xaxLQ9mdqpY5lb7j3H9LRYgkJcE05Ak+gvGXR4LOaRdFZrak3/SUACJaUjxFsTdgEISKrUSQGFyW1jTw2Eaztu34BJlmLuyEDsTcqQjDFW0gnxJhdCCshUlLMlAKTVbBy1HpZ4slxJ7KRqVRbvbkgTRPmLSyJquBic4AGRR/wBvFxMeTGKePxQjaWDcqzh4C42ulyi4pGfEARonu0Oqni8wCkgoediAm7ecBJKG7JrI8y9KOr31iG3va51bIzDlIsx1tDhoEl18UJtDaATcFXQAk+0AX6prGaLNYzaWKmEiVIUBoVBvMgluescMt2SnDK1Aqw+PJCvAJA1K5CR/6hPqNDzgs0Y2cu6wbVfkq/frCqXKBUlIUkOchCk1pca29rwsStJ3Wjhe01zBYvawudJPrDylNJrkVbbvIzTQeX3+/tEAW8BX8FqbWvnTWdjSlfmLbpMrSrzW81iVbRzTSomhcDtpFKSLsd6z4Md/v2TTdQP4R2zsMvEr8OUP+UwjhQOZ5nkNfWEZWxjM8puIx2YFsfr+l1Ld2VhsJJEuU5aqlMXUrVSjz+IEz9YbWE+Jw0VkNsyifqbvT5gw4FKMbglXjJRLZwf+PF8UjiW8VADuSFxsoKAy19YkOyagpgN7r2y0GWnILDU/dYVJIXalSQEJvGgTJSkXLOO9xFVs9SgDw9VbwwLXBy5ZtLaHgrTLBWmXMAUQCXcEEd2UCR1j0UOTMXAaHgk9KyuBbH5rom5u2p89HhYlTqIzIWwSspBFFgBipquADfm5xcS+MvIZt82Sm4d7Iw93ovS9jTvEC0Y/EeEeLw1ZVsdACQwbsT7mLn17CNBarfTG9SrbFYJMxQM5WZhbr20N/WFyY8MFDRGyC1KnDpAZKWTyJJ93/wAaRnSvMpzEKy05dFNLSSAAW5dvOIZmIAboocQCb1RiUJSKq7uYvB4aKJVbVx0CrMTLklWZecvZlFLdiCCD2OsUnYuIHM4FXGMlrK2vyi8PPQAAzIAupWb1JJL1uSTDo8YwnahzSnwuJu9eQCmRipaKlaQP+QiwcTG0XmCX1MjtA0oKZtPi4T7iMmXHPLuwrbcJTdQmzdrADiWO5V/ECMTK7TX1/SluFs6D2VHitvYZ6zAerlXwYV9NK83lPmrjY3tHAegQZ3kwDLCpilZklJGSYRWhuPeLcOGxMezfcftA6R1inAUb4cFzzbWCCJjyyTLWM6CQxIJKS+lFJV7RsRuOWjuokb1jszfb+Fe7ubNKE5iKqt20++0WoW32itLDx9U2ku8cwplsLqOX2r7fMBK7WkeIf/tkDcqn2JsNU9VwhA+pRag6czFaacMCyhDQzHfZbrCYNEuWEoUUp8w76lQdyaXjJkkc424pwGtAfPNSZstTlbzL+8JzngpEbTovSto14JaVHkkV/c/MEBIVDoGAdor03beLKssvCLV5LI9kBj3MW44nEau9lWfHC3XMiMNjdpn6sGhKdCVpT68b+0Ne0NAt3sqw6ok6+1q3wc9RB8US0KuQlapo11yJr0aKT52NNB3t+rCMRPq6+exUOJUBY+3zWkUs4Btv4VtgJ3XJ9sSc+00oIYJUlxeiKkn0j1LZycKX7Gv6WfimdZj2jfY+1ra7r4p8YlBSoEIKg9HDMAKcVHLilDGYcM5rM/ereIxLHDIPM8FuZKXQG5D76RacMw0WXdboYSyDUe0ZrmEHUK011jQryJgJZw/uIjdSdAiEzAA5sOj/ABFiOrSXWg9oYkgE5So6JY19qREh11TIx30qLaO0VzkhKgEgF6Dy1hMkpcdVdgYIjbUPIxJSgoSGfVy/u4hRcn0HODjwQeIwRVqkdVX9XeCZKBwTuuHNA/8ASP8A9g8v5cw76jhlXdbfFQzNlA/qV5//ABhrcQRwHzzSyb3cUOvZ6QCoksCzmlb6sPOGCV5dQGqU50YFlVWHSZs8SJQSVKYIOYMTrUO1OXIxoRwOIBKoOxYLyxoHcV0bZG6qUoQJqs6kmgAcCpXro5Jh7cCGnMTqrYxJjblb+lNi8LKkFK5hSJeoUa9OpctFghrTumjFl7C0Gjz0pZLbBlzpgZRKuOYU5SOBRSUljoQ5DOKGM3EktaHAcTfnsmjERkiNrgSAOR8dUPIDF85DMzAH5MZ7zfBEATuVbysTLJBm+KsO/wBSUf8AlZ/MwsGjsPJC6IgaOCuJW1dnpr+X4hqUS1HX9RUfsw8SNA0BVMwzu0zivE/pEK3xkj6Zag1vp/YQJkN2Ah+jPFw90LiN8s30hSR3b/2wiQSu0uvApkeFY3fXy/tV07epX/bB6qWf2EK+jDtSfZNAA2UP/wBUzdEIHmr+YL6JnMqLHz/CB2hvbOQHyIPRKST3vD4cBE/S0mWfqhdE+Cy07GGdizNBqUi3Mhj8xsRw9XDkKzXzdZiM7eVeyuMPtGYJomS3KkDK/MEEV51Ov7BqzowGUTVq0HBxsC6W+3Sw60LBVNJDFxStKaaGt4WyVjn0NEicEMVvPmlUwny/UwEAXlzr4IGtAbSyuIKEzlzEBbqNyFVtzsIW6ckVpXkrbYdNUQrakxWnwP3iu6TvRtgCin7QmNXN6xAdm4qREGnRCGYojhQR1cfDmOpg3KZbk7Iv7/xCiWcEwHRKEL5+39onsckITVyF9T5mJDmI00pWP0/H7wXYPFTqkmgLSUrCspBBDCoND/mJZUbgW7hBJG57a5qlVulh1VR4qSKghQDHoakd4tf9RkB1pUz0aANN0Jj9lY9VEzZ5As89ReuttOjxcZ0jCfud+f7SJMLiToNvFVZ2BiUqzqSSvmpeYkX/ANub3iwzHQ/8SknAT1Zr1R2EwOIROM5SVGhACiSyNBegAakJnxEMoyBydh8NLE7PSspaJyv/AMaR3J/mKJ6kbuJWjc54AIyXg1EcWQeZP7QsyMH22mgOrtUp0YMcwe0LdL3JmZoSzcIGsD5/2gRKgc5qgRKJISmUCTYAuSb0ADmjmkNBs1Z9Ep0gGpAHn/SnGGXRkIHdvO5ELdK0GiSpDr1ChVg8Qq65SU2ckN2cPXpD2uhy5iCkOkkzZRv4IPF7LmkMmclRNwEsAObn+IbHNCNcqU8TuFEqPBbmKIfxUJF6Baj7AAw2XpJgNZT7BVW4cjZHYHZipKFDKQdSWL1bu2sU5cQJXA2r8DQxpW6kzaBhp+0JbimNKrmEkaqLFlRSQHb5hcmKzdkHRHFE1ps7oKRhya6Qh7lZzAaKRSBUZfQQAJ3XJJOFS9BXuYkvNKCVP+S6QAeVGYLypBGkCiDgkWnp7QQUhRKiUQSKkA/4BiQ5SHKEYb7r/MHnXFxXkYP7+xAl9rs6f4ZH2I61OYFRziTT5gwQEQAUP5YH9IPkI7OeaK1BOwb6ADkKRLZCEQc1CTcK1x7w5shRZWFSS8K/2YEyLuyOClGzpfJz3MB17+CWa4q/2EuVJlqMw5RxolhEvjJ4FLWFpTncZsgIWkBm6jWwuIa2EOk03A71i4qJz5iI9ePgocTJlKwoAIVOCgqaoJC1l2LlQYLmUUCDMNSXfR83V9UbPKzx4JML5GyAjvocE/EyZXgFKUp+shkIKi4lISDmmlLKoklYS5rZ3hcs0Ai7rrQd3zVFGJnS3x31Pf8ANF6Xs2UcOAVIJM3xcsydLkEpMvIzJ8RQBpThL60go442RgE2N9dFEk0j5CarhogsFg8qQElQBqxLs9Yw55i9xcQtJjGtaGomZhCRfTl/eENeuJVvg8HnAygUAJqeRtQ8jFiLDGa8taKs6bJunnDkpzUbuebcon6NxbmsIRMAaXpmEUkB24nAY8m8hcQMmEkZV8UbZg6+5RflTqOZuNKGnmKilRA/Sy8vgRde1e8C4ADgsapvXr0PZi8L6iSyK7txv6qetHFOOHUKt7g6tZ3uR6iCdh5Wiy38eCgStPFPRg1qtWrUa8R1EhNAXwXdY0ap3/T1s7fFrxP08lXS7rW2mr2csPwgs9QRpc9hHGCRt6bX7b+ikTNPFDTpBcjKHFDCtQaKY1wUH5c3aJtHmUiE9IgobTFyYkFSHJBIglOZIZBFqRBKnMDumKkPeBzIg4BRrwINxE9YUQlKejBjkY4uQmQqX8mnlEgoOtcvHDpoKsHYOWDly3JzWDMji0NJ0GyW3Qlw3KXwhp6aFqh+bH5PMxwkc1paDoVBAc4OO4TFSSdSzlTUbMQkE92SB5RPWOMfV8LtSA0Ozcdk5GHAtCyjLrTwiIKG0pTSIAUEorCrIFCQ4Dt0s/OHRyvZeU0kvaDulQ7X9hZ35c4kTyAb+wQ5Wk7JJiibkliSHNnZ/gQp88jtzsmNY0bBecszluTwInkIrMVORt3ScCeZ9TpaC62T/wAj6ocreSQc3Pqe8d1sg1zFTlbyUgmqAYEgO9KVtHCV7RlBoLqBNkKPOr/cfU9oHrH8z6oqHJPROU75lP1L/N4ISyA3mKgtbVUoV1Lm5qe8Ddmyi4JpjqXJGgEVpCmCpdaTLE3SkJYG1ya0CpSkRK5KBHKEsEEKQQShNaJUrzQVIbUgERxUL0SVCUiBUEr/2Q=="/>
          <p:cNvSpPr>
            <a:spLocks noChangeAspect="1" noChangeArrowheads="1"/>
          </p:cNvSpPr>
          <p:nvPr/>
        </p:nvSpPr>
        <p:spPr bwMode="auto">
          <a:xfrm>
            <a:off x="155575" y="-1790700"/>
            <a:ext cx="2952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data:image/jpeg;base64,/9j/4AAQSkZJRgABAQAAAQABAAD/2wCEAAkGBxQTEhUUExQWFhUXGBwXGBcYGBcYHBsYHRwXGBwcGR0cHCggGBolHBgXITEhJSkrLi4uGh8zODMtNygtLisBCgoKDg0OGxAQGywkICQsLCw0LCwsLCwsLCwsLCwsLCwsLCwsLCwsLCwsLCwsLCwsLCwsLCwsLCwsLCwsLCwsLP/AABEIAP0AxwMBEQACEQEDEQH/xAAcAAABBQEBAQAAAAAAAAAAAAAEAQIDBQYHAAj/xABBEAABAgQDBgUCBQMDAgUFAAABAhEAAyExBBJBBQYiUWFxE4GRobEy8AcUQsHRYuHxI1JyFVMzsrPC8hYkQ2OC/8QAGwEAAgMBAQEAAAAAAAAAAAAAAgMBBAUABgf/xAA4EQABBAAEAgkEAgEDBAMAAAABAAIDEQQSITFBUQUTImFxgZGh8BQysdHB4fEGI0IVJFKyU2Jy/9oADAMBAAIRAxEAPwDq0mUnKnhFhoOUAuT/AMuP9qfQRy5N8FOoHoI60XglJQKMn0ERYXBhOy8lUs6J9BHWFBY4cE5kck+gjrUZSvZpfJPoIgkBTkdyTVTpQ/2e0CZWDcj1RCGQ8CvIUhX0hJFqAXv5QbXAiwUDmObupMiRcJr0ESUKjnFDEAJduQ/iALuSa1hvVU5wY5DrSKhLr0V6wnDCtoG7R1uvVRonqwYOia80gwZFqA6lOMD/AEp9BDALSjIAmrwibFLPrQQbRRUF9jRFS8GhKWypbsC/d4I6pGfW1R4rBSitQAAan0ki3TpGXLDGXnWvVasUj8g0/Cn2SnJnBGYPQ5UgUH6WJLWvWhiwyYMbWprj+knERh5DhQ+ce/wUwmjxHYMaZcop1eFnpBlhoBsmvTik/T6WjErBsgeg/iLLZ8w0CWY63TJM8KD5Ej0/iFxYrrGZ6pS+HKatKZqf9qfQQP1YulHVJ3hJVoPQQRBl8EP2p4kJFMo9BDmtDRQSybTpaXSl+Q+IeuBpL4Q6+piMoRZio1YdOg+YgMaNkwSO4qHEYFDPkBOkJlhZROWyjZO8H7qCqBg5pUBnUATYWZ6xltZiTIAXELSE0OS8oKufCAFvcmNcsFLOz2VEnDOXJLcgSPg1hAw4c7MSfUhMdJQqlLOJCXuwJ7wyQkNvektoBdSilOPCehzlwOsuZT1IjoM2QZt0E9WaVhi5QIqHYjXqIa7ZIYdVl0SJswuFEA9e3UHXrGCI5JnWCfFbpkjjFEaq3MwS5bqVRIckxqxtIaBdrPcbdtSAl7bkqdsxCU5lKAOVIdgD/UTYDlDup5ob5KXZm15GIH+ksE6pLpWGu6TUQLmEIttSrmQQ0E3ZVZBra9NSCR0ghuoGylLRKABUmJSBMXpV/UB/d4z5yMxtakN9WFIJYYcoExhzddkJdqmGWmjaXrFN2GaHAs2Gp1U5jxRcrLYGNFmRujSq7sx1ITpcgM1WiWwjJk4IXPN2ny5AETFAxvBA55Km8NosUlXa9liFCST9Kew+IeuThHKU0xyPcLxMQVBChWpjAHQprW9lOSsRweFxaQo8tYBHeiVVAebaxDiQ0qBqUshLlOjHN8/zBR6iwgl0CNm/Se0E7ZV27qrwsgJSz+flFGCLIzLeqvyyFzrWK/ETbyZKSm5FAgKylSjd6EMAGc0c92v4dgd4JbnZVh98cYZCpuGl8KHBzlRUV8KTfQPccgBQEg3GgVaQTSotmbYnEgDxSkIKV+HnBIrQlL0qanmYE5Qia8nddk3D3lkzsMhPiHOgZTnLqI0L60YP6xUlGQ2dk379QtXIW6h1isx5L1MjaYjFXiyVVGyotpSx4ii1bHs39ozsT9xWphycgSyFg0el4FlOOTgpeCO1xU9NPZukTTdAk68VAp0rS5o7n1MUy7qphbtz7WjFOYdFZpmOKRsNcHCwqRbR1UqYKwgKelUEHWEBCSOXJsn6U9h8QxcnQS5IoR1owVGEqhZtMtq8ZPWBLTuuDwE1MkxAaVJeE7wjE05Rnak8MtzjqdSnM20khHEOlvj9z6xLNNEMhtqKnnhOlII7JLdwg0i463+/P0hDRV2rJK4p+IUzxJys7ISksH1KnKvZvWNHDsyxhBMbcsvtHGGepKVOVpGXKDcjRKb6auT5CHGgLKTuaWm3H2XPlzVyCVSJpyTEZ00OXPQAs5ZRL1YjQtFHE9poLSr+EphOcK5w+50tM/xhMXLxOcqKXQUVNSKAgOSak9mpFQY14AZx2tWZMGwPMrNW7/0tpM28oFpDGWlg6mFOdxdrfGmbP0mRJTAK89T+lDcE3KOsu+5Qp3gmIShS8iUkgAFRJ5AGlSaW1iv/ANQnLyGa1wr11v5uiOFi218dlYYnaMlSkpmLEpZoymIJpZ+TEP3i7FiY8U2waPeL90psckY0FjuRv/Th/wBz2H7RY+jHFyV9UeDUsrBJBcrJblT1vHNwjN8xQuxDiKyqYyUc/j+IJ2Did92vp+kvrHqRASNYayNrBQKWS48E9Kxzg9EJDk5Mwc4nRQWu5Jc4jrCiiokZghJFQwdNjb9J59DEvzN1aL7v1+lLaOhT0TQp2NeRofSCbIHbKSwt3SCWdVGCXWFKDEIaULEl6jpEA2maJ6gWoYlACLoqPjjkfZXnXHBdTVIhKjct1DRKA0p5iAQQbEMR0jkAUKoGkwLl/wCKe7EyYy5cpcwf0ArILm6UgqYvVn+kWixE8AZSpcMyr0/nJExEmXKyzlAIM5SMubKB9EwjKRUqIFWFA9s7LRLnEgXoFtF7HsaG0aGp9tfP+hrausHtUqUPGSErRSqapNX1oDmNjrFORztr0V04VpbnZraJnYlE6ZkrmCSp9LMezX9Iz8XI5rQRtskOa6MUeKAVgpRBSpS1sayxYpfLmPMU0u9qwgSyjUADv796Udp2+xQm3MaJGQSkpViprpQCotKlhw4aoJNHDE8TEQ/CQmay8kRt1P8A9ifnlpoq8z3FwY0X4/z3Jv8A0LDzZeVZmiYsj/Vd1OKMwBGVnpYDk0d9ZPG+2gZR/wAeH+fdMkgob7+t/OCu9gpMiWUHELnMo5XBDMwKSQS5BB0F4J/SLybyZdOBSmxOO+vetLsrAuVTFTc+awAKMoqWId3rr0jTwULa6wPzX85qrPPQDA2q87ViMIOZ9T/MXS1V+tKcMMBz9SfmIy0hMhT0yRE0EJeU7whrHEBRnK8A0coJtek/SnsPiGFQFHicGmYxI4hZQoR2IqIW+Nrt9+aayVzNBtyVZiMbOw/1gTZdeIUUNWL01prTWFB0kf36j3/SsiOGf7OyeW48uPzZH7P2jKnB5awrmLEdxcQ9rgdlWfE9m4058PVFxKBMmpsQwI1IJpQkU6D/ADE6oHC0uFxCZiQpJcH/ABEWuabCfHIl4xK6kpMcopMiES9HLlDjcKmagoUKH1BFiOREQ9ge3KUyOR0bg5u6zO8G68vL4iZypeVzxDxHUSGqSFO7hnI4rUEVpYY2NLiaWlhekJcwGW/DT+lXflxIlBeQkVSvhJWQWdtXBApZu0YDsNNMA+xTttQBYvQ35680yXE9ZLlJ10/rmg8Dhsy1T5UqUtZDqSkywtTsyVqAYAkC+sP+lmewRlxod5Nd4H9hPlYyIVVHnX7WZ2nIXOzqngysWJgKU2BksE5ZY0KSQSaks4dy3ohgBhMOCwhzK3FnU/8Al393ksljzLIGiwfdXUzZ89ICBNQDldS3Zks7oLEl61ZJ4Y8yZIM5OUkA+IJ212/ndagkzN1Hqo91sPkBWqYpaQSgJsE5VKLAOXd82fUKET0hJmIaGgGrvnY/jauBCXCCbDT/AI91pZW0UIXRRD0dNLWzF+/OM9nXMFsJHgSPwifCXN1HqrDDbeCJqJa1UmHKkn/fUs/XrzjV6NxeILsrzY9x3+F78u5Up4G5bGhWieN5UCE4RCBLHLl5o5Co5f0p7D4hhRhKubl0PkCfiAc7L/hEG2oZWMlrJSFJJsUm/mDWBbIx+gPl/SN0MjBmINc+HqsZvXsDESleLhMxBqAkLK5agCaMXUlTMzcgxi9h2wuGWTTkodiH/vv8eHnurHZW8E5EoKxCCtNjMQlik0cTUaEH9Qo1bVKjCc+UaphEb2205TWx28j/AAfVXuzdsSMQ/gzErIqQHBA5sRaJlgkhNPFJAKAm58Pic95E4gKck+Guz1+lCqBh+o6PVRpC2IlxLfT9K+VEIgvRy5eIjlySJXJDELkjxy5c92rtkzcSpM1aUIlHMhChq7AqTdSzdtAQzVJy8VHisSCyFjiLrQe5PJaYfhsO3Ui63v8AHghN4MQrISSWYZgSQkObNc35Rty9CtZE1mHjGmpcBbz3f5NDgqXRfSDRiHPldrsB/wAR33z4aCyqfCbwplkeKpKUaIUwegqJYIbuqsZz8HNVgE+Rr12Pkt50+HF7MPeQCe/iQPGj3K4x28EnESBLSmXMUr6HGZiTo5qrShN4VG3EsJFEd+o9UoQwE53PBb4g+iftjbyZMyY6aIUtKWsONhlawAzFv+PlQdggcQ5rQDZ28v3SrtJMbXu20v8AlZWZt4qUtSZUxRUxeqwWBDqfW13tFkYINaGueBXlvyXOkt1taa7goFbyT0HMmSgHqk050oOtQYYOjoH9kvJHj/lA/ETAUGV6/wBK13PmYvaeJlqUpIw+HmonLWEAAzEHOlKS1VPdmYFzoDahwMOGOZgN7akqm+dzxXBdkhqSnQKBLHKE8CJUKGT9I7D4hiJSRyhRTsMhf1pCupAfyOkC6NrvuCYyR7PtJCpjsIomAyps2XYvmzJIAIYg3LnWkUzhXNNxvI8dVf8Arw9lSsafKjvzUmIw+IlkzEJTMVR8nApQD1UCcqjbkaCsWWCRracbpIBgdpq3x1H4se9qvwE/CzFL8GZ4E8VMlX+mpKg78CmcHn0hrszwLNH5uhBMZogFp9P68kJO32l+EtM0JUoHLwqGVQ5pdxmsQNYA2NCrH0vaDm6Dv570hN3PxCR4aZWKpNcpSugSQxKTMJLINACTRyDzZ3VmtFVlaA4kad3JbjBYrxEhWUoJulVx5iih1FDAEUlomIUJIlQkiFKQnWJXLm+28UmXPnFRVnKqJQkqJLEh2YBgdTrFWDA47FPcyLSMPtzi7KK007/TfirkmIw8TGki3ZeV/wAKi27iswdKQpVw+j8tB3j6RhosuhOi8uw9qysttDC0cgHTKAbtfrWLMwD48hF+p9grDHi0LspSkzkqQcqkcQIDsRY1Gj+rR5XpzEVGIeA4aj88v3yWjgo80lq4VtmalOVTLOYkqUAVF1FRJJNSPKPKnDRyyZ7Ov+FuGZ8EdVt+10XZe5KZqETJ06aUrQFBCQJbOAasT7QbMNG3YKq/HSk7/PZXA3KwYDeED/yUpR9zB9S3v9Ur6qQmzXoFb7OwaZMtMtAACaUAHxBMblFbpUj87i5FiOKUUschSvElcnJiEKilfSnsPiGIlII5clMSuCQiBKlBbX2vLwyMyy50Tz79PsAmCaLTIoXSO0XHN6t4fHmFawlTBgnKCE1oTo72FSO7xZYNNQrMrGREZDqN+7x7+Kz8+amelKZiwlCS+oc8y1SW7wzLxPFKe5koq9uKr1S0SVEJzKSqyiRVLkWtp5OYkaFVHNy7LVbr744jCMArNJ/7RcgDnLJqkvo7U8450QcFwdRXa9k7Tl4iWmZLNFBwDf8AvFJzC1NpRbd2ujCyVTpn0paguSSwA6uYEpsMJldlCz2xN8/zs4SpEspABUpaq8KWdgObgOedoW5/aDQrzsC2OAzON60BzJ+WtcBDFmLmu+GIlScXMzhS1KyrCEAZ2YCpUQlKSUm9aUtFP6HHYpz4sOOzYcSSALrQ89NVcGLghjaT99EeRKopmHVMPAhRctlFSFGyVGgSe7R7eLpnB4eENnmbmA1I1utyN78rXnPp5XOORhr+FFid3cSU5hJJq2UrSkv1r1HrFaT/AFp0bG7Kwl3eBQ9/0rUfR07uFKjOzp0lR8ZGVZskZTlDMCVgsXzWD9WjBx/SsfSL87PtH+eV+enctbB4V8PaI1N/N/2m4XCoViEIzApUtIWoOxDjMz/0j28o5zcmhN1Wvl/GyWXZzppZ1HzwX0QLBrNRoUlpAY5QnNEKLS5YjKoJStE0otOSIhclEQoUcn6U9h8QxSnxylOjlCC2xtJOHlKmKq1Ep/3KNh+55AEwKdBC6Z4aFxTevby5y1BUxmqpQ/SDQJT/AFGoHKp1i7HHQsq1iZWxnqotANz/AAs0vGoLIohI0qS3ItU9rk1OgDL5qgHA9nYKOdjZYDJSodVEVH/EEtEWeaYXxgU1vmUMWUG9ogpW4pTYVZr0qexo/q3rBNKWQug7t71SZMmXKdaVByWD1JNm8zZgFamhGSgLKfDmeQxoslVu921JuIAKlHIFOE97E1Yqaj/zGWyYOfoNF6odH/TwA7nj+lafhdi1JxSZaUuFJVnPJKXIPmop8yIht9YTzSekchwYB0LTp6/rVdeiwvNLme/8r/7twHdCXNgzqatqF6dRzjPnke15aHUCBoDv4hamDZE5gLgNL4KvwW8+GloSmcviSc5y5lcXNxc+sZkvR2IkcTG3Q6a0NEb5Y2jUi0mO/EPBkFjOzE1yISLMKusOKAc6aREfQeKB1y13n+lXGLjb3rObS3qkTJlfEykByscQLvRiaNGlD0bNGzhfdt/Css6Rh2I0+eKGwsmVNUky1hnqCSD5PWvQa9nsSSSxsOcKGR4Z7w6M/m/Jdu3WWrwEoWXUgM9yU6P1hGBxQnaRxBVXFsaH23Yq5QmNAKkSpMsdaC0uWIUWkIjlybEIkqhEFQFHJPCOw+IaVKfEKU+OULm/4r7dyZZSPqanR2dXegA5HvFiOLircc3Uxlw+46D9/P4XG8XOJZINB7k3PWHEqiTeibIlhIfU+v8AaBpG3ROUB9tEriAmBLVbzB/aIUbIqUa8NVGlGY6Me9QdDBEhotS1pe7K0alaDZuz8gzK+o+0Y2KxRkNDZez6L6Nbhm53/cfZWknAeKRLP6j586dWEJw9ukFK5jZAyBzittuxsmXg5LPmmzAM0xil9QkAkEAHSntGy2GteK8RiMW+YgE6DZWk+cAopUVBwTLKVLSCzAhwoJKrULDrSOruVfMVWrEmYlSp8tE4jhBmIQpSb8L8xWoa3ofVtuwK70WY1RXH/DR4swlgM6m4atmLAMP2iu+wwBvz1VrD9U6S5TQ7h+KReG8NbsgmrHMW9rCKshlbu70Wg2TA7thLv/06vYaeyqdtS5YXl8EpUL5VAhuwDA/fWLuFa94BzZh4LOxcmHLqbFkPc6x6cPJH7BkypRTMUSDo4Nqg1Yh3f2tFbGiV1xNHj83+cVawUcDR1r3Ve1g+HDRdW3N20hU8ShNQSUHhrmcN6hn0FjeMrAYd0cjnOaRY34eC7FuY4dkrdpjWWY5K8cgpLmiF1Jvjizp5XF4iyupSPEhQlESVyhkjhT2HxBKVI0cuVRvPtHwZb5supOoSKluZNh3h8LL1Xdy4RtXFqxM5S5ii6qhzpoHJ5ezXrFk6ClLjmNlU8woSpQFWJAFbaOetH79IAFL4oVUztHWitNVO5NEWuJSSpilFg3XSkdagWVqthbGyDxZn1fpT/tFnPX4HeMrF4oOORuy9V0P0b1Z66TfgOXf4/hW4nAWqYoCMu3Xo8pKm2fjQichamABIJLskKSUFVDoFE+UWcO4RPtVMbhTNA5jd6/v3W+KyD4U1IStLGhcEaKSacOludo3GuDtQdV4J0ZrMNkKrHcBVTw0gq0JJbKGHWnfNozEiOKUVQyMYFT5xB4FZQAacQTlIprYXPc0ZrWHJqiG6w/hiXNVm+oLWAexMZMmZzaHmtCBrWPBPktSvdJCEoIMyapQupVlNUpAcgB+1eQjHh6QfM9zeywAE+NcPEqwY2sHb1NjnpfFZjebDZVghJSapW7DiB5AO+leTaR6XoGXOxzLviK5HT9LP6Rb2g8bFRyZSzJJKSCKvX6SemoNx584d0lg5WSiZw0dXrSZhMUx0Bi4j8LpP4Q7tplS14pSRnm8KC1pYuz2BV/5RpGc6Qu0SnAN2XRoFKJSRK5KDEISmzZKVhlAKHJQBHvELgSEqSAwGg5v73ia4rk4LiF1Jks8Kew+IMrgvTJoQCpXIn0+xBMbZpSdlzPf7awIIU7lqck1oe9fc6xotaGtpQOZXLpm0CFFX6qseVgzaD+41hbzeiEus2qxXSAUWmGXHUuThKjqU0tNuvgJTHMoFd8vQZadnIfyjNx0sjBptzW/0Rh4XHU27l3Cv5V7iFExnR6BetaKUHhiDzotU2esJSSogBvsdSYJgL3AAapcsrYmF7zojtq7wfnMLIlTJYK5d1m7fSB3KWJ6iL0zsgAB1WJgsE10z5a7LuHj/ACPZUM0rlkFCm5PUUrY08oKLFybEqMb0ZENWgfPRel7xTEEFSU01yv7xeGKcdwD7LFfhY2akEDnuFLsPECfiU50Zg+ZiXchOpN9SzRRxcREbnB2XQmyfP14BRG8Zmsqx89uJXR8PhSEoTMSDLTr1W9quAHCY8a+QEksOp/j97rQc4AnJv+lTbxbBQpK24Snj1P01PQCh9o3v9PY8x42LOdHHL66D3pUccM+HcTuNfnkqrA40yZiV0UDRSSzKBuPvWPq+IwzZ4zGV5aJ5Y4OHBdi2ctBlSzKbw8oyAaJag/aPASRGNxY7caLZD8wvmp4UoTSqOXLxVHLkBjdqJTRJBUbC8G1hKMM4lV2DXMKyUhS1PVSqAeWnvFhwaBqotnEq2lYea7qWnyEJLm8lxLeCJkmiX5D4iECwf4ibz+BMCQXypzFPWyUmnMhR7RZhbQzKXUAuY7S2nMxKsyz9IclqZuwt/aLFpbjeiBl4VBBWTR2Sn1v01/yIUdTSkAVZQM8NXzbp10tEoEKpZgbUqPN1iFy0O7KchMwkFww17v7RTxYztDPNei6ChyuM7jpVD+1eHHJOoil9M5enGJi2zJVYgAPACLWkx0jQ3MoJMozFZlfSnTr/ADFpz2YdtN3Kz8jsRJmdsNvnNFzJDNlt0ikJC49rdX2gNFBQlINCHEHZabCJzGvFOCzQBClAEhiRSka4pwBK8VT45HNBIokclbbsEgqajFnYlnbQVLN8RV6To0Dr/XeiwLbLjy/lbvZWPWkiVLmfrqFp8Qsw1TRPYt35+exbBKOukbwAFU0eFcfEX3phYxrsu+nf7n54IjbmLLTxSqCkNbUP2ZqdDHdExf8AcwV/8jf/AGH8pWIb/wBu7wP4Kx2NZKM5oA/8x9t6wNsnhqvItBulufw522tSFSEpzpQArMT9OeoSacwov/EeV6bhZ1gk2JG3hxWjATlpaDa28H5dvEkzS5ulIIHmC33pGKzD5+ITS+uCHVvIVt4EsqJuFcOXvr6PDfpcotx9FIkaSiycyc05eUcgR8X/AHhZbRpotGZGhDoGf/wRkRrMNCrsTW3L2iaI+868kpzy86equsLlQAAG7fzrCnWVwRBnDkYHKptCLxCUS86jwhIJ7M5gwLNBMC4FvPj1T8QSq61O3IaD3aL7hQpA7ekJiilCB/VU/JPlT1jiaCWNTar5xKSxqlQAI92p1+IS4Wjuijdj7sT8WsJkJJDkZiDpTzN3NAOekEBxOiiuS6Fsz8GFU8WcUuKtlJB/45S9f6xAmRjdtV1LMbc2MnCYhWHUysjjMQOJJCSlTPyNtDlrDA4OaCFIFGlnsRNCTwOCatQ6kcv2eIcGuFFMjmfC62FKjFJJrQs/SEGMt2WpDjo5D2xR9kZKVVNWBvCpBYLuIWpDIWuaAdCtGLRiOJJsrea0NFBJ9/fWIRIHEnKX01i0ztjvS3vyHu+fP8KixxaYSLLDjvY+9fONGA2wDkvNY+o8S5w2eLHjsf2jt21ZELWQDUCtvP1heOdczQPFV8C0dS4niaWhwG28oRK8RQLFGVQSlAUrhSoEBzUgmvNnjJlwYJMuUEXehNkDUju9EwkZyL7VAa8/nIqfaGdGHWuYgpASyhmCmUo5WfUAqoTcARf6JEWI6VYYhQBzV3NF+pI91XxTjHgy15txFep/gLClZml7JsOo/j5j6MGSY63DRn5/r8/nzopi1m6O1VyJi5ksgUSCnRQD0PSvvGB/qrNG5jgvQdBYaPECRkg5VzHgur7H3jw+KSEkhKzeWq7/ANJ/V5VjzkcwdtuoxvRc2GJNW3mP55JMbu7JJzBIf7tF1uKeNLWSYmncKCVsaWHZKioGlXA5UNjBnEvOhOiDqWjUBHpwkwN9FLAi0KzM21R04o2TmH1AeUKdXBEL4qeIUhUm35uXD0uQNLcyH1YKixALfZToxa4HtQNiVvRlfs4tFkmzaQ/7igsVNzLrYUFqCBJ1QtRWzsL48+XKL5VLAVX9JNT3evnAyOppKbHHneG8F9FbNky8Lhh4SAkBgcoA8u2kU55HAWBZ0Hqm5Q59bBc23g/EQTJqkomTSEuUhBygsCCoKBom4JIs9DAjDzE6u39kwSQNbVarIYzbXjT/ABVKYE0Dub8IfkGFW0A1eLrWBjcoVUvzOtDz8CFK4RUgFqWyA3o12AN9awy63UZc2yq8ZIKAAUst72AsW901t1iChLSN0JhsUpLapu38coWRafBiXxEcR82W02ZjEzUApVUUI18xGHPC6N2o0XusHjYsRGCw+XEIkqhFK9SimpzBoNpLSoc2xRVDj5NHa3+P4941IXgrzuPgNXW1/Pwptmy3kKf6BMci7mjDqHaAxDqnFb0qeHja6A5tsytcRstGSW8xKlqSZhCXdDEEBNspytVzxZmYiKLcS7M6mkAaa8fHe9fDSrRdWJMzDuNe/wAuXce+1Ntjayl4c50gWSS7k8WYA8w6R5pHKmr/AKbwzIscZb0Y1x7tabXndqr0u4iEN2sjT3VbgNnqUM4QyKAFboB6peqgAzkUrH0X6lgHVxnb56rzTtN1LOnlJBGVk0OVLBvd69WjN6XwgnwjgbJ379PnjXvodFYv6bEtfwOh809OLOUEHiSpJBFDU6dix9I+edVld83XveuLhz1HmDourbi7w/mJfhrP+okamqk2fyse4h8b70Xm+lsB1DusZ9p9itQpP3/MNWMvRC5eJiVNJMsda5YT8R9qCVKQn9RQW5WavRsxi7C3QlNjdkba4xNJVXzfXXXz+IaVX3QZNYBCi9lY5UqamZyP3TvAPFik2J+V1rrWyN95C0mTPohXIsoG4KS7KHZ+xEVHMcBRuuYV0sDnW0i+R4rO7c3Nw05ZmYbG4eWS7pWQkF6hw/DoKJApZ4bG9w+4337JMuHJOgIPLdUM7c4yqqxmDV0Exai/bJXvaGdY3v8ARJGHfyR8rZ6snDMCquWCkpVlpRUwAq0DMzmrO5H6hubK0X/HirTYHBtnRM2lLPAtaRcgE1JoAqqqGzZmoxazkxpoEL2jcrLzUGYtTINeKgNHNyBVj+94NU6LjoEPJWqWsKS4IoX6XeBe0OFFMgmkgeHsNELVbN2umYGNF6g3/uIx58KYzY2Xt+j+ko8U2tn8R+kYpGoMVweBWpaAxsonu3mf5MWYXAFUsXC5wOVQ7McSpgNQ7350hmI7UrXcVhwsyROadRajCEpmAh85ex4WHPXQXgy5zmUdh6qvkYyUO1zH005/PZLt1YZKQGdRJvYUr6g0jW6H0geTxIHk0A/l3ss/pV2acDkPyf6UmGmrLIzqYkElyWA0HKke2Zl/4gEflYjgNytAtCcrMGag0+2gBqdVXsqjnSshI0LkfPqC3tHi+mMCcPLbftO36XtOhcaJourd9w+A+Ss8HilSihSCUqScwUNDy6uHDWrHngada9PLE2Rha4aHdda2DvAjFIdJZQYKTZj0HL+Wi81wcLC8XjMC/DOp23A/OKtgYlUiE9JjlFJ4McoXLvxBl+NOlyyoJCEJBUWAdWlTQ8Nv6uUXmnKy0wC6WA2zs5UmYpJDhgQSGdJF2OruPKkGHZhaUW0qAou/OIQKSXJJGvaIRNForD4mYg+GkJIuUzEpUzf8hSALQdU0PcOy33ThtrT8vIJ5tNT7CYIERuv7j7fpT9Tp9oRMvE4lQzIShAAfgSnvdWZQLcjyiCxg0dr4og6dwtu3crHY2MyjjAWskDjJUvNo3MVtXpzgy3SmqY3hv3brW+GrKZ82alCQk/XlJFwSlLAAXbi7A0IRasl1A8Fl9j4ZC7F84dSlBqF6kUYUHK/aCkdRQ4eIFuiott4VKJuVJBysk8nNaUtbzhwNgKnK3taInZ+703NxyFNcTHZIHkb36w0M1pyFmZjr4o5WI8IkLNiU5rhw1+RYguKVjKnwZDiGr2OE6VYWDrdO/wDfyvBTicFAFJBHMRTyFhIK2YpGyDMw2FWzklKlAUcgueR/v8xcaQWgn5SwMdGWPdl5g33O/v8AKMzoSnhYqcAm5BFcrsBchx2869Pc7Xb5qqzS3KRx229r4qm2qt8l6DXm6ibAdNI9DG3q8E08XE+2nfyCwZbdOQeAA+eqk2disgL9u3KNPo3HZOw/bgq08K0eDnBQcHpXTpHoTqLCzXtpexOF8QEChul9OftGd0pD1uHOl1qrGDnMMocChpZI+r6hQjqI+cyN102X1DCzdZGHdyIwmPXKWFy1FKhqKRzHFpUzRslblcLC6lunvCMShlMJgHELBVqp9ajT0i41wcLXkOkcD9O/s/b+PFaHKfKCWbacmIXLjKscubMUsjgKuIkuHOVIfUBkpAcirtyi88AGlMbtFUbUxSJoYjLlbLV+Evw86aXv2gX6N0RxjMdVmMUjIsg2+Rzg2OzNBSHtyuIXkKKHFa6/flEkLmuypkqa6iTrz5AMBEALg7VJIqaVu/P7MSEPFWmBmGTNfw1LzlK0McgypzZtK060y21APAdomtLmO0UH5xRVnHCoMxSG9mppBgaUhLyTauV4afOw78KBRpaU1UHDlaidKGpFiw51yWsdqrYa98dD0Sq2llQJZSAqWkAAODmADu7vV3GpTppxjs2jbPkblGhCD2XP/MYrPOyiue4AKg2VNbu3e/KLEbQCFTMmYklbjEqyy1LUqwBy9LDoDa8Ok1GilpA3WI2ygkBVRn4j3ClgV6g+0VpSM4Hcr+GaXwHuP6VZhMSZanFjcfesJkjEo71ZweKfhX2NjuPnFXcxImJzCtPsRnglhor08zI8VFnbrof8euoQcgUANnKuWjfMPedSe6l5djSAG95PtX5SYjD5phFRlQkOOZqfiNbpKTqYoIuIYCfEpPReG+okleee/n+ggsRgyKpq3xFKLEC6Kdi+jngFzNQFPszHZTW0es6OxmmVx0XnJorWjw00uCDaojae0FuqoEKbE4XNLMxLZkkAgNUVqNaUDco+bdLYU4XFFlHK7UHh3he06Bx9syO+f5/hJhtizlJ8Qp8OUKmZMIQlvOvtFAMJ1XoJcXG05RqeQ3Wz3HkSWWJZWsuFKU3ACxAALAhTX1tDYdtFi9KulsOeABw5+Y5LcoLC7w4lYJ1KUJgCutcUxUxkpQhAPCkAANmWsFq87GvZxrqSboGaDRXkvcCZ+U8R/wDWJKikWysSADra+r9orSPvQJ0JbdOXLdpPnL3BIPRjaHMGiRL92qjVNdIB0saW5coJBaiQu5DffR4i1C8lRBBGlf5jlyKTjlEAOWSSUjqaH1EcaRh507kRgEgqAymte1We97CJJ0TIhZqlqTiVsMiAfDSGRMyEFgQcwJClsCLUDchWocodvv8APD1Wh28vcFnNo4pczMFBlFRJy0DuXAD6k+8WGtA0CpSvc7fdazDbvyMOmVmSZs5nUHJGYh2YUITat69GlrzmoJgwzQ23KXaUygXOGZ3MuUapBtmmCmZQqw+kOOsP3SiLWdUlSpa6gpCQkVexzEppYZlD/wDsRWxRAohaXRrSS5nMLPrufSFhLfWY1wR2zcZkYGx9jCp4c4sLT6Ox4gIY7Y+yO8EpzF6EgC5ob+UV2f7pbH5fwF2MiOHkc4bHUfkqfDhytVuIgdhb94u9PPvHObyoegVj/TkRGCDuZJUhl9POMkFbRb3IHF7LH1JofvTlF3DY58TgsbHdDRyW5mh7v0mYHFlCsitPiPfdG49mJjAvX5oV4jGYR8Ly1w1+ajuV9hsSFH/TzEWVZII1DvyiOk8CMXh3Rvq92neiNj++5V8PKcPIH/KRsmXOx+Ily1zFEIAzOUkIAyjMnLQqU9661o0eCxWExGHrrm1ey9pg+kMK2Ivi35d/PVdS2dg5ciWmXLASlPueZ5kwIIGgWPNK+Z5e/UlEFekQXcEulPKVEXogI1XJNzUy5uIQzMlQolQUCXYuKFJyuz81Ueo1cQTSWwWF16YXB7N6xQtG0ar59/ETDIRjZ2W6lFRA0JofNw/nF1htqGUDRZuXgVrLBJJ5WYczyiHOaBZKKLDSyuysaSVNjdkZEukkqBqKUFX7m3vAMkDzorOK6OkgbbvgQbkpHal/NvMVhqzkxCK0iFICudlO4SCRUE0PfSop2iXUG2rMF3lCt5aZac+cKKiFMUtQ6Euain9orWSdFee3KNVJs3Y6Z0xLAlytdA5ZLEAB9SQK+8R1xaa8FBw7coct3idmqkqAWASssnRJIYh7dSQSRWGtOY2lmUcF6TuWJ0zPiFLKXGWWCACNSsgOzk0paBkxJb2WpdA6p+/ex5MrAqMtCEZMoDAAsqZLcPcuUpPOkVy9ztyrmAdUw0XF9T9uYs7pWxKVEhZsml7ge0R1rQdSiZhZ3C2s79wPb54K2w6yZQJsPlv2pA4WIOx0bRxc30B19rVzFTOOCDnbhp9xopdl4oKSwuL9zWkI6St+JfIT9xJ8uC0+hZmHDtjb/wAQAfHco9IigtrdMnCkE3dBINLWfx88hYf1/t6R6DoiUQyBw24rxPTLnOeA7y+c+aPwKpYU8wEpH6RVzSjefake8fZFDcrzbg7gr/Ze0VyimdKSZaE/UxCytL18S1KUDUYcoyukujW4yF0Rd2/+J2yncVzB4jj4osPP1MoJ1HEfPZdO2TtZGITSkwAKUjkDYvYgvHzsAkU4U4aHxC23AA9k6HZWqBWkNalmgiUAxztkuxa53sdc9eNkqUJYSmh8JKgCySBmKiXIzKY0uqhuNSRrWxnVAxxs+C6KkaesUKRElcy/E3cgzJn5mRVa1BK5f9RsoUtZx1fnFhs7WtOfguyGQgBH7P2JgtnSJasdlVNUKIIC+lQaEnmaaCxhLbkObmrn1L2t6uN1AcVRbyTZWNI8MokSJYGUMiVV68T1DaBqnVosMbkOoUEuc0guJvfVY3bOxBKXlExMxJS6ZgFywNWfQadOrOaQ5UpIy06qhRwqblQxCUDS0OzEq8RSiklwAxYcmqeghUxGWrWlhQRISRup8fiWZ0hTEi7M9KHUmzGFRNJOhVjFPaACReq334d4IEmZySAOj/2+6RX1L0WJeMjWjl/ha7GyxNmyUkKUlJKlMBldv1HyNOo8rLDSza1ViDqQxOnSEHQo+4Lm34sbX4pWGBs82YOwOUXt9R9OUSAataWAAacx4/gan8LloS735RYJpIazNfz56qfAjKoaA0qf2hc3aareABjkHAeOnp8/Z8yXQpDk8SiGsG+y8W+h43yYnOB9rT4XRA8NSkdLvaxmS9yPGrtBSwtLrSaGhTqBofvpzinbXUx3rzVhrJormjOh0I4gcD++Wm4VnIxfA58+kVHxdqltwYwGLOfP9oqTMSuj1hTmubuFcZNHJoCo5+FvYg3SQ4MS2RLkw7SCKBB3BGhQWN2LOkS5c1QHhTCQhQJcMcrKBtWx/tHtehOmOsLcPIdeF93D9dy8H0l0f1EjstEA8OF6j9ePJX26KFYmb4XAmUgEqWak/wBKBqa3/s93H9ICOXKzfj85fn3VDD4Ey9sg0trsfZU6TiUKlzErlLDTCtOVactgkg8QIcMXZnpHjMZh6l60mrOoGjT5a+u/Na7m5WZa28z6rYKIBiqSAaSKJCk8ZX+YhznUhDQqDYWCyDMQAonhCbD/AA5JvUitBDsXPmc1rTdfnifL80pjbQPz5aukrTKSSTX3JhZLYWFx/slTTpXABDSpglpmT5qqJSVkHkAVH4hGGhc52eQ6ngmzOGUNb6rhG8e803HTFTJwCkg5kpNEpABGUMxbu5c3EbTGBqpF+ZuXgNVFJlZ8stC1BBLqZLsT+kO2ZVdGv1g3aC0bBm7IWo2fuasyuITQAXC1DKA4YOOJRDgVy8wWeK31IvuT3QDLWbVYza2zTIWQtn0Yu79RShcHsYsAg6hUnNop+DkzinMkMkUUWfLcu2lWSDzMEWXuibK5uyixEibMXkSTMb6RQk9W0LaXjsgbsELpHv8AuNrsn4WkqwWZQIV4qkqeh4Qm/r7xQkZT1dEpe0XyWyS1hpAodt1DiJwSCpRZKQSewDwJ3TGMLiGjcrgG3NpmfiJ00mqywq4AewPJvmHhhoX4rU6xjSWs5ZR66/O9Vudu8EW8SkiUNFDf5wRODkrcFLKJIDOHqbAa0uYTK9tEHTTy8UUef7hrqOPsP5P8Xd1vNhTLVLStRDIzJlrUgKCyQCSEXDihJJ9Iu/6fyS4WWTMLBNVeugo675eVLN6QcZMQ0b3XudlXLSQQr1He4jLaQRS9ZI1zXh/qPHcIOepUtXDVJqO383iy0NlGu4WVM6TCSEM1YdR4fsbIWUsguk5esPcARR1WbE8sfmYaWs2EkYmYmWFAVSFK5PTXUsWHSM4YWQ3QXqHdLQMZobdy710nbuwpczDeCBwhmD1oGvzYXjg90D2yR7tNrz7Zetc7rdcwN+ax2yphw8x8tUEgizixdvbsI0GSZv8AdJsn1WsY2Pj6tug7lrdl7WSoParMSLuG+fmLLwJo1nz4cjQarQipBjDrtLNOymKXvEuZYpCDWyAwK2Ae7MPk+8Igbkdbt/n5KY/UaJyU5lAnS3fnDSMzgTw/PNTeVtBZT8St4EypBkpIMyZwkA1SnXzsPOLuGYXPDuASJTlZ4rnOwNz5+MWMgCJZqqYqyU88oLl3oNb0FYtSTMYNVXbE4rre6+7MnBoZIzrP1LUA56DkIz3zmUa7K41mQUFeYnEDKQshuVfswmQgtIdsjjac1tWA35wEqalGUpKgqpqCCWJcsXcPzu8XMDQbltBimE6kUsWjB4jDvOSuXLCaKQqYUzFEMWSkCtC7vlUNYv5+1VKlkNWrCXv6pkiRIlSsSoCWcSUoTdTOQlICQJbB20NDEO240obVrpO4svJgUDNmUqZMWtbNmUVqKin+nNQdA8VJjblajbQV9LLCFAJjt1mt/wDFFOFWM2Ump7CreZAbqIGrdSu4Edsu5BcSKHPD99ekWy6hZXdXnfTNfm6MwklAUnMCpyBT4HOsVnukeKborggjjGupWz2Vs9CVJ4XUqZmY3Slj+q12oOQtCooJhiWtkboBz0PzvVtsBZmf3b8ye72Re90qWlDJQlyoEnKkEnyFTF7HTENyA0OXuhwMDC7OWj5payU5NIymla8osKvxopS4NPOLcO6xccCWUNwdPNGbr7tzcasoScktIdSyHD6JA569ItdkarDke/7Ttur/AGhs84RIEtDJSR/qCpJAAzP1LljblFyAtLUo9krX4TetC0oOUlKuFR1Cg1eorFKXCnW05mosFBb2bMP/AI8uobibloev8dozo5TE7Kdj+Vq4ScEZTuqXZs17Eg6jQ9RGnC5pHZOquPvjsuh7FxPiS31Sog9KuPYiKeIGV2iwcTFkfXA/PyrQqhReqoCo5cwsG5ftFV7zs1WWtFarF7xb9CXmlSFFcxqqT9KTyB1LcvWLWGwEhIdIfLily4qMaNFrDJKsRN41cTOb9gNS5UUh+TxrUI26cFSJMrrK7xs/DolSkS0DhAA70Zz3jEMnWG1drKp0paDY0DVQXWnZEEOsBuUWaB1KC3DQIadhkTZawUsGNMrEciHD0Mc1wB0RG7XP5O5UuZmnzlApDlQXMKEpAu7Moa608os9Y/mPygfFGDqCit1929n41BmflCiSknKvxZgMxVPpYg5Gd3Lu3WJfI5m5CWI2u2C3mHlIloCEJCUIDJSLARVJs2U4ChSGm4tAZz1pWJYjylYP8TsZmSli6VW6tRz06RA0etHDsywO01/a5+AGp994kuN6pzWtDaHzxRWzEvNl9FA+heIBo2nwtDntC6Ns6czj57RsxvBabTp482oVFvRigpaUi31Hvb4AjCxbi6Qq3hmZWgFUs2xis3dWZPtK9sfZMzGTRKlCgYzFn6UJtXmToO/WLkbMosrBxuLZYaOG/wCl2bZWyZeGkiVLsLnU9THE6LFdIXuzKHaWDChSCiflOhUg3usNi9kzJalcPCK5dOdG5xomTM3TdCBRW6wCgqUnsAe4AeMTER6lMuisRvDs38rNC0hpai4b9J1HblDMPKWnXdbOGmEkeU7haPdXGJVxJLpWyT/TMFgRo4f25xaxLQ9mdqpY5lb7j3H9LRYgkJcE05Ak+gvGXR4LOaRdFZrak3/SUACJaUjxFsTdgEISKrUSQGFyW1jTw2Eaztu34BJlmLuyEDsTcqQjDFW0gnxJhdCCshUlLMlAKTVbBy1HpZ4slxJ7KRqVRbvbkgTRPmLSyJquBic4AGRR/wBvFxMeTGKePxQjaWDcqzh4C42ulyi4pGfEARonu0Oqni8wCkgoediAm7ecBJKG7JrI8y9KOr31iG3va51bIzDlIsx1tDhoEl18UJtDaATcFXQAk+0AX6prGaLNYzaWKmEiVIUBoVBvMgluescMt2SnDK1Aqw+PJCvAJA1K5CR/6hPqNDzgs0Y2cu6wbVfkq/frCqXKBUlIUkOchCk1pca29rwsStJ3Wjhe01zBYvawudJPrDylNJrkVbbvIzTQeX3+/tEAW8BX8FqbWvnTWdjSlfmLbpMrSrzW81iVbRzTSomhcDtpFKSLsd6z4Md/v2TTdQP4R2zsMvEr8OUP+UwjhQOZ5nkNfWEZWxjM8puIx2YFsfr+l1Ld2VhsJJEuU5aqlMXUrVSjz+IEz9YbWE+Jw0VkNsyifqbvT5gw4FKMbglXjJRLZwf+PF8UjiW8VADuSFxsoKAy19YkOyagpgN7r2y0GWnILDU/dYVJIXalSQEJvGgTJSkXLOO9xFVs9SgDw9VbwwLXBy5ZtLaHgrTLBWmXMAUQCXcEEd2UCR1j0UOTMXAaHgk9KyuBbH5rom5u2p89HhYlTqIzIWwSspBFFgBipquADfm5xcS+MvIZt82Sm4d7Iw93ovS9jTvEC0Y/EeEeLw1ZVsdACQwbsT7mLn17CNBarfTG9SrbFYJMxQM5WZhbr20N/WFyY8MFDRGyC1KnDpAZKWTyJJ93/wAaRnSvMpzEKy05dFNLSSAAW5dvOIZmIAboocQCb1RiUJSKq7uYvB4aKJVbVx0CrMTLklWZecvZlFLdiCCD2OsUnYuIHM4FXGMlrK2vyi8PPQAAzIAupWb1JJL1uSTDo8YwnahzSnwuJu9eQCmRipaKlaQP+QiwcTG0XmCX1MjtA0oKZtPi4T7iMmXHPLuwrbcJTdQmzdrADiWO5V/ECMTK7TX1/SluFs6D2VHitvYZ6zAerlXwYV9NK83lPmrjY3tHAegQZ3kwDLCpilZklJGSYRWhuPeLcOGxMezfcftA6R1inAUb4cFzzbWCCJjyyTLWM6CQxIJKS+lFJV7RsRuOWjuokb1jszfb+Fe7ubNKE5iKqt20++0WoW32itLDx9U2ku8cwplsLqOX2r7fMBK7WkeIf/tkDcqn2JsNU9VwhA+pRag6czFaacMCyhDQzHfZbrCYNEuWEoUUp8w76lQdyaXjJkkc424pwGtAfPNSZstTlbzL+8JzngpEbTovSto14JaVHkkV/c/MEBIVDoGAdor03beLKssvCLV5LI9kBj3MW44nEau9lWfHC3XMiMNjdpn6sGhKdCVpT68b+0Ne0NAt3sqw6ok6+1q3wc9RB8US0KuQlapo11yJr0aKT52NNB3t+rCMRPq6+exUOJUBY+3zWkUs4Btv4VtgJ3XJ9sSc+00oIYJUlxeiKkn0j1LZycKX7Gv6WfimdZj2jfY+1ra7r4p8YlBSoEIKg9HDMAKcVHLilDGYcM5rM/ereIxLHDIPM8FuZKXQG5D76RacMw0WXdboYSyDUe0ZrmEHUK011jQryJgJZw/uIjdSdAiEzAA5sOj/ABFiOrSXWg9oYkgE5So6JY19qREh11TIx30qLaO0VzkhKgEgF6Dy1hMkpcdVdgYIjbUPIxJSgoSGfVy/u4hRcn0HODjwQeIwRVqkdVX9XeCZKBwTuuHNA/8ASP8A9g8v5cw76jhlXdbfFQzNlA/qV5//ABhrcQRwHzzSyb3cUOvZ6QCoksCzmlb6sPOGCV5dQGqU50YFlVWHSZs8SJQSVKYIOYMTrUO1OXIxoRwOIBKoOxYLyxoHcV0bZG6qUoQJqs6kmgAcCpXro5Jh7cCGnMTqrYxJjblb+lNi8LKkFK5hSJeoUa9OpctFghrTumjFl7C0Gjz0pZLbBlzpgZRKuOYU5SOBRSUljoQ5DOKGM3EktaHAcTfnsmjERkiNrgSAOR8dUPIDF85DMzAH5MZ7zfBEATuVbysTLJBm+KsO/wBSUf8AlZ/MwsGjsPJC6IgaOCuJW1dnpr+X4hqUS1HX9RUfsw8SNA0BVMwzu0zivE/pEK3xkj6Zag1vp/YQJkN2Ah+jPFw90LiN8s30hSR3b/2wiQSu0uvApkeFY3fXy/tV07epX/bB6qWf2EK+jDtSfZNAA2UP/wBUzdEIHmr+YL6JnMqLHz/CB2hvbOQHyIPRKST3vD4cBE/S0mWfqhdE+Cy07GGdizNBqUi3Mhj8xsRw9XDkKzXzdZiM7eVeyuMPtGYJomS3KkDK/MEEV51Ov7BqzowGUTVq0HBxsC6W+3Sw60LBVNJDFxStKaaGt4WyVjn0NEicEMVvPmlUwny/UwEAXlzr4IGtAbSyuIKEzlzEBbqNyFVtzsIW6ckVpXkrbYdNUQrakxWnwP3iu6TvRtgCin7QmNXN6xAdm4qREGnRCGYojhQR1cfDmOpg3KZbk7Iv7/xCiWcEwHRKEL5+39onsckITVyF9T5mJDmI00pWP0/H7wXYPFTqkmgLSUrCspBBDCoND/mJZUbgW7hBJG57a5qlVulh1VR4qSKghQDHoakd4tf9RkB1pUz0aANN0Jj9lY9VEzZ5As89ReuttOjxcZ0jCfud+f7SJMLiToNvFVZ2BiUqzqSSvmpeYkX/ANub3iwzHQ/8SknAT1Zr1R2EwOIROM5SVGhACiSyNBegAakJnxEMoyBydh8NLE7PSspaJyv/AMaR3J/mKJ6kbuJWjc54AIyXg1EcWQeZP7QsyMH22mgOrtUp0YMcwe0LdL3JmZoSzcIGsD5/2gRKgc5qgRKJISmUCTYAuSb0ADmjmkNBs1Z9Ep0gGpAHn/SnGGXRkIHdvO5ELdK0GiSpDr1ChVg8Qq65SU2ckN2cPXpD2uhy5iCkOkkzZRv4IPF7LmkMmclRNwEsAObn+IbHNCNcqU8TuFEqPBbmKIfxUJF6Baj7AAw2XpJgNZT7BVW4cjZHYHZipKFDKQdSWL1bu2sU5cQJXA2r8DQxpW6kzaBhp+0JbimNKrmEkaqLFlRSQHb5hcmKzdkHRHFE1ps7oKRhya6Qh7lZzAaKRSBUZfQQAJ3XJJOFS9BXuYkvNKCVP+S6QAeVGYLypBGkCiDgkWnp7QQUhRKiUQSKkA/4BiQ5SHKEYb7r/MHnXFxXkYP7+xAl9rs6f4ZH2I61OYFRziTT5gwQEQAUP5YH9IPkI7OeaK1BOwb6ADkKRLZCEQc1CTcK1x7w5shRZWFSS8K/2YEyLuyOClGzpfJz3MB17+CWa4q/2EuVJlqMw5RxolhEvjJ4FLWFpTncZsgIWkBm6jWwuIa2EOk03A71i4qJz5iI9ePgocTJlKwoAIVOCgqaoJC1l2LlQYLmUUCDMNSXfR83V9UbPKzx4JML5GyAjvocE/EyZXgFKUp+shkIKi4lISDmmlLKoklYS5rZ3hcs0Ai7rrQd3zVFGJnS3x31Pf8ANF6Xs2UcOAVIJM3xcsydLkEpMvIzJ8RQBpThL60go442RgE2N9dFEk0j5CarhogsFg8qQElQBqxLs9Yw55i9xcQtJjGtaGomZhCRfTl/eENeuJVvg8HnAygUAJqeRtQ8jFiLDGa8taKs6bJunnDkpzUbuebcon6NxbmsIRMAaXpmEUkB24nAY8m8hcQMmEkZV8UbZg6+5RflTqOZuNKGnmKilRA/Sy8vgRde1e8C4ADgsapvXr0PZi8L6iSyK7txv6qetHFOOHUKt7g6tZ3uR6iCdh5Wiy38eCgStPFPRg1qtWrUa8R1EhNAXwXdY0ap3/T1s7fFrxP08lXS7rW2mr2csPwgs9QRpc9hHGCRt6bX7b+ikTNPFDTpBcjKHFDCtQaKY1wUH5c3aJtHmUiE9IgobTFyYkFSHJBIglOZIZBFqRBKnMDumKkPeBzIg4BRrwINxE9YUQlKejBjkY4uQmQqX8mnlEgoOtcvHDpoKsHYOWDly3JzWDMji0NJ0GyW3Qlw3KXwhp6aFqh+bH5PMxwkc1paDoVBAc4OO4TFSSdSzlTUbMQkE92SB5RPWOMfV8LtSA0Ozcdk5GHAtCyjLrTwiIKG0pTSIAUEorCrIFCQ4Dt0s/OHRyvZeU0kvaDulQ7X9hZ35c4kTyAb+wQ5Wk7JJiibkliSHNnZ/gQp88jtzsmNY0bBecszluTwInkIrMVORt3ScCeZ9TpaC62T/wAj6ocreSQc3Pqe8d1sg1zFTlbyUgmqAYEgO9KVtHCV7RlBoLqBNkKPOr/cfU9oHrH8z6oqHJPROU75lP1L/N4ISyA3mKgtbVUoV1Lm5qe8Ddmyi4JpjqXJGgEVpCmCpdaTLE3SkJYG1ya0CpSkRK5KBHKEsEEKQQShNaJUrzQVIbUgERxUL0SVCUiBUEr/2Q=="/>
          <p:cNvSpPr>
            <a:spLocks noChangeAspect="1" noChangeArrowheads="1"/>
          </p:cNvSpPr>
          <p:nvPr/>
        </p:nvSpPr>
        <p:spPr bwMode="auto">
          <a:xfrm>
            <a:off x="307975" y="-1638300"/>
            <a:ext cx="2952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data:image/jpeg;base64,/9j/4AAQSkZJRgABAQAAAQABAAD/2wCEAAkGBxQTEhUUExQWFhUXGBwXGBcYGBcYHBsYHRwXGBwcGR0cHCggGBolHBgXITEhJSkrLi4uGh8zODMtNygtLisBCgoKDg0OGxAQGywkICQsLCw0LCwsLCwsLCwsLCwsLCwsLCwsLCwsLCwsLCwsLCwsLCwsLCwsLCwsLCwsLCwsLP/AABEIAP0AxwMBEQACEQEDEQH/xAAcAAABBQEBAQAAAAAAAAAAAAAEAQIDBQYHAAj/xABBEAABAgQDBgUCBQMDAgUFAAABAhEAAyExBBJBBQYiUWFxE4GRobEy8AcUQsHRYuHxI1JyFVMzsrPC8hYkQ2OC/8QAGwEAAgMBAQEAAAAAAAAAAAAAAgMBBAUABgf/xAA4EQABBAAEAgkEAgEDBAMAAAABAAIDEQQSITFBUQUTImFxgZGh8BQysdHB4fEGI0IVJFKyU2Jy/9oADAMBAAIRAxEAPwDq0mUnKnhFhoOUAuT/AMuP9qfQRy5N8FOoHoI60XglJQKMn0ERYXBhOy8lUs6J9BHWFBY4cE5kck+gjrUZSvZpfJPoIgkBTkdyTVTpQ/2e0CZWDcj1RCGQ8CvIUhX0hJFqAXv5QbXAiwUDmObupMiRcJr0ESUKjnFDEAJduQ/iALuSa1hvVU5wY5DrSKhLr0V6wnDCtoG7R1uvVRonqwYOia80gwZFqA6lOMD/AEp9BDALSjIAmrwibFLPrQQbRRUF9jRFS8GhKWypbsC/d4I6pGfW1R4rBSitQAAan0ki3TpGXLDGXnWvVasUj8g0/Cn2SnJnBGYPQ5UgUH6WJLWvWhiwyYMbWprj+knERh5DhQ+ce/wUwmjxHYMaZcop1eFnpBlhoBsmvTik/T6WjErBsgeg/iLLZ8w0CWY63TJM8KD5Ej0/iFxYrrGZ6pS+HKatKZqf9qfQQP1YulHVJ3hJVoPQQRBl8EP2p4kJFMo9BDmtDRQSybTpaXSl+Q+IeuBpL4Q6+piMoRZio1YdOg+YgMaNkwSO4qHEYFDPkBOkJlhZROWyjZO8H7qCqBg5pUBnUATYWZ6xltZiTIAXELSE0OS8oKufCAFvcmNcsFLOz2VEnDOXJLcgSPg1hAw4c7MSfUhMdJQqlLOJCXuwJ7wyQkNvektoBdSilOPCehzlwOsuZT1IjoM2QZt0E9WaVhi5QIqHYjXqIa7ZIYdVl0SJswuFEA9e3UHXrGCI5JnWCfFbpkjjFEaq3MwS5bqVRIckxqxtIaBdrPcbdtSAl7bkqdsxCU5lKAOVIdgD/UTYDlDup5ob5KXZm15GIH+ksE6pLpWGu6TUQLmEIttSrmQQ0E3ZVZBra9NSCR0ghuoGylLRKABUmJSBMXpV/UB/d4z5yMxtakN9WFIJYYcoExhzddkJdqmGWmjaXrFN2GaHAs2Gp1U5jxRcrLYGNFmRujSq7sx1ITpcgM1WiWwjJk4IXPN2ny5AETFAxvBA55Km8NosUlXa9liFCST9Kew+IeuThHKU0xyPcLxMQVBChWpjAHQprW9lOSsRweFxaQo8tYBHeiVVAebaxDiQ0qBqUshLlOjHN8/zBR6iwgl0CNm/Se0E7ZV27qrwsgJSz+flFGCLIzLeqvyyFzrWK/ETbyZKSm5FAgKylSjd6EMAGc0c92v4dgd4JbnZVh98cYZCpuGl8KHBzlRUV8KTfQPccgBQEg3GgVaQTSotmbYnEgDxSkIKV+HnBIrQlL0qanmYE5Qia8nddk3D3lkzsMhPiHOgZTnLqI0L60YP6xUlGQ2dk379QtXIW6h1isx5L1MjaYjFXiyVVGyotpSx4ii1bHs39ozsT9xWphycgSyFg0el4FlOOTgpeCO1xU9NPZukTTdAk68VAp0rS5o7n1MUy7qphbtz7WjFOYdFZpmOKRsNcHCwqRbR1UqYKwgKelUEHWEBCSOXJsn6U9h8QxcnQS5IoR1owVGEqhZtMtq8ZPWBLTuuDwE1MkxAaVJeE7wjE05Rnak8MtzjqdSnM20khHEOlvj9z6xLNNEMhtqKnnhOlII7JLdwg0i463+/P0hDRV2rJK4p+IUzxJys7ISksH1KnKvZvWNHDsyxhBMbcsvtHGGepKVOVpGXKDcjRKb6auT5CHGgLKTuaWm3H2XPlzVyCVSJpyTEZ00OXPQAs5ZRL1YjQtFHE9poLSr+EphOcK5w+50tM/xhMXLxOcqKXQUVNSKAgOSak9mpFQY14AZx2tWZMGwPMrNW7/0tpM28oFpDGWlg6mFOdxdrfGmbP0mRJTAK89T+lDcE3KOsu+5Qp3gmIShS8iUkgAFRJ5AGlSaW1iv/ANQnLyGa1wr11v5uiOFi218dlYYnaMlSkpmLEpZoymIJpZ+TEP3i7FiY8U2waPeL90psckY0FjuRv/Th/wBz2H7RY+jHFyV9UeDUsrBJBcrJblT1vHNwjN8xQuxDiKyqYyUc/j+IJ2Did92vp+kvrHqRASNYayNrBQKWS48E9Kxzg9EJDk5Mwc4nRQWu5Jc4jrCiiokZghJFQwdNjb9J59DEvzN1aL7v1+lLaOhT0TQp2NeRofSCbIHbKSwt3SCWdVGCXWFKDEIaULEl6jpEA2maJ6gWoYlACLoqPjjkfZXnXHBdTVIhKjct1DRKA0p5iAQQbEMR0jkAUKoGkwLl/wCKe7EyYy5cpcwf0ArILm6UgqYvVn+kWixE8AZSpcMyr0/nJExEmXKyzlAIM5SMubKB9EwjKRUqIFWFA9s7LRLnEgXoFtF7HsaG0aGp9tfP+hrausHtUqUPGSErRSqapNX1oDmNjrFORztr0V04VpbnZraJnYlE6ZkrmCSp9LMezX9Iz8XI5rQRtskOa6MUeKAVgpRBSpS1sayxYpfLmPMU0u9qwgSyjUADv796Udp2+xQm3MaJGQSkpViprpQCotKlhw4aoJNHDE8TEQ/CQmay8kRt1P8A9ifnlpoq8z3FwY0X4/z3Jv8A0LDzZeVZmiYsj/Vd1OKMwBGVnpYDk0d9ZPG+2gZR/wAeH+fdMkgob7+t/OCu9gpMiWUHELnMo5XBDMwKSQS5BB0F4J/SLybyZdOBSmxOO+vetLsrAuVTFTc+awAKMoqWId3rr0jTwULa6wPzX85qrPPQDA2q87ViMIOZ9T/MXS1V+tKcMMBz9SfmIy0hMhT0yRE0EJeU7whrHEBRnK8A0coJtek/SnsPiGFQFHicGmYxI4hZQoR2IqIW+Nrt9+aayVzNBtyVZiMbOw/1gTZdeIUUNWL01prTWFB0kf36j3/SsiOGf7OyeW48uPzZH7P2jKnB5awrmLEdxcQ9rgdlWfE9m4058PVFxKBMmpsQwI1IJpQkU6D/ADE6oHC0uFxCZiQpJcH/ABEWuabCfHIl4xK6kpMcopMiES9HLlDjcKmagoUKH1BFiOREQ9ge3KUyOR0bg5u6zO8G68vL4iZypeVzxDxHUSGqSFO7hnI4rUEVpYY2NLiaWlhekJcwGW/DT+lXflxIlBeQkVSvhJWQWdtXBApZu0YDsNNMA+xTttQBYvQ35680yXE9ZLlJ10/rmg8Dhsy1T5UqUtZDqSkywtTsyVqAYAkC+sP+lmewRlxod5Nd4H9hPlYyIVVHnX7WZ2nIXOzqngysWJgKU2BksE5ZY0KSQSaks4dy3ohgBhMOCwhzK3FnU/8Al393ksljzLIGiwfdXUzZ89ICBNQDldS3Zks7oLEl61ZJ4Y8yZIM5OUkA+IJ212/ndagkzN1Hqo91sPkBWqYpaQSgJsE5VKLAOXd82fUKET0hJmIaGgGrvnY/jauBCXCCbDT/AI91pZW0UIXRRD0dNLWzF+/OM9nXMFsJHgSPwifCXN1HqrDDbeCJqJa1UmHKkn/fUs/XrzjV6NxeILsrzY9x3+F78u5Up4G5bGhWieN5UCE4RCBLHLl5o5Co5f0p7D4hhRhKubl0PkCfiAc7L/hEG2oZWMlrJSFJJsUm/mDWBbIx+gPl/SN0MjBmINc+HqsZvXsDESleLhMxBqAkLK5agCaMXUlTMzcgxi9h2wuGWTTkodiH/vv8eHnurHZW8E5EoKxCCtNjMQlik0cTUaEH9Qo1bVKjCc+UaphEb2205TWx28j/AAfVXuzdsSMQ/gzErIqQHBA5sRaJlgkhNPFJAKAm58Pic95E4gKck+Guz1+lCqBh+o6PVRpC2IlxLfT9K+VEIgvRy5eIjlySJXJDELkjxy5c92rtkzcSpM1aUIlHMhChq7AqTdSzdtAQzVJy8VHisSCyFjiLrQe5PJaYfhsO3Ui63v8AHghN4MQrISSWYZgSQkObNc35Rty9CtZE1mHjGmpcBbz3f5NDgqXRfSDRiHPldrsB/wAR33z4aCyqfCbwplkeKpKUaIUwegqJYIbuqsZz8HNVgE+Rr12Pkt50+HF7MPeQCe/iQPGj3K4x28EnESBLSmXMUr6HGZiTo5qrShN4VG3EsJFEd+o9UoQwE53PBb4g+iftjbyZMyY6aIUtKWsONhlawAzFv+PlQdggcQ5rQDZ28v3SrtJMbXu20v8AlZWZt4qUtSZUxRUxeqwWBDqfW13tFkYINaGueBXlvyXOkt1taa7goFbyT0HMmSgHqk050oOtQYYOjoH9kvJHj/lA/ETAUGV6/wBK13PmYvaeJlqUpIw+HmonLWEAAzEHOlKS1VPdmYFzoDahwMOGOZgN7akqm+dzxXBdkhqSnQKBLHKE8CJUKGT9I7D4hiJSRyhRTsMhf1pCupAfyOkC6NrvuCYyR7PtJCpjsIomAyps2XYvmzJIAIYg3LnWkUzhXNNxvI8dVf8Arw9lSsafKjvzUmIw+IlkzEJTMVR8nApQD1UCcqjbkaCsWWCRracbpIBgdpq3x1H4se9qvwE/CzFL8GZ4E8VMlX+mpKg78CmcHn0hrszwLNH5uhBMZogFp9P68kJO32l+EtM0JUoHLwqGVQ5pdxmsQNYA2NCrH0vaDm6Dv570hN3PxCR4aZWKpNcpSugSQxKTMJLINACTRyDzZ3VmtFVlaA4kad3JbjBYrxEhWUoJulVx5iih1FDAEUlomIUJIlQkiFKQnWJXLm+28UmXPnFRVnKqJQkqJLEh2YBgdTrFWDA47FPcyLSMPtzi7KK007/TfirkmIw8TGki3ZeV/wAKi27iswdKQpVw+j8tB3j6RhosuhOi8uw9qysttDC0cgHTKAbtfrWLMwD48hF+p9grDHi0LspSkzkqQcqkcQIDsRY1Gj+rR5XpzEVGIeA4aj88v3yWjgo80lq4VtmalOVTLOYkqUAVF1FRJJNSPKPKnDRyyZ7Ov+FuGZ8EdVt+10XZe5KZqETJ06aUrQFBCQJbOAasT7QbMNG3YKq/HSk7/PZXA3KwYDeED/yUpR9zB9S3v9Ur6qQmzXoFb7OwaZMtMtAACaUAHxBMblFbpUj87i5FiOKUUschSvElcnJiEKilfSnsPiGIlII5clMSuCQiBKlBbX2vLwyMyy50Tz79PsAmCaLTIoXSO0XHN6t4fHmFawlTBgnKCE1oTo72FSO7xZYNNQrMrGREZDqN+7x7+Kz8+amelKZiwlCS+oc8y1SW7wzLxPFKe5koq9uKr1S0SVEJzKSqyiRVLkWtp5OYkaFVHNy7LVbr744jCMArNJ/7RcgDnLJqkvo7U8450QcFwdRXa9k7Tl4iWmZLNFBwDf8AvFJzC1NpRbd2ujCyVTpn0paguSSwA6uYEpsMJldlCz2xN8/zs4SpEspABUpaq8KWdgObgOedoW5/aDQrzsC2OAzON60BzJ+WtcBDFmLmu+GIlScXMzhS1KyrCEAZ2YCpUQlKSUm9aUtFP6HHYpz4sOOzYcSSALrQ89NVcGLghjaT99EeRKopmHVMPAhRctlFSFGyVGgSe7R7eLpnB4eENnmbmA1I1utyN78rXnPp5XOORhr+FFid3cSU5hJJq2UrSkv1r1HrFaT/AFp0bG7Kwl3eBQ9/0rUfR07uFKjOzp0lR8ZGVZskZTlDMCVgsXzWD9WjBx/SsfSL87PtH+eV+enctbB4V8PaI1N/N/2m4XCoViEIzApUtIWoOxDjMz/0j28o5zcmhN1Wvl/GyWXZzppZ1HzwX0QLBrNRoUlpAY5QnNEKLS5YjKoJStE0otOSIhclEQoUcn6U9h8QxSnxylOjlCC2xtJOHlKmKq1Ep/3KNh+55AEwKdBC6Z4aFxTevby5y1BUxmqpQ/SDQJT/AFGoHKp1i7HHQsq1iZWxnqotANz/AAs0vGoLIohI0qS3ItU9rk1OgDL5qgHA9nYKOdjZYDJSodVEVH/EEtEWeaYXxgU1vmUMWUG9ogpW4pTYVZr0qexo/q3rBNKWQug7t71SZMmXKdaVByWD1JNm8zZgFamhGSgLKfDmeQxoslVu921JuIAKlHIFOE97E1Yqaj/zGWyYOfoNF6odH/TwA7nj+lafhdi1JxSZaUuFJVnPJKXIPmop8yIht9YTzSekchwYB0LTp6/rVdeiwvNLme/8r/7twHdCXNgzqatqF6dRzjPnke15aHUCBoDv4hamDZE5gLgNL4KvwW8+GloSmcviSc5y5lcXNxc+sZkvR2IkcTG3Q6a0NEb5Y2jUi0mO/EPBkFjOzE1yISLMKusOKAc6aREfQeKB1y13n+lXGLjb3rObS3qkTJlfEykByscQLvRiaNGlD0bNGzhfdt/Css6Rh2I0+eKGwsmVNUky1hnqCSD5PWvQa9nsSSSxsOcKGR4Z7w6M/m/Jdu3WWrwEoWXUgM9yU6P1hGBxQnaRxBVXFsaH23Yq5QmNAKkSpMsdaC0uWIUWkIjlybEIkqhEFQFHJPCOw+IaVKfEKU+OULm/4r7dyZZSPqanR2dXegA5HvFiOLircc3Uxlw+46D9/P4XG8XOJZINB7k3PWHEqiTeibIlhIfU+v8AaBpG3ROUB9tEriAmBLVbzB/aIUbIqUa8NVGlGY6Me9QdDBEhotS1pe7K0alaDZuz8gzK+o+0Y2KxRkNDZez6L6Nbhm53/cfZWknAeKRLP6j586dWEJw9ukFK5jZAyBzittuxsmXg5LPmmzAM0xil9QkAkEAHSntGy2GteK8RiMW+YgE6DZWk+cAopUVBwTLKVLSCzAhwoJKrULDrSOruVfMVWrEmYlSp8tE4jhBmIQpSb8L8xWoa3ofVtuwK70WY1RXH/DR4swlgM6m4atmLAMP2iu+wwBvz1VrD9U6S5TQ7h+KReG8NbsgmrHMW9rCKshlbu70Wg2TA7thLv/06vYaeyqdtS5YXl8EpUL5VAhuwDA/fWLuFa94BzZh4LOxcmHLqbFkPc6x6cPJH7BkypRTMUSDo4Nqg1Yh3f2tFbGiV1xNHj83+cVawUcDR1r3Ve1g+HDRdW3N20hU8ShNQSUHhrmcN6hn0FjeMrAYd0cjnOaRY34eC7FuY4dkrdpjWWY5K8cgpLmiF1Jvjizp5XF4iyupSPEhQlESVyhkjhT2HxBKVI0cuVRvPtHwZb5supOoSKluZNh3h8LL1Xdy4RtXFqxM5S5ii6qhzpoHJ5ezXrFk6ClLjmNlU8woSpQFWJAFbaOetH79IAFL4oVUztHWitNVO5NEWuJSSpilFg3XSkdagWVqthbGyDxZn1fpT/tFnPX4HeMrF4oOORuy9V0P0b1Z66TfgOXf4/hW4nAWqYoCMu3Xo8pKm2fjQichamABIJLskKSUFVDoFE+UWcO4RPtVMbhTNA5jd6/v3W+KyD4U1IStLGhcEaKSacOludo3GuDtQdV4J0ZrMNkKrHcBVTw0gq0JJbKGHWnfNozEiOKUVQyMYFT5xB4FZQAacQTlIprYXPc0ZrWHJqiG6w/hiXNVm+oLWAexMZMmZzaHmtCBrWPBPktSvdJCEoIMyapQupVlNUpAcgB+1eQjHh6QfM9zeywAE+NcPEqwY2sHb1NjnpfFZjebDZVghJSapW7DiB5AO+leTaR6XoGXOxzLviK5HT9LP6Rb2g8bFRyZSzJJKSCKvX6SemoNx584d0lg5WSiZw0dXrSZhMUx0Bi4j8LpP4Q7tplS14pSRnm8KC1pYuz2BV/5RpGc6Qu0SnAN2XRoFKJSRK5KDEISmzZKVhlAKHJQBHvELgSEqSAwGg5v73ia4rk4LiF1Jks8Kew+IMrgvTJoQCpXIn0+xBMbZpSdlzPf7awIIU7lqck1oe9fc6xotaGtpQOZXLpm0CFFX6qseVgzaD+41hbzeiEus2qxXSAUWmGXHUuThKjqU0tNuvgJTHMoFd8vQZadnIfyjNx0sjBptzW/0Rh4XHU27l3Cv5V7iFExnR6BetaKUHhiDzotU2esJSSogBvsdSYJgL3AAapcsrYmF7zojtq7wfnMLIlTJYK5d1m7fSB3KWJ6iL0zsgAB1WJgsE10z5a7LuHj/ACPZUM0rlkFCm5PUUrY08oKLFybEqMb0ZENWgfPRel7xTEEFSU01yv7xeGKcdwD7LFfhY2akEDnuFLsPECfiU50Zg+ZiXchOpN9SzRRxcREbnB2XQmyfP14BRG8Zmsqx89uJXR8PhSEoTMSDLTr1W9quAHCY8a+QEksOp/j97rQc4AnJv+lTbxbBQpK24Snj1P01PQCh9o3v9PY8x42LOdHHL66D3pUccM+HcTuNfnkqrA40yZiV0UDRSSzKBuPvWPq+IwzZ4zGV5aJ5Y4OHBdi2ctBlSzKbw8oyAaJag/aPASRGNxY7caLZD8wvmp4UoTSqOXLxVHLkBjdqJTRJBUbC8G1hKMM4lV2DXMKyUhS1PVSqAeWnvFhwaBqotnEq2lYea7qWnyEJLm8lxLeCJkmiX5D4iECwf4ibz+BMCQXypzFPWyUmnMhR7RZhbQzKXUAuY7S2nMxKsyz9IclqZuwt/aLFpbjeiBl4VBBWTR2Sn1v01/yIUdTSkAVZQM8NXzbp10tEoEKpZgbUqPN1iFy0O7KchMwkFww17v7RTxYztDPNei6ChyuM7jpVD+1eHHJOoil9M5enGJi2zJVYgAPACLWkx0jQ3MoJMozFZlfSnTr/ADFpz2YdtN3Kz8jsRJmdsNvnNFzJDNlt0ikJC49rdX2gNFBQlINCHEHZabCJzGvFOCzQBClAEhiRSka4pwBK8VT45HNBIokclbbsEgqajFnYlnbQVLN8RV6To0Dr/XeiwLbLjy/lbvZWPWkiVLmfrqFp8Qsw1TRPYt35+exbBKOukbwAFU0eFcfEX3phYxrsu+nf7n54IjbmLLTxSqCkNbUP2ZqdDHdExf8AcwV/8jf/AGH8pWIb/wBu7wP4Kx2NZKM5oA/8x9t6wNsnhqvItBulufw522tSFSEpzpQArMT9OeoSacwov/EeV6bhZ1gk2JG3hxWjATlpaDa28H5dvEkzS5ulIIHmC33pGKzD5+ITS+uCHVvIVt4EsqJuFcOXvr6PDfpcotx9FIkaSiycyc05eUcgR8X/AHhZbRpotGZGhDoGf/wRkRrMNCrsTW3L2iaI+868kpzy86equsLlQAAG7fzrCnWVwRBnDkYHKptCLxCUS86jwhIJ7M5gwLNBMC4FvPj1T8QSq61O3IaD3aL7hQpA7ekJiilCB/VU/JPlT1jiaCWNTar5xKSxqlQAI92p1+IS4Wjuijdj7sT8WsJkJJDkZiDpTzN3NAOekEBxOiiuS6Fsz8GFU8WcUuKtlJB/45S9f6xAmRjdtV1LMbc2MnCYhWHUysjjMQOJJCSlTPyNtDlrDA4OaCFIFGlnsRNCTwOCatQ6kcv2eIcGuFFMjmfC62FKjFJJrQs/SEGMt2WpDjo5D2xR9kZKVVNWBvCpBYLuIWpDIWuaAdCtGLRiOJJsrea0NFBJ9/fWIRIHEnKX01i0ztjvS3vyHu+fP8KixxaYSLLDjvY+9fONGA2wDkvNY+o8S5w2eLHjsf2jt21ZELWQDUCtvP1heOdczQPFV8C0dS4niaWhwG28oRK8RQLFGVQSlAUrhSoEBzUgmvNnjJlwYJMuUEXehNkDUju9EwkZyL7VAa8/nIqfaGdGHWuYgpASyhmCmUo5WfUAqoTcARf6JEWI6VYYhQBzV3NF+pI91XxTjHgy15txFep/gLClZml7JsOo/j5j6MGSY63DRn5/r8/nzopi1m6O1VyJi5ksgUSCnRQD0PSvvGB/qrNG5jgvQdBYaPECRkg5VzHgur7H3jw+KSEkhKzeWq7/ANJ/V5VjzkcwdtuoxvRc2GJNW3mP55JMbu7JJzBIf7tF1uKeNLWSYmncKCVsaWHZKioGlXA5UNjBnEvOhOiDqWjUBHpwkwN9FLAi0KzM21R04o2TmH1AeUKdXBEL4qeIUhUm35uXD0uQNLcyH1YKixALfZToxa4HtQNiVvRlfs4tFkmzaQ/7igsVNzLrYUFqCBJ1QtRWzsL48+XKL5VLAVX9JNT3evnAyOppKbHHneG8F9FbNky8Lhh4SAkBgcoA8u2kU55HAWBZ0Hqm5Q59bBc23g/EQTJqkomTSEuUhBygsCCoKBom4JIs9DAjDzE6u39kwSQNbVarIYzbXjT/ABVKYE0Dub8IfkGFW0A1eLrWBjcoVUvzOtDz8CFK4RUgFqWyA3o12AN9awy63UZc2yq8ZIKAAUst72AsW901t1iChLSN0JhsUpLapu38coWRafBiXxEcR82W02ZjEzUApVUUI18xGHPC6N2o0XusHjYsRGCw+XEIkqhFK9SimpzBoNpLSoc2xRVDj5NHa3+P4941IXgrzuPgNXW1/Pwptmy3kKf6BMci7mjDqHaAxDqnFb0qeHja6A5tsytcRstGSW8xKlqSZhCXdDEEBNspytVzxZmYiKLcS7M6mkAaa8fHe9fDSrRdWJMzDuNe/wAuXce+1Ntjayl4c50gWSS7k8WYA8w6R5pHKmr/AKbwzIscZb0Y1x7tabXndqr0u4iEN2sjT3VbgNnqUM4QyKAFboB6peqgAzkUrH0X6lgHVxnb56rzTtN1LOnlJBGVk0OVLBvd69WjN6XwgnwjgbJ379PnjXvodFYv6bEtfwOh809OLOUEHiSpJBFDU6dix9I+edVld83XveuLhz1HmDourbi7w/mJfhrP+okamqk2fyse4h8b70Xm+lsB1DusZ9p9itQpP3/MNWMvRC5eJiVNJMsda5YT8R9qCVKQn9RQW5WavRsxi7C3QlNjdkba4xNJVXzfXXXz+IaVX3QZNYBCi9lY5UqamZyP3TvAPFik2J+V1rrWyN95C0mTPohXIsoG4KS7KHZ+xEVHMcBRuuYV0sDnW0i+R4rO7c3Nw05ZmYbG4eWS7pWQkF6hw/DoKJApZ4bG9w+4337JMuHJOgIPLdUM7c4yqqxmDV0Exai/bJXvaGdY3v8ARJGHfyR8rZ6snDMCquWCkpVlpRUwAq0DMzmrO5H6hubK0X/HirTYHBtnRM2lLPAtaRcgE1JoAqqqGzZmoxazkxpoEL2jcrLzUGYtTINeKgNHNyBVj+94NU6LjoEPJWqWsKS4IoX6XeBe0OFFMgmkgeHsNELVbN2umYGNF6g3/uIx58KYzY2Xt+j+ko8U2tn8R+kYpGoMVweBWpaAxsonu3mf5MWYXAFUsXC5wOVQ7McSpgNQ7350hmI7UrXcVhwsyROadRajCEpmAh85ex4WHPXQXgy5zmUdh6qvkYyUO1zH005/PZLt1YZKQGdRJvYUr6g0jW6H0geTxIHk0A/l3ss/pV2acDkPyf6UmGmrLIzqYkElyWA0HKke2Zl/4gEflYjgNytAtCcrMGag0+2gBqdVXsqjnSshI0LkfPqC3tHi+mMCcPLbftO36XtOhcaJourd9w+A+Ss8HilSihSCUqScwUNDy6uHDWrHngada9PLE2Rha4aHdda2DvAjFIdJZQYKTZj0HL+Wi81wcLC8XjMC/DOp23A/OKtgYlUiE9JjlFJ4McoXLvxBl+NOlyyoJCEJBUWAdWlTQ8Nv6uUXmnKy0wC6WA2zs5UmYpJDhgQSGdJF2OruPKkGHZhaUW0qAou/OIQKSXJJGvaIRNForD4mYg+GkJIuUzEpUzf8hSALQdU0PcOy33ThtrT8vIJ5tNT7CYIERuv7j7fpT9Tp9oRMvE4lQzIShAAfgSnvdWZQLcjyiCxg0dr4og6dwtu3crHY2MyjjAWskDjJUvNo3MVtXpzgy3SmqY3hv3brW+GrKZ82alCQk/XlJFwSlLAAXbi7A0IRasl1A8Fl9j4ZC7F84dSlBqF6kUYUHK/aCkdRQ4eIFuiott4VKJuVJBysk8nNaUtbzhwNgKnK3taInZ+703NxyFNcTHZIHkb36w0M1pyFmZjr4o5WI8IkLNiU5rhw1+RYguKVjKnwZDiGr2OE6VYWDrdO/wDfyvBTicFAFJBHMRTyFhIK2YpGyDMw2FWzklKlAUcgueR/v8xcaQWgn5SwMdGWPdl5g33O/v8AKMzoSnhYqcAm5BFcrsBchx2869Pc7Xb5qqzS3KRx229r4qm2qt8l6DXm6ibAdNI9DG3q8E08XE+2nfyCwZbdOQeAA+eqk2disgL9u3KNPo3HZOw/bgq08K0eDnBQcHpXTpHoTqLCzXtpexOF8QEChul9OftGd0pD1uHOl1qrGDnMMocChpZI+r6hQjqI+cyN102X1DCzdZGHdyIwmPXKWFy1FKhqKRzHFpUzRslblcLC6lunvCMShlMJgHELBVqp9ajT0i41wcLXkOkcD9O/s/b+PFaHKfKCWbacmIXLjKscubMUsjgKuIkuHOVIfUBkpAcirtyi88AGlMbtFUbUxSJoYjLlbLV+Evw86aXv2gX6N0RxjMdVmMUjIsg2+Rzg2OzNBSHtyuIXkKKHFa6/flEkLmuypkqa6iTrz5AMBEALg7VJIqaVu/P7MSEPFWmBmGTNfw1LzlK0McgypzZtK060y21APAdomtLmO0UH5xRVnHCoMxSG9mppBgaUhLyTauV4afOw78KBRpaU1UHDlaidKGpFiw51yWsdqrYa98dD0Sq2llQJZSAqWkAAODmADu7vV3GpTppxjs2jbPkblGhCD2XP/MYrPOyiue4AKg2VNbu3e/KLEbQCFTMmYklbjEqyy1LUqwBy9LDoDa8Ok1GilpA3WI2ygkBVRn4j3ClgV6g+0VpSM4Hcr+GaXwHuP6VZhMSZanFjcfesJkjEo71ZweKfhX2NjuPnFXcxImJzCtPsRnglhor08zI8VFnbrof8euoQcgUANnKuWjfMPedSe6l5djSAG95PtX5SYjD5phFRlQkOOZqfiNbpKTqYoIuIYCfEpPReG+okleee/n+ggsRgyKpq3xFKLEC6Kdi+jngFzNQFPszHZTW0es6OxmmVx0XnJorWjw00uCDaojae0FuqoEKbE4XNLMxLZkkAgNUVqNaUDco+bdLYU4XFFlHK7UHh3he06Bx9syO+f5/hJhtizlJ8Qp8OUKmZMIQlvOvtFAMJ1XoJcXG05RqeQ3Wz3HkSWWJZWsuFKU3ACxAALAhTX1tDYdtFi9KulsOeABw5+Y5LcoLC7w4lYJ1KUJgCutcUxUxkpQhAPCkAANmWsFq87GvZxrqSboGaDRXkvcCZ+U8R/wDWJKikWysSADra+r9orSPvQJ0JbdOXLdpPnL3BIPRjaHMGiRL92qjVNdIB0saW5coJBaiQu5DffR4i1C8lRBBGlf5jlyKTjlEAOWSSUjqaH1EcaRh507kRgEgqAymte1We97CJJ0TIhZqlqTiVsMiAfDSGRMyEFgQcwJClsCLUDchWocodvv8APD1Wh28vcFnNo4pczMFBlFRJy0DuXAD6k+8WGtA0CpSvc7fdazDbvyMOmVmSZs5nUHJGYh2YUITat69GlrzmoJgwzQ23KXaUygXOGZ3MuUapBtmmCmZQqw+kOOsP3SiLWdUlSpa6gpCQkVexzEppYZlD/wDsRWxRAohaXRrSS5nMLPrufSFhLfWY1wR2zcZkYGx9jCp4c4sLT6Ox4gIY7Y+yO8EpzF6EgC5ob+UV2f7pbH5fwF2MiOHkc4bHUfkqfDhytVuIgdhb94u9PPvHObyoegVj/TkRGCDuZJUhl9POMkFbRb3IHF7LH1JofvTlF3DY58TgsbHdDRyW5mh7v0mYHFlCsitPiPfdG49mJjAvX5oV4jGYR8Ly1w1+ajuV9hsSFH/TzEWVZII1DvyiOk8CMXh3Rvq92neiNj++5V8PKcPIH/KRsmXOx+Ily1zFEIAzOUkIAyjMnLQqU9661o0eCxWExGHrrm1ey9pg+kMK2Ivi35d/PVdS2dg5ciWmXLASlPueZ5kwIIGgWPNK+Z5e/UlEFekQXcEulPKVEXogI1XJNzUy5uIQzMlQolQUCXYuKFJyuz81Ueo1cQTSWwWF16YXB7N6xQtG0ar59/ETDIRjZ2W6lFRA0JofNw/nF1htqGUDRZuXgVrLBJJ5WYczyiHOaBZKKLDSyuysaSVNjdkZEukkqBqKUFX7m3vAMkDzorOK6OkgbbvgQbkpHal/NvMVhqzkxCK0iFICudlO4SCRUE0PfSop2iXUG2rMF3lCt5aZac+cKKiFMUtQ6Euain9orWSdFee3KNVJs3Y6Z0xLAlytdA5ZLEAB9SQK+8R1xaa8FBw7coct3idmqkqAWASssnRJIYh7dSQSRWGtOY2lmUcF6TuWJ0zPiFLKXGWWCACNSsgOzk0paBkxJb2WpdA6p+/ex5MrAqMtCEZMoDAAsqZLcPcuUpPOkVy9ztyrmAdUw0XF9T9uYs7pWxKVEhZsml7ge0R1rQdSiZhZ3C2s79wPb54K2w6yZQJsPlv2pA4WIOx0bRxc30B19rVzFTOOCDnbhp9xopdl4oKSwuL9zWkI6St+JfIT9xJ8uC0+hZmHDtjb/wAQAfHco9IigtrdMnCkE3dBINLWfx88hYf1/t6R6DoiUQyBw24rxPTLnOeA7y+c+aPwKpYU8wEpH6RVzSjefake8fZFDcrzbg7gr/Ze0VyimdKSZaE/UxCytL18S1KUDUYcoyukujW4yF0Rd2/+J2yncVzB4jj4osPP1MoJ1HEfPZdO2TtZGITSkwAKUjkDYvYgvHzsAkU4U4aHxC23AA9k6HZWqBWkNalmgiUAxztkuxa53sdc9eNkqUJYSmh8JKgCySBmKiXIzKY0uqhuNSRrWxnVAxxs+C6KkaesUKRElcy/E3cgzJn5mRVa1BK5f9RsoUtZx1fnFhs7WtOfguyGQgBH7P2JgtnSJasdlVNUKIIC+lQaEnmaaCxhLbkObmrn1L2t6uN1AcVRbyTZWNI8MokSJYGUMiVV68T1DaBqnVosMbkOoUEuc0guJvfVY3bOxBKXlExMxJS6ZgFywNWfQadOrOaQ5UpIy06qhRwqblQxCUDS0OzEq8RSiklwAxYcmqeghUxGWrWlhQRISRup8fiWZ0hTEi7M9KHUmzGFRNJOhVjFPaACReq334d4IEmZySAOj/2+6RX1L0WJeMjWjl/ha7GyxNmyUkKUlJKlMBldv1HyNOo8rLDSza1ViDqQxOnSEHQo+4Lm34sbX4pWGBs82YOwOUXt9R9OUSAataWAAacx4/gan8LloS735RYJpIazNfz56qfAjKoaA0qf2hc3aareABjkHAeOnp8/Z8yXQpDk8SiGsG+y8W+h43yYnOB9rT4XRA8NSkdLvaxmS9yPGrtBSwtLrSaGhTqBofvpzinbXUx3rzVhrJormjOh0I4gcD++Wm4VnIxfA58+kVHxdqltwYwGLOfP9oqTMSuj1hTmubuFcZNHJoCo5+FvYg3SQ4MS2RLkw7SCKBB3BGhQWN2LOkS5c1QHhTCQhQJcMcrKBtWx/tHtehOmOsLcPIdeF93D9dy8H0l0f1EjstEA8OF6j9ePJX26KFYmb4XAmUgEqWak/wBKBqa3/s93H9ICOXKzfj85fn3VDD4Ey9sg0trsfZU6TiUKlzErlLDTCtOVactgkg8QIcMXZnpHjMZh6l60mrOoGjT5a+u/Na7m5WZa28z6rYKIBiqSAaSKJCk8ZX+YhznUhDQqDYWCyDMQAonhCbD/AA5JvUitBDsXPmc1rTdfnifL80pjbQPz5aukrTKSSTX3JhZLYWFx/slTTpXABDSpglpmT5qqJSVkHkAVH4hGGhc52eQ6ngmzOGUNb6rhG8e803HTFTJwCkg5kpNEpABGUMxbu5c3EbTGBqpF+ZuXgNVFJlZ8stC1BBLqZLsT+kO2ZVdGv1g3aC0bBm7IWo2fuasyuITQAXC1DKA4YOOJRDgVy8wWeK31IvuT3QDLWbVYza2zTIWQtn0Yu79RShcHsYsAg6hUnNop+DkzinMkMkUUWfLcu2lWSDzMEWXuibK5uyixEibMXkSTMb6RQk9W0LaXjsgbsELpHv8AuNrsn4WkqwWZQIV4qkqeh4Qm/r7xQkZT1dEpe0XyWyS1hpAodt1DiJwSCpRZKQSewDwJ3TGMLiGjcrgG3NpmfiJ00mqywq4AewPJvmHhhoX4rU6xjSWs5ZR66/O9Vudu8EW8SkiUNFDf5wRODkrcFLKJIDOHqbAa0uYTK9tEHTTy8UUef7hrqOPsP5P8Xd1vNhTLVLStRDIzJlrUgKCyQCSEXDihJJ9Iu/6fyS4WWTMLBNVeugo675eVLN6QcZMQ0b3XudlXLSQQr1He4jLaQRS9ZI1zXh/qPHcIOepUtXDVJqO383iy0NlGu4WVM6TCSEM1YdR4fsbIWUsguk5esPcARR1WbE8sfmYaWs2EkYmYmWFAVSFK5PTXUsWHSM4YWQ3QXqHdLQMZobdy710nbuwpczDeCBwhmD1oGvzYXjg90D2yR7tNrz7Zetc7rdcwN+ax2yphw8x8tUEgizixdvbsI0GSZv8AdJsn1WsY2Pj6tug7lrdl7WSoParMSLuG+fmLLwJo1nz4cjQarQipBjDrtLNOymKXvEuZYpCDWyAwK2Ae7MPk+8Igbkdbt/n5KY/UaJyU5lAnS3fnDSMzgTw/PNTeVtBZT8St4EypBkpIMyZwkA1SnXzsPOLuGYXPDuASJTlZ4rnOwNz5+MWMgCJZqqYqyU88oLl3oNb0FYtSTMYNVXbE4rre6+7MnBoZIzrP1LUA56DkIz3zmUa7K41mQUFeYnEDKQshuVfswmQgtIdsjjac1tWA35wEqalGUpKgqpqCCWJcsXcPzu8XMDQbltBimE6kUsWjB4jDvOSuXLCaKQqYUzFEMWSkCtC7vlUNYv5+1VKlkNWrCXv6pkiRIlSsSoCWcSUoTdTOQlICQJbB20NDEO240obVrpO4svJgUDNmUqZMWtbNmUVqKin+nNQdA8VJjblajbQV9LLCFAJjt1mt/wDFFOFWM2Ump7CreZAbqIGrdSu4Edsu5BcSKHPD99ekWy6hZXdXnfTNfm6MwklAUnMCpyBT4HOsVnukeKborggjjGupWz2Vs9CVJ4XUqZmY3Slj+q12oOQtCooJhiWtkboBz0PzvVtsBZmf3b8ye72Re90qWlDJQlyoEnKkEnyFTF7HTENyA0OXuhwMDC7OWj5payU5NIymla8osKvxopS4NPOLcO6xccCWUNwdPNGbr7tzcasoScktIdSyHD6JA569ItdkarDke/7Ttur/AGhs84RIEtDJSR/qCpJAAzP1LljblFyAtLUo9krX4TetC0oOUlKuFR1Cg1eorFKXCnW05mosFBb2bMP/AI8uobibloev8dozo5TE7Kdj+Vq4ScEZTuqXZs17Eg6jQ9RGnC5pHZOquPvjsuh7FxPiS31Sog9KuPYiKeIGV2iwcTFkfXA/PyrQqhReqoCo5cwsG5ftFV7zs1WWtFarF7xb9CXmlSFFcxqqT9KTyB1LcvWLWGwEhIdIfLily4qMaNFrDJKsRN41cTOb9gNS5UUh+TxrUI26cFSJMrrK7xs/DolSkS0DhAA70Zz3jEMnWG1drKp0paDY0DVQXWnZEEOsBuUWaB1KC3DQIadhkTZawUsGNMrEciHD0Mc1wB0RG7XP5O5UuZmnzlApDlQXMKEpAu7Moa608os9Y/mPygfFGDqCit1929n41BmflCiSknKvxZgMxVPpYg5Gd3Lu3WJfI5m5CWI2u2C3mHlIloCEJCUIDJSLARVJs2U4ChSGm4tAZz1pWJYjylYP8TsZmSli6VW6tRz06RA0etHDsywO01/a5+AGp994kuN6pzWtDaHzxRWzEvNl9FA+heIBo2nwtDntC6Ns6czj57RsxvBabTp482oVFvRigpaUi31Hvb4AjCxbi6Qq3hmZWgFUs2xis3dWZPtK9sfZMzGTRKlCgYzFn6UJtXmToO/WLkbMosrBxuLZYaOG/wCl2bZWyZeGkiVLsLnU9THE6LFdIXuzKHaWDChSCiflOhUg3usNi9kzJalcPCK5dOdG5xomTM3TdCBRW6wCgqUnsAe4AeMTER6lMuisRvDs38rNC0hpai4b9J1HblDMPKWnXdbOGmEkeU7haPdXGJVxJLpWyT/TMFgRo4f25xaxLQ9mdqpY5lb7j3H9LRYgkJcE05Ak+gvGXR4LOaRdFZrak3/SUACJaUjxFsTdgEISKrUSQGFyW1jTw2Eaztu34BJlmLuyEDsTcqQjDFW0gnxJhdCCshUlLMlAKTVbBy1HpZ4slxJ7KRqVRbvbkgTRPmLSyJquBic4AGRR/wBvFxMeTGKePxQjaWDcqzh4C42ulyi4pGfEARonu0Oqni8wCkgoediAm7ecBJKG7JrI8y9KOr31iG3va51bIzDlIsx1tDhoEl18UJtDaATcFXQAk+0AX6prGaLNYzaWKmEiVIUBoVBvMgluescMt2SnDK1Aqw+PJCvAJA1K5CR/6hPqNDzgs0Y2cu6wbVfkq/frCqXKBUlIUkOchCk1pca29rwsStJ3Wjhe01zBYvawudJPrDylNJrkVbbvIzTQeX3+/tEAW8BX8FqbWvnTWdjSlfmLbpMrSrzW81iVbRzTSomhcDtpFKSLsd6z4Md/v2TTdQP4R2zsMvEr8OUP+UwjhQOZ5nkNfWEZWxjM8puIx2YFsfr+l1Ld2VhsJJEuU5aqlMXUrVSjz+IEz9YbWE+Jw0VkNsyifqbvT5gw4FKMbglXjJRLZwf+PF8UjiW8VADuSFxsoKAy19YkOyagpgN7r2y0GWnILDU/dYVJIXalSQEJvGgTJSkXLOO9xFVs9SgDw9VbwwLXBy5ZtLaHgrTLBWmXMAUQCXcEEd2UCR1j0UOTMXAaHgk9KyuBbH5rom5u2p89HhYlTqIzIWwSspBFFgBipquADfm5xcS+MvIZt82Sm4d7Iw93ovS9jTvEC0Y/EeEeLw1ZVsdACQwbsT7mLn17CNBarfTG9SrbFYJMxQM5WZhbr20N/WFyY8MFDRGyC1KnDpAZKWTyJJ93/wAaRnSvMpzEKy05dFNLSSAAW5dvOIZmIAboocQCb1RiUJSKq7uYvB4aKJVbVx0CrMTLklWZecvZlFLdiCCD2OsUnYuIHM4FXGMlrK2vyi8PPQAAzIAupWb1JJL1uSTDo8YwnahzSnwuJu9eQCmRipaKlaQP+QiwcTG0XmCX1MjtA0oKZtPi4T7iMmXHPLuwrbcJTdQmzdrADiWO5V/ECMTK7TX1/SluFs6D2VHitvYZ6zAerlXwYV9NK83lPmrjY3tHAegQZ3kwDLCpilZklJGSYRWhuPeLcOGxMezfcftA6R1inAUb4cFzzbWCCJjyyTLWM6CQxIJKS+lFJV7RsRuOWjuokb1jszfb+Fe7ubNKE5iKqt20++0WoW32itLDx9U2ku8cwplsLqOX2r7fMBK7WkeIf/tkDcqn2JsNU9VwhA+pRag6czFaacMCyhDQzHfZbrCYNEuWEoUUp8w76lQdyaXjJkkc424pwGtAfPNSZstTlbzL+8JzngpEbTovSto14JaVHkkV/c/MEBIVDoGAdor03beLKssvCLV5LI9kBj3MW44nEau9lWfHC3XMiMNjdpn6sGhKdCVpT68b+0Ne0NAt3sqw6ok6+1q3wc9RB8US0KuQlapo11yJr0aKT52NNB3t+rCMRPq6+exUOJUBY+3zWkUs4Btv4VtgJ3XJ9sSc+00oIYJUlxeiKkn0j1LZycKX7Gv6WfimdZj2jfY+1ra7r4p8YlBSoEIKg9HDMAKcVHLilDGYcM5rM/ereIxLHDIPM8FuZKXQG5D76RacMw0WXdboYSyDUe0ZrmEHUK011jQryJgJZw/uIjdSdAiEzAA5sOj/ABFiOrSXWg9oYkgE5So6JY19qREh11TIx30qLaO0VzkhKgEgF6Dy1hMkpcdVdgYIjbUPIxJSgoSGfVy/u4hRcn0HODjwQeIwRVqkdVX9XeCZKBwTuuHNA/8ASP8A9g8v5cw76jhlXdbfFQzNlA/qV5//ABhrcQRwHzzSyb3cUOvZ6QCoksCzmlb6sPOGCV5dQGqU50YFlVWHSZs8SJQSVKYIOYMTrUO1OXIxoRwOIBKoOxYLyxoHcV0bZG6qUoQJqs6kmgAcCpXro5Jh7cCGnMTqrYxJjblb+lNi8LKkFK5hSJeoUa9OpctFghrTumjFl7C0Gjz0pZLbBlzpgZRKuOYU5SOBRSUljoQ5DOKGM3EktaHAcTfnsmjERkiNrgSAOR8dUPIDF85DMzAH5MZ7zfBEATuVbysTLJBm+KsO/wBSUf8AlZ/MwsGjsPJC6IgaOCuJW1dnpr+X4hqUS1HX9RUfsw8SNA0BVMwzu0zivE/pEK3xkj6Zag1vp/YQJkN2Ah+jPFw90LiN8s30hSR3b/2wiQSu0uvApkeFY3fXy/tV07epX/bB6qWf2EK+jDtSfZNAA2UP/wBUzdEIHmr+YL6JnMqLHz/CB2hvbOQHyIPRKST3vD4cBE/S0mWfqhdE+Cy07GGdizNBqUi3Mhj8xsRw9XDkKzXzdZiM7eVeyuMPtGYJomS3KkDK/MEEV51Ov7BqzowGUTVq0HBxsC6W+3Sw60LBVNJDFxStKaaGt4WyVjn0NEicEMVvPmlUwny/UwEAXlzr4IGtAbSyuIKEzlzEBbqNyFVtzsIW6ckVpXkrbYdNUQrakxWnwP3iu6TvRtgCin7QmNXN6xAdm4qREGnRCGYojhQR1cfDmOpg3KZbk7Iv7/xCiWcEwHRKEL5+39onsckITVyF9T5mJDmI00pWP0/H7wXYPFTqkmgLSUrCspBBDCoND/mJZUbgW7hBJG57a5qlVulh1VR4qSKghQDHoakd4tf9RkB1pUz0aANN0Jj9lY9VEzZ5As89ReuttOjxcZ0jCfud+f7SJMLiToNvFVZ2BiUqzqSSvmpeYkX/ANub3iwzHQ/8SknAT1Zr1R2EwOIROM5SVGhACiSyNBegAakJnxEMoyBydh8NLE7PSspaJyv/AMaR3J/mKJ6kbuJWjc54AIyXg1EcWQeZP7QsyMH22mgOrtUp0YMcwe0LdL3JmZoSzcIGsD5/2gRKgc5qgRKJISmUCTYAuSb0ADmjmkNBs1Z9Ep0gGpAHn/SnGGXRkIHdvO5ELdK0GiSpDr1ChVg8Qq65SU2ckN2cPXpD2uhy5iCkOkkzZRv4IPF7LmkMmclRNwEsAObn+IbHNCNcqU8TuFEqPBbmKIfxUJF6Baj7AAw2XpJgNZT7BVW4cjZHYHZipKFDKQdSWL1bu2sU5cQJXA2r8DQxpW6kzaBhp+0JbimNKrmEkaqLFlRSQHb5hcmKzdkHRHFE1ps7oKRhya6Qh7lZzAaKRSBUZfQQAJ3XJJOFS9BXuYkvNKCVP+S6QAeVGYLypBGkCiDgkWnp7QQUhRKiUQSKkA/4BiQ5SHKEYb7r/MHnXFxXkYP7+xAl9rs6f4ZH2I61OYFRziTT5gwQEQAUP5YH9IPkI7OeaK1BOwb6ADkKRLZCEQc1CTcK1x7w5shRZWFSS8K/2YEyLuyOClGzpfJz3MB17+CWa4q/2EuVJlqMw5RxolhEvjJ4FLWFpTncZsgIWkBm6jWwuIa2EOk03A71i4qJz5iI9ePgocTJlKwoAIVOCgqaoJC1l2LlQYLmUUCDMNSXfR83V9UbPKzx4JML5GyAjvocE/EyZXgFKUp+shkIKi4lISDmmlLKoklYS5rZ3hcs0Ai7rrQd3zVFGJnS3x31Pf8ANF6Xs2UcOAVIJM3xcsydLkEpMvIzJ8RQBpThL60go442RgE2N9dFEk0j5CarhogsFg8qQElQBqxLs9Yw55i9xcQtJjGtaGomZhCRfTl/eENeuJVvg8HnAygUAJqeRtQ8jFiLDGa8taKs6bJunnDkpzUbuebcon6NxbmsIRMAaXpmEUkB24nAY8m8hcQMmEkZV8UbZg6+5RflTqOZuNKGnmKilRA/Sy8vgRde1e8C4ADgsapvXr0PZi8L6iSyK7txv6qetHFOOHUKt7g6tZ3uR6iCdh5Wiy38eCgStPFPRg1qtWrUa8R1EhNAXwXdY0ap3/T1s7fFrxP08lXS7rW2mr2csPwgs9QRpc9hHGCRt6bX7b+ikTNPFDTpBcjKHFDCtQaKY1wUH5c3aJtHmUiE9IgobTFyYkFSHJBIglOZIZBFqRBKnMDumKkPeBzIg4BRrwINxE9YUQlKejBjkY4uQmQqX8mnlEgoOtcvHDpoKsHYOWDly3JzWDMji0NJ0GyW3Qlw3KXwhp6aFqh+bH5PMxwkc1paDoVBAc4OO4TFSSdSzlTUbMQkE92SB5RPWOMfV8LtSA0Ozcdk5GHAtCyjLrTwiIKG0pTSIAUEorCrIFCQ4Dt0s/OHRyvZeU0kvaDulQ7X9hZ35c4kTyAb+wQ5Wk7JJiibkliSHNnZ/gQp88jtzsmNY0bBecszluTwInkIrMVORt3ScCeZ9TpaC62T/wAj6ocreSQc3Pqe8d1sg1zFTlbyUgmqAYEgO9KVtHCV7RlBoLqBNkKPOr/cfU9oHrH8z6oqHJPROU75lP1L/N4ISyA3mKgtbVUoV1Lm5qe8Ddmyi4JpjqXJGgEVpCmCpdaTLE3SkJYG1ya0CpSkRK5KBHKEsEEKQQShNaJUrzQVIbUgERxUL0SVCUiBUEr/2Q=="/>
          <p:cNvSpPr>
            <a:spLocks noChangeAspect="1" noChangeArrowheads="1"/>
          </p:cNvSpPr>
          <p:nvPr/>
        </p:nvSpPr>
        <p:spPr bwMode="auto">
          <a:xfrm>
            <a:off x="460375" y="-1485900"/>
            <a:ext cx="2952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data:image/jpeg;base64,/9j/4AAQSkZJRgABAQAAAQABAAD/2wCEAAkGBxQTEhUUExQWFhUXGBwXGBcYGBcYHBsYHRwXGBwcGR0cHCggGBolHBgXITEhJSkrLi4uGh8zODMtNygtLisBCgoKDg0OGxAQGywkICQsLCw0LCwsLCwsLCwsLCwsLCwsLCwsLCwsLCwsLCwsLCwsLCwsLCwsLCwsLCwsLCwsLP/AABEIAP0AxwMBEQACEQEDEQH/xAAcAAABBQEBAQAAAAAAAAAAAAAEAQIDBQYHAAj/xABBEAABAgQDBgUCBQMDAgUFAAABAhEAAyExBBJBBQYiUWFxE4GRobEy8AcUQsHRYuHxI1JyFVMzsrPC8hYkQ2OC/8QAGwEAAgMBAQEAAAAAAAAAAAAAAgMBBAUABgf/xAA4EQABBAAEAgkEAgEDBAMAAAABAAIDEQQSITFBUQUTImFxgZGh8BQysdHB4fEGI0IVJFKyU2Jy/9oADAMBAAIRAxEAPwDq0mUnKnhFhoOUAuT/AMuP9qfQRy5N8FOoHoI60XglJQKMn0ERYXBhOy8lUs6J9BHWFBY4cE5kck+gjrUZSvZpfJPoIgkBTkdyTVTpQ/2e0CZWDcj1RCGQ8CvIUhX0hJFqAXv5QbXAiwUDmObupMiRcJr0ESUKjnFDEAJduQ/iALuSa1hvVU5wY5DrSKhLr0V6wnDCtoG7R1uvVRonqwYOia80gwZFqA6lOMD/AEp9BDALSjIAmrwibFLPrQQbRRUF9jRFS8GhKWypbsC/d4I6pGfW1R4rBSitQAAan0ki3TpGXLDGXnWvVasUj8g0/Cn2SnJnBGYPQ5UgUH6WJLWvWhiwyYMbWprj+knERh5DhQ+ce/wUwmjxHYMaZcop1eFnpBlhoBsmvTik/T6WjErBsgeg/iLLZ8w0CWY63TJM8KD5Ej0/iFxYrrGZ6pS+HKatKZqf9qfQQP1YulHVJ3hJVoPQQRBl8EP2p4kJFMo9BDmtDRQSybTpaXSl+Q+IeuBpL4Q6+piMoRZio1YdOg+YgMaNkwSO4qHEYFDPkBOkJlhZROWyjZO8H7qCqBg5pUBnUATYWZ6xltZiTIAXELSE0OS8oKufCAFvcmNcsFLOz2VEnDOXJLcgSPg1hAw4c7MSfUhMdJQqlLOJCXuwJ7wyQkNvektoBdSilOPCehzlwOsuZT1IjoM2QZt0E9WaVhi5QIqHYjXqIa7ZIYdVl0SJswuFEA9e3UHXrGCI5JnWCfFbpkjjFEaq3MwS5bqVRIckxqxtIaBdrPcbdtSAl7bkqdsxCU5lKAOVIdgD/UTYDlDup5ob5KXZm15GIH+ksE6pLpWGu6TUQLmEIttSrmQQ0E3ZVZBra9NSCR0ghuoGylLRKABUmJSBMXpV/UB/d4z5yMxtakN9WFIJYYcoExhzddkJdqmGWmjaXrFN2GaHAs2Gp1U5jxRcrLYGNFmRujSq7sx1ITpcgM1WiWwjJk4IXPN2ny5AETFAxvBA55Km8NosUlXa9liFCST9Kew+IeuThHKU0xyPcLxMQVBChWpjAHQprW9lOSsRweFxaQo8tYBHeiVVAebaxDiQ0qBqUshLlOjHN8/zBR6iwgl0CNm/Se0E7ZV27qrwsgJSz+flFGCLIzLeqvyyFzrWK/ETbyZKSm5FAgKylSjd6EMAGc0c92v4dgd4JbnZVh98cYZCpuGl8KHBzlRUV8KTfQPccgBQEg3GgVaQTSotmbYnEgDxSkIKV+HnBIrQlL0qanmYE5Qia8nddk3D3lkzsMhPiHOgZTnLqI0L60YP6xUlGQ2dk379QtXIW6h1isx5L1MjaYjFXiyVVGyotpSx4ii1bHs39ozsT9xWphycgSyFg0el4FlOOTgpeCO1xU9NPZukTTdAk68VAp0rS5o7n1MUy7qphbtz7WjFOYdFZpmOKRsNcHCwqRbR1UqYKwgKelUEHWEBCSOXJsn6U9h8QxcnQS5IoR1owVGEqhZtMtq8ZPWBLTuuDwE1MkxAaVJeE7wjE05Rnak8MtzjqdSnM20khHEOlvj9z6xLNNEMhtqKnnhOlII7JLdwg0i463+/P0hDRV2rJK4p+IUzxJys7ISksH1KnKvZvWNHDsyxhBMbcsvtHGGepKVOVpGXKDcjRKb6auT5CHGgLKTuaWm3H2XPlzVyCVSJpyTEZ00OXPQAs5ZRL1YjQtFHE9poLSr+EphOcK5w+50tM/xhMXLxOcqKXQUVNSKAgOSak9mpFQY14AZx2tWZMGwPMrNW7/0tpM28oFpDGWlg6mFOdxdrfGmbP0mRJTAK89T+lDcE3KOsu+5Qp3gmIShS8iUkgAFRJ5AGlSaW1iv/ANQnLyGa1wr11v5uiOFi218dlYYnaMlSkpmLEpZoymIJpZ+TEP3i7FiY8U2waPeL90psckY0FjuRv/Th/wBz2H7RY+jHFyV9UeDUsrBJBcrJblT1vHNwjN8xQuxDiKyqYyUc/j+IJ2Did92vp+kvrHqRASNYayNrBQKWS48E9Kxzg9EJDk5Mwc4nRQWu5Jc4jrCiiokZghJFQwdNjb9J59DEvzN1aL7v1+lLaOhT0TQp2NeRofSCbIHbKSwt3SCWdVGCXWFKDEIaULEl6jpEA2maJ6gWoYlACLoqPjjkfZXnXHBdTVIhKjct1DRKA0p5iAQQbEMR0jkAUKoGkwLl/wCKe7EyYy5cpcwf0ArILm6UgqYvVn+kWixE8AZSpcMyr0/nJExEmXKyzlAIM5SMubKB9EwjKRUqIFWFA9s7LRLnEgXoFtF7HsaG0aGp9tfP+hrausHtUqUPGSErRSqapNX1oDmNjrFORztr0V04VpbnZraJnYlE6ZkrmCSp9LMezX9Iz8XI5rQRtskOa6MUeKAVgpRBSpS1sayxYpfLmPMU0u9qwgSyjUADv796Udp2+xQm3MaJGQSkpViprpQCotKlhw4aoJNHDE8TEQ/CQmay8kRt1P8A9ifnlpoq8z3FwY0X4/z3Jv8A0LDzZeVZmiYsj/Vd1OKMwBGVnpYDk0d9ZPG+2gZR/wAeH+fdMkgob7+t/OCu9gpMiWUHELnMo5XBDMwKSQS5BB0F4J/SLybyZdOBSmxOO+vetLsrAuVTFTc+awAKMoqWId3rr0jTwULa6wPzX85qrPPQDA2q87ViMIOZ9T/MXS1V+tKcMMBz9SfmIy0hMhT0yRE0EJeU7whrHEBRnK8A0coJtek/SnsPiGFQFHicGmYxI4hZQoR2IqIW+Nrt9+aayVzNBtyVZiMbOw/1gTZdeIUUNWL01prTWFB0kf36j3/SsiOGf7OyeW48uPzZH7P2jKnB5awrmLEdxcQ9rgdlWfE9m4058PVFxKBMmpsQwI1IJpQkU6D/ADE6oHC0uFxCZiQpJcH/ABEWuabCfHIl4xK6kpMcopMiES9HLlDjcKmagoUKH1BFiOREQ9ge3KUyOR0bg5u6zO8G68vL4iZypeVzxDxHUSGqSFO7hnI4rUEVpYY2NLiaWlhekJcwGW/DT+lXflxIlBeQkVSvhJWQWdtXBApZu0YDsNNMA+xTttQBYvQ35680yXE9ZLlJ10/rmg8Dhsy1T5UqUtZDqSkywtTsyVqAYAkC+sP+lmewRlxod5Nd4H9hPlYyIVVHnX7WZ2nIXOzqngysWJgKU2BksE5ZY0KSQSaks4dy3ohgBhMOCwhzK3FnU/8Al393ksljzLIGiwfdXUzZ89ICBNQDldS3Zks7oLEl61ZJ4Y8yZIM5OUkA+IJ212/ndagkzN1Hqo91sPkBWqYpaQSgJsE5VKLAOXd82fUKET0hJmIaGgGrvnY/jauBCXCCbDT/AI91pZW0UIXRRD0dNLWzF+/OM9nXMFsJHgSPwifCXN1HqrDDbeCJqJa1UmHKkn/fUs/XrzjV6NxeILsrzY9x3+F78u5Up4G5bGhWieN5UCE4RCBLHLl5o5Co5f0p7D4hhRhKubl0PkCfiAc7L/hEG2oZWMlrJSFJJsUm/mDWBbIx+gPl/SN0MjBmINc+HqsZvXsDESleLhMxBqAkLK5agCaMXUlTMzcgxi9h2wuGWTTkodiH/vv8eHnurHZW8E5EoKxCCtNjMQlik0cTUaEH9Qo1bVKjCc+UaphEb2205TWx28j/AAfVXuzdsSMQ/gzErIqQHBA5sRaJlgkhNPFJAKAm58Pic95E4gKck+Guz1+lCqBh+o6PVRpC2IlxLfT9K+VEIgvRy5eIjlySJXJDELkjxy5c92rtkzcSpM1aUIlHMhChq7AqTdSzdtAQzVJy8VHisSCyFjiLrQe5PJaYfhsO3Ui63v8AHghN4MQrISSWYZgSQkObNc35Rty9CtZE1mHjGmpcBbz3f5NDgqXRfSDRiHPldrsB/wAR33z4aCyqfCbwplkeKpKUaIUwegqJYIbuqsZz8HNVgE+Rr12Pkt50+HF7MPeQCe/iQPGj3K4x28EnESBLSmXMUr6HGZiTo5qrShN4VG3EsJFEd+o9UoQwE53PBb4g+iftjbyZMyY6aIUtKWsONhlawAzFv+PlQdggcQ5rQDZ28v3SrtJMbXu20v8AlZWZt4qUtSZUxRUxeqwWBDqfW13tFkYINaGueBXlvyXOkt1taa7goFbyT0HMmSgHqk050oOtQYYOjoH9kvJHj/lA/ETAUGV6/wBK13PmYvaeJlqUpIw+HmonLWEAAzEHOlKS1VPdmYFzoDahwMOGOZgN7akqm+dzxXBdkhqSnQKBLHKE8CJUKGT9I7D4hiJSRyhRTsMhf1pCupAfyOkC6NrvuCYyR7PtJCpjsIomAyps2XYvmzJIAIYg3LnWkUzhXNNxvI8dVf8Arw9lSsafKjvzUmIw+IlkzEJTMVR8nApQD1UCcqjbkaCsWWCRracbpIBgdpq3x1H4se9qvwE/CzFL8GZ4E8VMlX+mpKg78CmcHn0hrszwLNH5uhBMZogFp9P68kJO32l+EtM0JUoHLwqGVQ5pdxmsQNYA2NCrH0vaDm6Dv570hN3PxCR4aZWKpNcpSugSQxKTMJLINACTRyDzZ3VmtFVlaA4kad3JbjBYrxEhWUoJulVx5iih1FDAEUlomIUJIlQkiFKQnWJXLm+28UmXPnFRVnKqJQkqJLEh2YBgdTrFWDA47FPcyLSMPtzi7KK007/TfirkmIw8TGki3ZeV/wAKi27iswdKQpVw+j8tB3j6RhosuhOi8uw9qysttDC0cgHTKAbtfrWLMwD48hF+p9grDHi0LspSkzkqQcqkcQIDsRY1Gj+rR5XpzEVGIeA4aj88v3yWjgo80lq4VtmalOVTLOYkqUAVF1FRJJNSPKPKnDRyyZ7Ov+FuGZ8EdVt+10XZe5KZqETJ06aUrQFBCQJbOAasT7QbMNG3YKq/HSk7/PZXA3KwYDeED/yUpR9zB9S3v9Ur6qQmzXoFb7OwaZMtMtAACaUAHxBMblFbpUj87i5FiOKUUschSvElcnJiEKilfSnsPiGIlII5clMSuCQiBKlBbX2vLwyMyy50Tz79PsAmCaLTIoXSO0XHN6t4fHmFawlTBgnKCE1oTo72FSO7xZYNNQrMrGREZDqN+7x7+Kz8+amelKZiwlCS+oc8y1SW7wzLxPFKe5koq9uKr1S0SVEJzKSqyiRVLkWtp5OYkaFVHNy7LVbr744jCMArNJ/7RcgDnLJqkvo7U8450QcFwdRXa9k7Tl4iWmZLNFBwDf8AvFJzC1NpRbd2ujCyVTpn0paguSSwA6uYEpsMJldlCz2xN8/zs4SpEspABUpaq8KWdgObgOedoW5/aDQrzsC2OAzON60BzJ+WtcBDFmLmu+GIlScXMzhS1KyrCEAZ2YCpUQlKSUm9aUtFP6HHYpz4sOOzYcSSALrQ89NVcGLghjaT99EeRKopmHVMPAhRctlFSFGyVGgSe7R7eLpnB4eENnmbmA1I1utyN78rXnPp5XOORhr+FFid3cSU5hJJq2UrSkv1r1HrFaT/AFp0bG7Kwl3eBQ9/0rUfR07uFKjOzp0lR8ZGVZskZTlDMCVgsXzWD9WjBx/SsfSL87PtH+eV+enctbB4V8PaI1N/N/2m4XCoViEIzApUtIWoOxDjMz/0j28o5zcmhN1Wvl/GyWXZzppZ1HzwX0QLBrNRoUlpAY5QnNEKLS5YjKoJStE0otOSIhclEQoUcn6U9h8QxSnxylOjlCC2xtJOHlKmKq1Ep/3KNh+55AEwKdBC6Z4aFxTevby5y1BUxmqpQ/SDQJT/AFGoHKp1i7HHQsq1iZWxnqotANz/AAs0vGoLIohI0qS3ItU9rk1OgDL5qgHA9nYKOdjZYDJSodVEVH/EEtEWeaYXxgU1vmUMWUG9ogpW4pTYVZr0qexo/q3rBNKWQug7t71SZMmXKdaVByWD1JNm8zZgFamhGSgLKfDmeQxoslVu921JuIAKlHIFOE97E1Yqaj/zGWyYOfoNF6odH/TwA7nj+lafhdi1JxSZaUuFJVnPJKXIPmop8yIht9YTzSekchwYB0LTp6/rVdeiwvNLme/8r/7twHdCXNgzqatqF6dRzjPnke15aHUCBoDv4hamDZE5gLgNL4KvwW8+GloSmcviSc5y5lcXNxc+sZkvR2IkcTG3Q6a0NEb5Y2jUi0mO/EPBkFjOzE1yISLMKusOKAc6aREfQeKB1y13n+lXGLjb3rObS3qkTJlfEykByscQLvRiaNGlD0bNGzhfdt/Css6Rh2I0+eKGwsmVNUky1hnqCSD5PWvQa9nsSSSxsOcKGR4Z7w6M/m/Jdu3WWrwEoWXUgM9yU6P1hGBxQnaRxBVXFsaH23Yq5QmNAKkSpMsdaC0uWIUWkIjlybEIkqhEFQFHJPCOw+IaVKfEKU+OULm/4r7dyZZSPqanR2dXegA5HvFiOLircc3Uxlw+46D9/P4XG8XOJZINB7k3PWHEqiTeibIlhIfU+v8AaBpG3ROUB9tEriAmBLVbzB/aIUbIqUa8NVGlGY6Me9QdDBEhotS1pe7K0alaDZuz8gzK+o+0Y2KxRkNDZez6L6Nbhm53/cfZWknAeKRLP6j586dWEJw9ukFK5jZAyBzittuxsmXg5LPmmzAM0xil9QkAkEAHSntGy2GteK8RiMW+YgE6DZWk+cAopUVBwTLKVLSCzAhwoJKrULDrSOruVfMVWrEmYlSp8tE4jhBmIQpSb8L8xWoa3ofVtuwK70WY1RXH/DR4swlgM6m4atmLAMP2iu+wwBvz1VrD9U6S5TQ7h+KReG8NbsgmrHMW9rCKshlbu70Wg2TA7thLv/06vYaeyqdtS5YXl8EpUL5VAhuwDA/fWLuFa94BzZh4LOxcmHLqbFkPc6x6cPJH7BkypRTMUSDo4Nqg1Yh3f2tFbGiV1xNHj83+cVawUcDR1r3Ve1g+HDRdW3N20hU8ShNQSUHhrmcN6hn0FjeMrAYd0cjnOaRY34eC7FuY4dkrdpjWWY5K8cgpLmiF1Jvjizp5XF4iyupSPEhQlESVyhkjhT2HxBKVI0cuVRvPtHwZb5supOoSKluZNh3h8LL1Xdy4RtXFqxM5S5ii6qhzpoHJ5ezXrFk6ClLjmNlU8woSpQFWJAFbaOetH79IAFL4oVUztHWitNVO5NEWuJSSpilFg3XSkdagWVqthbGyDxZn1fpT/tFnPX4HeMrF4oOORuy9V0P0b1Z66TfgOXf4/hW4nAWqYoCMu3Xo8pKm2fjQichamABIJLskKSUFVDoFE+UWcO4RPtVMbhTNA5jd6/v3W+KyD4U1IStLGhcEaKSacOludo3GuDtQdV4J0ZrMNkKrHcBVTw0gq0JJbKGHWnfNozEiOKUVQyMYFT5xB4FZQAacQTlIprYXPc0ZrWHJqiG6w/hiXNVm+oLWAexMZMmZzaHmtCBrWPBPktSvdJCEoIMyapQupVlNUpAcgB+1eQjHh6QfM9zeywAE+NcPEqwY2sHb1NjnpfFZjebDZVghJSapW7DiB5AO+leTaR6XoGXOxzLviK5HT9LP6Rb2g8bFRyZSzJJKSCKvX6SemoNx584d0lg5WSiZw0dXrSZhMUx0Bi4j8LpP4Q7tplS14pSRnm8KC1pYuz2BV/5RpGc6Qu0SnAN2XRoFKJSRK5KDEISmzZKVhlAKHJQBHvELgSEqSAwGg5v73ia4rk4LiF1Jks8Kew+IMrgvTJoQCpXIn0+xBMbZpSdlzPf7awIIU7lqck1oe9fc6xotaGtpQOZXLpm0CFFX6qseVgzaD+41hbzeiEus2qxXSAUWmGXHUuThKjqU0tNuvgJTHMoFd8vQZadnIfyjNx0sjBptzW/0Rh4XHU27l3Cv5V7iFExnR6BetaKUHhiDzotU2esJSSogBvsdSYJgL3AAapcsrYmF7zojtq7wfnMLIlTJYK5d1m7fSB3KWJ6iL0zsgAB1WJgsE10z5a7LuHj/ACPZUM0rlkFCm5PUUrY08oKLFybEqMb0ZENWgfPRel7xTEEFSU01yv7xeGKcdwD7LFfhY2akEDnuFLsPECfiU50Zg+ZiXchOpN9SzRRxcREbnB2XQmyfP14BRG8Zmsqx89uJXR8PhSEoTMSDLTr1W9quAHCY8a+QEksOp/j97rQc4AnJv+lTbxbBQpK24Snj1P01PQCh9o3v9PY8x42LOdHHL66D3pUccM+HcTuNfnkqrA40yZiV0UDRSSzKBuPvWPq+IwzZ4zGV5aJ5Y4OHBdi2ctBlSzKbw8oyAaJag/aPASRGNxY7caLZD8wvmp4UoTSqOXLxVHLkBjdqJTRJBUbC8G1hKMM4lV2DXMKyUhS1PVSqAeWnvFhwaBqotnEq2lYea7qWnyEJLm8lxLeCJkmiX5D4iECwf4ibz+BMCQXypzFPWyUmnMhR7RZhbQzKXUAuY7S2nMxKsyz9IclqZuwt/aLFpbjeiBl4VBBWTR2Sn1v01/yIUdTSkAVZQM8NXzbp10tEoEKpZgbUqPN1iFy0O7KchMwkFww17v7RTxYztDPNei6ChyuM7jpVD+1eHHJOoil9M5enGJi2zJVYgAPACLWkx0jQ3MoJMozFZlfSnTr/ADFpz2YdtN3Kz8jsRJmdsNvnNFzJDNlt0ikJC49rdX2gNFBQlINCHEHZabCJzGvFOCzQBClAEhiRSka4pwBK8VT45HNBIokclbbsEgqajFnYlnbQVLN8RV6To0Dr/XeiwLbLjy/lbvZWPWkiVLmfrqFp8Qsw1TRPYt35+exbBKOukbwAFU0eFcfEX3phYxrsu+nf7n54IjbmLLTxSqCkNbUP2ZqdDHdExf8AcwV/8jf/AGH8pWIb/wBu7wP4Kx2NZKM5oA/8x9t6wNsnhqvItBulufw522tSFSEpzpQArMT9OeoSacwov/EeV6bhZ1gk2JG3hxWjATlpaDa28H5dvEkzS5ulIIHmC33pGKzD5+ITS+uCHVvIVt4EsqJuFcOXvr6PDfpcotx9FIkaSiycyc05eUcgR8X/AHhZbRpotGZGhDoGf/wRkRrMNCrsTW3L2iaI+868kpzy86equsLlQAAG7fzrCnWVwRBnDkYHKptCLxCUS86jwhIJ7M5gwLNBMC4FvPj1T8QSq61O3IaD3aL7hQpA7ekJiilCB/VU/JPlT1jiaCWNTar5xKSxqlQAI92p1+IS4Wjuijdj7sT8WsJkJJDkZiDpTzN3NAOekEBxOiiuS6Fsz8GFU8WcUuKtlJB/45S9f6xAmRjdtV1LMbc2MnCYhWHUysjjMQOJJCSlTPyNtDlrDA4OaCFIFGlnsRNCTwOCatQ6kcv2eIcGuFFMjmfC62FKjFJJrQs/SEGMt2WpDjo5D2xR9kZKVVNWBvCpBYLuIWpDIWuaAdCtGLRiOJJsrea0NFBJ9/fWIRIHEnKX01i0ztjvS3vyHu+fP8KixxaYSLLDjvY+9fONGA2wDkvNY+o8S5w2eLHjsf2jt21ZELWQDUCtvP1heOdczQPFV8C0dS4niaWhwG28oRK8RQLFGVQSlAUrhSoEBzUgmvNnjJlwYJMuUEXehNkDUju9EwkZyL7VAa8/nIqfaGdGHWuYgpASyhmCmUo5WfUAqoTcARf6JEWI6VYYhQBzV3NF+pI91XxTjHgy15txFep/gLClZml7JsOo/j5j6MGSY63DRn5/r8/nzopi1m6O1VyJi5ksgUSCnRQD0PSvvGB/qrNG5jgvQdBYaPECRkg5VzHgur7H3jw+KSEkhKzeWq7/ANJ/V5VjzkcwdtuoxvRc2GJNW3mP55JMbu7JJzBIf7tF1uKeNLWSYmncKCVsaWHZKioGlXA5UNjBnEvOhOiDqWjUBHpwkwN9FLAi0KzM21R04o2TmH1AeUKdXBEL4qeIUhUm35uXD0uQNLcyH1YKixALfZToxa4HtQNiVvRlfs4tFkmzaQ/7igsVNzLrYUFqCBJ1QtRWzsL48+XKL5VLAVX9JNT3evnAyOppKbHHneG8F9FbNky8Lhh4SAkBgcoA8u2kU55HAWBZ0Hqm5Q59bBc23g/EQTJqkomTSEuUhBygsCCoKBom4JIs9DAjDzE6u39kwSQNbVarIYzbXjT/ABVKYE0Dub8IfkGFW0A1eLrWBjcoVUvzOtDz8CFK4RUgFqWyA3o12AN9awy63UZc2yq8ZIKAAUst72AsW901t1iChLSN0JhsUpLapu38coWRafBiXxEcR82W02ZjEzUApVUUI18xGHPC6N2o0XusHjYsRGCw+XEIkqhFK9SimpzBoNpLSoc2xRVDj5NHa3+P4941IXgrzuPgNXW1/Pwptmy3kKf6BMci7mjDqHaAxDqnFb0qeHja6A5tsytcRstGSW8xKlqSZhCXdDEEBNspytVzxZmYiKLcS7M6mkAaa8fHe9fDSrRdWJMzDuNe/wAuXce+1Ntjayl4c50gWSS7k8WYA8w6R5pHKmr/AKbwzIscZb0Y1x7tabXndqr0u4iEN2sjT3VbgNnqUM4QyKAFboB6peqgAzkUrH0X6lgHVxnb56rzTtN1LOnlJBGVk0OVLBvd69WjN6XwgnwjgbJ379PnjXvodFYv6bEtfwOh809OLOUEHiSpJBFDU6dix9I+edVld83XveuLhz1HmDourbi7w/mJfhrP+okamqk2fyse4h8b70Xm+lsB1DusZ9p9itQpP3/MNWMvRC5eJiVNJMsda5YT8R9qCVKQn9RQW5WavRsxi7C3QlNjdkba4xNJVXzfXXXz+IaVX3QZNYBCi9lY5UqamZyP3TvAPFik2J+V1rrWyN95C0mTPohXIsoG4KS7KHZ+xEVHMcBRuuYV0sDnW0i+R4rO7c3Nw05ZmYbG4eWS7pWQkF6hw/DoKJApZ4bG9w+4337JMuHJOgIPLdUM7c4yqqxmDV0Exai/bJXvaGdY3v8ARJGHfyR8rZ6snDMCquWCkpVlpRUwAq0DMzmrO5H6hubK0X/HirTYHBtnRM2lLPAtaRcgE1JoAqqqGzZmoxazkxpoEL2jcrLzUGYtTINeKgNHNyBVj+94NU6LjoEPJWqWsKS4IoX6XeBe0OFFMgmkgeHsNELVbN2umYGNF6g3/uIx58KYzY2Xt+j+ko8U2tn8R+kYpGoMVweBWpaAxsonu3mf5MWYXAFUsXC5wOVQ7McSpgNQ7350hmI7UrXcVhwsyROadRajCEpmAh85ex4WHPXQXgy5zmUdh6qvkYyUO1zH005/PZLt1YZKQGdRJvYUr6g0jW6H0geTxIHk0A/l3ss/pV2acDkPyf6UmGmrLIzqYkElyWA0HKke2Zl/4gEflYjgNytAtCcrMGag0+2gBqdVXsqjnSshI0LkfPqC3tHi+mMCcPLbftO36XtOhcaJourd9w+A+Ss8HilSihSCUqScwUNDy6uHDWrHngada9PLE2Rha4aHdda2DvAjFIdJZQYKTZj0HL+Wi81wcLC8XjMC/DOp23A/OKtgYlUiE9JjlFJ4McoXLvxBl+NOlyyoJCEJBUWAdWlTQ8Nv6uUXmnKy0wC6WA2zs5UmYpJDhgQSGdJF2OruPKkGHZhaUW0qAou/OIQKSXJJGvaIRNForD4mYg+GkJIuUzEpUzf8hSALQdU0PcOy33ThtrT8vIJ5tNT7CYIERuv7j7fpT9Tp9oRMvE4lQzIShAAfgSnvdWZQLcjyiCxg0dr4og6dwtu3crHY2MyjjAWskDjJUvNo3MVtXpzgy3SmqY3hv3brW+GrKZ82alCQk/XlJFwSlLAAXbi7A0IRasl1A8Fl9j4ZC7F84dSlBqF6kUYUHK/aCkdRQ4eIFuiott4VKJuVJBysk8nNaUtbzhwNgKnK3taInZ+703NxyFNcTHZIHkb36w0M1pyFmZjr4o5WI8IkLNiU5rhw1+RYguKVjKnwZDiGr2OE6VYWDrdO/wDfyvBTicFAFJBHMRTyFhIK2YpGyDMw2FWzklKlAUcgueR/v8xcaQWgn5SwMdGWPdl5g33O/v8AKMzoSnhYqcAm5BFcrsBchx2869Pc7Xb5qqzS3KRx229r4qm2qt8l6DXm6ibAdNI9DG3q8E08XE+2nfyCwZbdOQeAA+eqk2disgL9u3KNPo3HZOw/bgq08K0eDnBQcHpXTpHoTqLCzXtpexOF8QEChul9OftGd0pD1uHOl1qrGDnMMocChpZI+r6hQjqI+cyN102X1DCzdZGHdyIwmPXKWFy1FKhqKRzHFpUzRslblcLC6lunvCMShlMJgHELBVqp9ajT0i41wcLXkOkcD9O/s/b+PFaHKfKCWbacmIXLjKscubMUsjgKuIkuHOVIfUBkpAcirtyi88AGlMbtFUbUxSJoYjLlbLV+Evw86aXv2gX6N0RxjMdVmMUjIsg2+Rzg2OzNBSHtyuIXkKKHFa6/flEkLmuypkqa6iTrz5AMBEALg7VJIqaVu/P7MSEPFWmBmGTNfw1LzlK0McgypzZtK060y21APAdomtLmO0UH5xRVnHCoMxSG9mppBgaUhLyTauV4afOw78KBRpaU1UHDlaidKGpFiw51yWsdqrYa98dD0Sq2llQJZSAqWkAAODmADu7vV3GpTppxjs2jbPkblGhCD2XP/MYrPOyiue4AKg2VNbu3e/KLEbQCFTMmYklbjEqyy1LUqwBy9LDoDa8Ok1GilpA3WI2ygkBVRn4j3ClgV6g+0VpSM4Hcr+GaXwHuP6VZhMSZanFjcfesJkjEo71ZweKfhX2NjuPnFXcxImJzCtPsRnglhor08zI8VFnbrof8euoQcgUANnKuWjfMPedSe6l5djSAG95PtX5SYjD5phFRlQkOOZqfiNbpKTqYoIuIYCfEpPReG+okleee/n+ggsRgyKpq3xFKLEC6Kdi+jngFzNQFPszHZTW0es6OxmmVx0XnJorWjw00uCDaojae0FuqoEKbE4XNLMxLZkkAgNUVqNaUDco+bdLYU4XFFlHK7UHh3he06Bx9syO+f5/hJhtizlJ8Qp8OUKmZMIQlvOvtFAMJ1XoJcXG05RqeQ3Wz3HkSWWJZWsuFKU3ACxAALAhTX1tDYdtFi9KulsOeABw5+Y5LcoLC7w4lYJ1KUJgCutcUxUxkpQhAPCkAANmWsFq87GvZxrqSboGaDRXkvcCZ+U8R/wDWJKikWysSADra+r9orSPvQJ0JbdOXLdpPnL3BIPRjaHMGiRL92qjVNdIB0saW5coJBaiQu5DffR4i1C8lRBBGlf5jlyKTjlEAOWSSUjqaH1EcaRh507kRgEgqAymte1We97CJJ0TIhZqlqTiVsMiAfDSGRMyEFgQcwJClsCLUDchWocodvv8APD1Wh28vcFnNo4pczMFBlFRJy0DuXAD6k+8WGtA0CpSvc7fdazDbvyMOmVmSZs5nUHJGYh2YUITat69GlrzmoJgwzQ23KXaUygXOGZ3MuUapBtmmCmZQqw+kOOsP3SiLWdUlSpa6gpCQkVexzEppYZlD/wDsRWxRAohaXRrSS5nMLPrufSFhLfWY1wR2zcZkYGx9jCp4c4sLT6Ox4gIY7Y+yO8EpzF6EgC5ob+UV2f7pbH5fwF2MiOHkc4bHUfkqfDhytVuIgdhb94u9PPvHObyoegVj/TkRGCDuZJUhl9POMkFbRb3IHF7LH1JofvTlF3DY58TgsbHdDRyW5mh7v0mYHFlCsitPiPfdG49mJjAvX5oV4jGYR8Ly1w1+ajuV9hsSFH/TzEWVZII1DvyiOk8CMXh3Rvq92neiNj++5V8PKcPIH/KRsmXOx+Ily1zFEIAzOUkIAyjMnLQqU9661o0eCxWExGHrrm1ey9pg+kMK2Ivi35d/PVdS2dg5ciWmXLASlPueZ5kwIIGgWPNK+Z5e/UlEFekQXcEulPKVEXogI1XJNzUy5uIQzMlQolQUCXYuKFJyuz81Ueo1cQTSWwWF16YXB7N6xQtG0ar59/ETDIRjZ2W6lFRA0JofNw/nF1htqGUDRZuXgVrLBJJ5WYczyiHOaBZKKLDSyuysaSVNjdkZEukkqBqKUFX7m3vAMkDzorOK6OkgbbvgQbkpHal/NvMVhqzkxCK0iFICudlO4SCRUE0PfSop2iXUG2rMF3lCt5aZac+cKKiFMUtQ6Euain9orWSdFee3KNVJs3Y6Z0xLAlytdA5ZLEAB9SQK+8R1xaa8FBw7coct3idmqkqAWASssnRJIYh7dSQSRWGtOY2lmUcF6TuWJ0zPiFLKXGWWCACNSsgOzk0paBkxJb2WpdA6p+/ex5MrAqMtCEZMoDAAsqZLcPcuUpPOkVy9ztyrmAdUw0XF9T9uYs7pWxKVEhZsml7ge0R1rQdSiZhZ3C2s79wPb54K2w6yZQJsPlv2pA4WIOx0bRxc30B19rVzFTOOCDnbhp9xopdl4oKSwuL9zWkI6St+JfIT9xJ8uC0+hZmHDtjb/wAQAfHco9IigtrdMnCkE3dBINLWfx88hYf1/t6R6DoiUQyBw24rxPTLnOeA7y+c+aPwKpYU8wEpH6RVzSjefake8fZFDcrzbg7gr/Ze0VyimdKSZaE/UxCytL18S1KUDUYcoyukujW4yF0Rd2/+J2yncVzB4jj4osPP1MoJ1HEfPZdO2TtZGITSkwAKUjkDYvYgvHzsAkU4U4aHxC23AA9k6HZWqBWkNalmgiUAxztkuxa53sdc9eNkqUJYSmh8JKgCySBmKiXIzKY0uqhuNSRrWxnVAxxs+C6KkaesUKRElcy/E3cgzJn5mRVa1BK5f9RsoUtZx1fnFhs7WtOfguyGQgBH7P2JgtnSJasdlVNUKIIC+lQaEnmaaCxhLbkObmrn1L2t6uN1AcVRbyTZWNI8MokSJYGUMiVV68T1DaBqnVosMbkOoUEuc0guJvfVY3bOxBKXlExMxJS6ZgFywNWfQadOrOaQ5UpIy06qhRwqblQxCUDS0OzEq8RSiklwAxYcmqeghUxGWrWlhQRISRup8fiWZ0hTEi7M9KHUmzGFRNJOhVjFPaACReq334d4IEmZySAOj/2+6RX1L0WJeMjWjl/ha7GyxNmyUkKUlJKlMBldv1HyNOo8rLDSza1ViDqQxOnSEHQo+4Lm34sbX4pWGBs82YOwOUXt9R9OUSAataWAAacx4/gan8LloS735RYJpIazNfz56qfAjKoaA0qf2hc3aareABjkHAeOnp8/Z8yXQpDk8SiGsG+y8W+h43yYnOB9rT4XRA8NSkdLvaxmS9yPGrtBSwtLrSaGhTqBofvpzinbXUx3rzVhrJormjOh0I4gcD++Wm4VnIxfA58+kVHxdqltwYwGLOfP9oqTMSuj1hTmubuFcZNHJoCo5+FvYg3SQ4MS2RLkw7SCKBB3BGhQWN2LOkS5c1QHhTCQhQJcMcrKBtWx/tHtehOmOsLcPIdeF93D9dy8H0l0f1EjstEA8OF6j9ePJX26KFYmb4XAmUgEqWak/wBKBqa3/s93H9ICOXKzfj85fn3VDD4Ey9sg0trsfZU6TiUKlzErlLDTCtOVactgkg8QIcMXZnpHjMZh6l60mrOoGjT5a+u/Na7m5WZa28z6rYKIBiqSAaSKJCk8ZX+YhznUhDQqDYWCyDMQAonhCbD/AA5JvUitBDsXPmc1rTdfnifL80pjbQPz5aukrTKSSTX3JhZLYWFx/slTTpXABDSpglpmT5qqJSVkHkAVH4hGGhc52eQ6ngmzOGUNb6rhG8e803HTFTJwCkg5kpNEpABGUMxbu5c3EbTGBqpF+ZuXgNVFJlZ8stC1BBLqZLsT+kO2ZVdGv1g3aC0bBm7IWo2fuasyuITQAXC1DKA4YOOJRDgVy8wWeK31IvuT3QDLWbVYza2zTIWQtn0Yu79RShcHsYsAg6hUnNop+DkzinMkMkUUWfLcu2lWSDzMEWXuibK5uyixEibMXkSTMb6RQk9W0LaXjsgbsELpHv8AuNrsn4WkqwWZQIV4qkqeh4Qm/r7xQkZT1dEpe0XyWyS1hpAodt1DiJwSCpRZKQSewDwJ3TGMLiGjcrgG3NpmfiJ00mqywq4AewPJvmHhhoX4rU6xjSWs5ZR66/O9Vudu8EW8SkiUNFDf5wRODkrcFLKJIDOHqbAa0uYTK9tEHTTy8UUef7hrqOPsP5P8Xd1vNhTLVLStRDIzJlrUgKCyQCSEXDihJJ9Iu/6fyS4WWTMLBNVeugo675eVLN6QcZMQ0b3XudlXLSQQr1He4jLaQRS9ZI1zXh/qPHcIOepUtXDVJqO383iy0NlGu4WVM6TCSEM1YdR4fsbIWUsguk5esPcARR1WbE8sfmYaWs2EkYmYmWFAVSFK5PTXUsWHSM4YWQ3QXqHdLQMZobdy710nbuwpczDeCBwhmD1oGvzYXjg90D2yR7tNrz7Zetc7rdcwN+ax2yphw8x8tUEgizixdvbsI0GSZv8AdJsn1WsY2Pj6tug7lrdl7WSoParMSLuG+fmLLwJo1nz4cjQarQipBjDrtLNOymKXvEuZYpCDWyAwK2Ae7MPk+8Igbkdbt/n5KY/UaJyU5lAnS3fnDSMzgTw/PNTeVtBZT8St4EypBkpIMyZwkA1SnXzsPOLuGYXPDuASJTlZ4rnOwNz5+MWMgCJZqqYqyU88oLl3oNb0FYtSTMYNVXbE4rre6+7MnBoZIzrP1LUA56DkIz3zmUa7K41mQUFeYnEDKQshuVfswmQgtIdsjjac1tWA35wEqalGUpKgqpqCCWJcsXcPzu8XMDQbltBimE6kUsWjB4jDvOSuXLCaKQqYUzFEMWSkCtC7vlUNYv5+1VKlkNWrCXv6pkiRIlSsSoCWcSUoTdTOQlICQJbB20NDEO240obVrpO4svJgUDNmUqZMWtbNmUVqKin+nNQdA8VJjblajbQV9LLCFAJjt1mt/wDFFOFWM2Ump7CreZAbqIGrdSu4Edsu5BcSKHPD99ekWy6hZXdXnfTNfm6MwklAUnMCpyBT4HOsVnukeKborggjjGupWz2Vs9CVJ4XUqZmY3Slj+q12oOQtCooJhiWtkboBz0PzvVtsBZmf3b8ye72Re90qWlDJQlyoEnKkEnyFTF7HTENyA0OXuhwMDC7OWj5payU5NIymla8osKvxopS4NPOLcO6xccCWUNwdPNGbr7tzcasoScktIdSyHD6JA569ItdkarDke/7Ttur/AGhs84RIEtDJSR/qCpJAAzP1LljblFyAtLUo9krX4TetC0oOUlKuFR1Cg1eorFKXCnW05mosFBb2bMP/AI8uobibloev8dozo5TE7Kdj+Vq4ScEZTuqXZs17Eg6jQ9RGnC5pHZOquPvjsuh7FxPiS31Sog9KuPYiKeIGV2iwcTFkfXA/PyrQqhReqoCo5cwsG5ftFV7zs1WWtFarF7xb9CXmlSFFcxqqT9KTyB1LcvWLWGwEhIdIfLily4qMaNFrDJKsRN41cTOb9gNS5UUh+TxrUI26cFSJMrrK7xs/DolSkS0DhAA70Zz3jEMnWG1drKp0paDY0DVQXWnZEEOsBuUWaB1KC3DQIadhkTZawUsGNMrEciHD0Mc1wB0RG7XP5O5UuZmnzlApDlQXMKEpAu7Moa608os9Y/mPygfFGDqCit1929n41BmflCiSknKvxZgMxVPpYg5Gd3Lu3WJfI5m5CWI2u2C3mHlIloCEJCUIDJSLARVJs2U4ChSGm4tAZz1pWJYjylYP8TsZmSli6VW6tRz06RA0etHDsywO01/a5+AGp994kuN6pzWtDaHzxRWzEvNl9FA+heIBo2nwtDntC6Ns6czj57RsxvBabTp482oVFvRigpaUi31Hvb4AjCxbi6Qq3hmZWgFUs2xis3dWZPtK9sfZMzGTRKlCgYzFn6UJtXmToO/WLkbMosrBxuLZYaOG/wCl2bZWyZeGkiVLsLnU9THE6LFdIXuzKHaWDChSCiflOhUg3usNi9kzJalcPCK5dOdG5xomTM3TdCBRW6wCgqUnsAe4AeMTER6lMuisRvDs38rNC0hpai4b9J1HblDMPKWnXdbOGmEkeU7haPdXGJVxJLpWyT/TMFgRo4f25xaxLQ9mdqpY5lb7j3H9LRYgkJcE05Ak+gvGXR4LOaRdFZrak3/SUACJaUjxFsTdgEISKrUSQGFyW1jTw2Eaztu34BJlmLuyEDsTcqQjDFW0gnxJhdCCshUlLMlAKTVbBy1HpZ4slxJ7KRqVRbvbkgTRPmLSyJquBic4AGRR/wBvFxMeTGKePxQjaWDcqzh4C42ulyi4pGfEARonu0Oqni8wCkgoediAm7ecBJKG7JrI8y9KOr31iG3va51bIzDlIsx1tDhoEl18UJtDaATcFXQAk+0AX6prGaLNYzaWKmEiVIUBoVBvMgluescMt2SnDK1Aqw+PJCvAJA1K5CR/6hPqNDzgs0Y2cu6wbVfkq/frCqXKBUlIUkOchCk1pca29rwsStJ3Wjhe01zBYvawudJPrDylNJrkVbbvIzTQeX3+/tEAW8BX8FqbWvnTWdjSlfmLbpMrSrzW81iVbRzTSomhcDtpFKSLsd6z4Md/v2TTdQP4R2zsMvEr8OUP+UwjhQOZ5nkNfWEZWxjM8puIx2YFsfr+l1Ld2VhsJJEuU5aqlMXUrVSjz+IEz9YbWE+Jw0VkNsyifqbvT5gw4FKMbglXjJRLZwf+PF8UjiW8VADuSFxsoKAy19YkOyagpgN7r2y0GWnILDU/dYVJIXalSQEJvGgTJSkXLOO9xFVs9SgDw9VbwwLXBy5ZtLaHgrTLBWmXMAUQCXcEEd2UCR1j0UOTMXAaHgk9KyuBbH5rom5u2p89HhYlTqIzIWwSspBFFgBipquADfm5xcS+MvIZt82Sm4d7Iw93ovS9jTvEC0Y/EeEeLw1ZVsdACQwbsT7mLn17CNBarfTG9SrbFYJMxQM5WZhbr20N/WFyY8MFDRGyC1KnDpAZKWTyJJ93/wAaRnSvMpzEKy05dFNLSSAAW5dvOIZmIAboocQCb1RiUJSKq7uYvB4aKJVbVx0CrMTLklWZecvZlFLdiCCD2OsUnYuIHM4FXGMlrK2vyi8PPQAAzIAupWb1JJL1uSTDo8YwnahzSnwuJu9eQCmRipaKlaQP+QiwcTG0XmCX1MjtA0oKZtPi4T7iMmXHPLuwrbcJTdQmzdrADiWO5V/ECMTK7TX1/SluFs6D2VHitvYZ6zAerlXwYV9NK83lPmrjY3tHAegQZ3kwDLCpilZklJGSYRWhuPeLcOGxMezfcftA6R1inAUb4cFzzbWCCJjyyTLWM6CQxIJKS+lFJV7RsRuOWjuokb1jszfb+Fe7ubNKE5iKqt20++0WoW32itLDx9U2ku8cwplsLqOX2r7fMBK7WkeIf/tkDcqn2JsNU9VwhA+pRag6czFaacMCyhDQzHfZbrCYNEuWEoUUp8w76lQdyaXjJkkc424pwGtAfPNSZstTlbzL+8JzngpEbTovSto14JaVHkkV/c/MEBIVDoGAdor03beLKssvCLV5LI9kBj3MW44nEau9lWfHC3XMiMNjdpn6sGhKdCVpT68b+0Ne0NAt3sqw6ok6+1q3wc9RB8US0KuQlapo11yJr0aKT52NNB3t+rCMRPq6+exUOJUBY+3zWkUs4Btv4VtgJ3XJ9sSc+00oIYJUlxeiKkn0j1LZycKX7Gv6WfimdZj2jfY+1ra7r4p8YlBSoEIKg9HDMAKcVHLilDGYcM5rM/ereIxLHDIPM8FuZKXQG5D76RacMw0WXdboYSyDUe0ZrmEHUK011jQryJgJZw/uIjdSdAiEzAA5sOj/ABFiOrSXWg9oYkgE5So6JY19qREh11TIx30qLaO0VzkhKgEgF6Dy1hMkpcdVdgYIjbUPIxJSgoSGfVy/u4hRcn0HODjwQeIwRVqkdVX9XeCZKBwTuuHNA/8ASP8A9g8v5cw76jhlXdbfFQzNlA/qV5//ABhrcQRwHzzSyb3cUOvZ6QCoksCzmlb6sPOGCV5dQGqU50YFlVWHSZs8SJQSVKYIOYMTrUO1OXIxoRwOIBKoOxYLyxoHcV0bZG6qUoQJqs6kmgAcCpXro5Jh7cCGnMTqrYxJjblb+lNi8LKkFK5hSJeoUa9OpctFghrTumjFl7C0Gjz0pZLbBlzpgZRKuOYU5SOBRSUljoQ5DOKGM3EktaHAcTfnsmjERkiNrgSAOR8dUPIDF85DMzAH5MZ7zfBEATuVbysTLJBm+KsO/wBSUf8AlZ/MwsGjsPJC6IgaOCuJW1dnpr+X4hqUS1HX9RUfsw8SNA0BVMwzu0zivE/pEK3xkj6Zag1vp/YQJkN2Ah+jPFw90LiN8s30hSR3b/2wiQSu0uvApkeFY3fXy/tV07epX/bB6qWf2EK+jDtSfZNAA2UP/wBUzdEIHmr+YL6JnMqLHz/CB2hvbOQHyIPRKST3vD4cBE/S0mWfqhdE+Cy07GGdizNBqUi3Mhj8xsRw9XDkKzXzdZiM7eVeyuMPtGYJomS3KkDK/MEEV51Ov7BqzowGUTVq0HBxsC6W+3Sw60LBVNJDFxStKaaGt4WyVjn0NEicEMVvPmlUwny/UwEAXlzr4IGtAbSyuIKEzlzEBbqNyFVtzsIW6ckVpXkrbYdNUQrakxWnwP3iu6TvRtgCin7QmNXN6xAdm4qREGnRCGYojhQR1cfDmOpg3KZbk7Iv7/xCiWcEwHRKEL5+39onsckITVyF9T5mJDmI00pWP0/H7wXYPFTqkmgLSUrCspBBDCoND/mJZUbgW7hBJG57a5qlVulh1VR4qSKghQDHoakd4tf9RkB1pUz0aANN0Jj9lY9VEzZ5As89ReuttOjxcZ0jCfud+f7SJMLiToNvFVZ2BiUqzqSSvmpeYkX/ANub3iwzHQ/8SknAT1Zr1R2EwOIROM5SVGhACiSyNBegAakJnxEMoyBydh8NLE7PSspaJyv/AMaR3J/mKJ6kbuJWjc54AIyXg1EcWQeZP7QsyMH22mgOrtUp0YMcwe0LdL3JmZoSzcIGsD5/2gRKgc5qgRKJISmUCTYAuSb0ADmjmkNBs1Z9Ep0gGpAHn/SnGGXRkIHdvO5ELdK0GiSpDr1ChVg8Qq65SU2ckN2cPXpD2uhy5iCkOkkzZRv4IPF7LmkMmclRNwEsAObn+IbHNCNcqU8TuFEqPBbmKIfxUJF6Baj7AAw2XpJgNZT7BVW4cjZHYHZipKFDKQdSWL1bu2sU5cQJXA2r8DQxpW6kzaBhp+0JbimNKrmEkaqLFlRSQHb5hcmKzdkHRHFE1ps7oKRhya6Qh7lZzAaKRSBUZfQQAJ3XJJOFS9BXuYkvNKCVP+S6QAeVGYLypBGkCiDgkWnp7QQUhRKiUQSKkA/4BiQ5SHKEYb7r/MHnXFxXkYP7+xAl9rs6f4ZH2I61OYFRziTT5gwQEQAUP5YH9IPkI7OeaK1BOwb6ADkKRLZCEQc1CTcK1x7w5shRZWFSS8K/2YEyLuyOClGzpfJz3MB17+CWa4q/2EuVJlqMw5RxolhEvjJ4FLWFpTncZsgIWkBm6jWwuIa2EOk03A71i4qJz5iI9ePgocTJlKwoAIVOCgqaoJC1l2LlQYLmUUCDMNSXfR83V9UbPKzx4JML5GyAjvocE/EyZXgFKUp+shkIKi4lISDmmlLKoklYS5rZ3hcs0Ai7rrQd3zVFGJnS3x31Pf8ANF6Xs2UcOAVIJM3xcsydLkEpMvIzJ8RQBpThL60go442RgE2N9dFEk0j5CarhogsFg8qQElQBqxLs9Yw55i9xcQtJjGtaGomZhCRfTl/eENeuJVvg8HnAygUAJqeRtQ8jFiLDGa8taKs6bJunnDkpzUbuebcon6NxbmsIRMAaXpmEUkB24nAY8m8hcQMmEkZV8UbZg6+5RflTqOZuNKGnmKilRA/Sy8vgRde1e8C4ADgsapvXr0PZi8L6iSyK7txv6qetHFOOHUKt7g6tZ3uR6iCdh5Wiy38eCgStPFPRg1qtWrUa8R1EhNAXwXdY0ap3/T1s7fFrxP08lXS7rW2mr2csPwgs9QRpc9hHGCRt6bX7b+ikTNPFDTpBcjKHFDCtQaKY1wUH5c3aJtHmUiE9IgobTFyYkFSHJBIglOZIZBFqRBKnMDumKkPeBzIg4BRrwINxE9YUQlKejBjkY4uQmQqX8mnlEgoOtcvHDpoKsHYOWDly3JzWDMji0NJ0GyW3Qlw3KXwhp6aFqh+bH5PMxwkc1paDoVBAc4OO4TFSSdSzlTUbMQkE92SB5RPWOMfV8LtSA0Ozcdk5GHAtCyjLrTwiIKG0pTSIAUEorCrIFCQ4Dt0s/OHRyvZeU0kvaDulQ7X9hZ35c4kTyAb+wQ5Wk7JJiibkliSHNnZ/gQp88jtzsmNY0bBecszluTwInkIrMVORt3ScCeZ9TpaC62T/wAj6ocreSQc3Pqe8d1sg1zFTlbyUgmqAYEgO9KVtHCV7RlBoLqBNkKPOr/cfU9oHrH8z6oqHJPROU75lP1L/N4ISyA3mKgtbVUoV1Lm5qe8Ddmyi4JpjqXJGgEVpCmCpdaTLE3SkJYG1ya0CpSkRK5KBHKEsEEKQQShNaJUrzQVIbUgERxUL0SVCUiBUEr/2Q=="/>
          <p:cNvSpPr>
            <a:spLocks noChangeAspect="1" noChangeArrowheads="1"/>
          </p:cNvSpPr>
          <p:nvPr/>
        </p:nvSpPr>
        <p:spPr bwMode="auto">
          <a:xfrm>
            <a:off x="612775" y="-1333500"/>
            <a:ext cx="2952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data:image/jpeg;base64,/9j/4AAQSkZJRgABAQAAAQABAAD/2wCEAAkGBxQTEhUUExQWFBUXGRwaGBgXFxwXGxccHRwWHRwcHhoYHCggHB0lHBocIjEhJSkrLi4uGB8zODMsNygtLisBCgoKDg0OGxAQGywkHyQsLCwsLywsLCwsLCwsLCwsLCwsLCwsLCwsLCwsLCwsLCwsLCwsLCwsLCwsLCwsLCwsLP/AABEIANEA8QMBIgACEQEDEQH/xAAcAAABBQEBAQAAAAAAAAAAAAADAAIEBQYBBwj/xABCEAABAwIEAwYDBgMHAwUBAAABAAIRAyEEBRIxQVFhBhMicYGRMqGxB0JSwdHwFHLhFSMzQ2KS8VOCslSTosLTJP/EABoBAAMBAQEBAAAAAAAAAAAAAAABAgMEBQb/xAAtEQACAgICAAYABAcBAAAAAAAAAQIRAyESMQQTIkFRYQWRsdEUMkJxocHwI//aAAwDAQACEQMRAD8A87o49gYwGnTJAH3GzYeSbWxrH2FKkLX8A3VlVxZcyjopU2uFJjXExJIHxW6KO7J6xOoht+MgIUZWW2qHdlqNJ7nd9SaSPhDW7dTur7G5dSp0i1tNupx30NNzsLjZVWV4KtSq64aREGCrqph61e7RAG8mLrWlHtCVsgZfgGtJa6lT1ngWC3yVVjK9OjiKYfSY5oJ1gNbeTYi24WkDHteS9nj5zJAWczjIKtWq5+poB5lOLfHSFJJSqyrzTF0n4k901opWA8Iv12/cJ+FNLW5laACyztIgG/IIlLszVBBLmWM2JXcVkLy6dTecXuinTlW7C90BrYd4qEBo02E6BGw6KzyrCamPDmsJ4HS2QfbZT8NQEHvSA4iABwPBdp4Q0u9Ookth08ItMdbrLHJSZrPG0iqqYQQTpZ/sb+iNhsvBLfC0zEwwbb8ldU9REksPnC6KzmtLQ5gnkQF0yhUE1sxjt09FJn9GnSqANYwAtB+EdZ4KLgq1IPGtjS28+Abeyt8dloq6S+s0FvKP1TWZNQjxVr8PEBHsVyyxZHK0juhmxqHF/oVWZYukS5tOk0NJlp0jU0Rt5TdQa2kxYW6C6va+TYf/AK4E9QuOyXD/APqBHm1Cw5LsmWbHxaS/wZqrQBu0BSMPk9V9Jz2Ui4MPiIAhtlcuyXDAWxI92qRUxxw1I4elUJBOpxFjNrCL2W7SW5aOTvozf9k1QCTQqbT/AIZP0C9LwmUUTRwwFOkC5ou5jb24mFgcTi/GSHGZudUT+yr+jmwcylVqVSHU5a3k7zjjCMGRRtNdhOF7NJiuw9J72OBptE+IBoOr5KxwHZ6m17+8o0i2fCe7bf0hZCl2qDXag8nl4T+ikv7bk/fPowrrjkwx2ZuM2qLSlgcPWfVptp0h3b4Pgb0MbKkzPsyx2JLW02kEAkBoA5cOCrKGZUqdR1Sm+oCTJMG88xCmntUZJDnSeOgyoyTw5GnLVf2CEJwTS9wXbXCUaXd0mNYCBJAaJ94Wbp4Kn3ZfqAqA/CRYj81Z4zGUqjy+oHOceMFB7zD/APTd81y55KcrVUaY4uK2V2JptcGxpHMwN/RScv0NMFjHW4gfmpLX4f8A6Tv36o1Othh/kv8A36qIpfKLd/Bna7AXEgAeLaFp8yyMNy5mK1Nmo7SGhgBg8Z9EF1TDH/Id6/8AKc7E0IDTRe5o2BNh5DVAVJQ3bX5i9XsYvSuqVrZ+FJRRJ6Bl+Jp93Sd3fjbTbsJkQN+BVTnRPekh7hI2a4gD0Qeywq1RoBDQIu50WOw90XtHk1em51SWPaInQ6S3hJHLqs48rezpbXFOiA17zs95PRxWuyuq9lBoJuZJ1kzPqudhMETRNQHxlx32ttvsrarkVavVAD6QkffdsfRU1L5JhOKZmu0VJ74qDWTEO0kwI8vqh5FhKTmF9Wo6ZgDWZB9Vq6eUVMO90ObVNhLDYb3g8FWdpcO6m4ENa4ObqcWiIIi5HHfdNKSE5xcjP5/hmN0upVHmbEajYjyXMmfopvdcnVEkl0D12ULOqzminqHxSZIgkWvCn5K9ncmXTJ8QH3bbX3Sbd2KXH2JmAoV6we5rbNI11CLdJPNQczzRx1UmkQI1Oj4jvboFModoTRBpUvgf4SP/ALearc3pxWNt2tKhpLaLjJvTLPN8Nh6lFlanBrG9UNADfPoVR0sIHODQBLjCfk+Iif5jY7brbEYVwaGU2d64WDR4gfyVRjy0iHOuyvf2Vo6Q2xf+IbH3WXxOEDHFrgAR5K/fiC0uioR5ifZafKn4Ws0QKdR0CdQGo+huiuXRTaiecMpt6Jwa3p8l6dijg6RAfTpzyDNR9gLKfhcHhntDmUqZB4hoS4MXmfR5F4ei5mAl7yfxGL/O69vy/KKDnf4NMgAn4R8/dY/7TOzDSRiaGgd4YLZEO0tAB5AkAWG8cyspZFCSi/ca9Z5iDeFreyuS/wAaO6+F+7X30tME+OLxALek7WVdl2UU2HXXJt93n5AXPovQcq7tuio1ndOsAGgAnfSIG5k8LrKedXSNY4mlbPPMxy99Co6lVaWPYbg/I9QRcFDGGd+B/wDtP6L1Ptr2fqYynTq02MGIpkNcO8YBUYbi5I8TSPvRYneArbuy3wuEERIXQtmbmeLPw7gJLHgcy0/ohhpvLXCN5aRC9Zz+l3lEjaC13+0g/ksjiQa00y8HWIOkEXm3FJutFQuWzPDLax/yan+wpoyqvP8Ag1P9pXsNN1gOgXeKriZ+YzyEZPiD/kVP9qIzI8Sf8h/y/Vel59ijToPcz4ogeZsvPMHiKra2rvJOoADUSXXuOqNJ0yk5PZExWUV6TC99JzWjcmP1UEFant/mJdWbRHwsaHEc3Hb2H1Waw1Evexg3e4N9zv7IrdDi9WzOaUlO/s9vMpLSjnsuP7V1U2N7tohgEwOAF7e6Y7M26dNQvNokRMbHjxUvA5DraBrghrJtxcGxHMXEqJS7ONN3VdwDYXB4gpNNbaN029ImZTn9Oi006esgmRJap47TnhrHQObdZ/MMops0lr3Ouf6IbQRzRzYKFdmlb2l5h5/7mqNjc97xpBpOfIIjUAb8oVI955J2DdqeGuFjbj6fNJZGtobhFj8wqtqFrn0XuhoaAKhlobtwXaAptHhYRO81D+iQy/QSdb3QCYv6IEnkfZT5jltgsdBRomQy/V5/ROx2KNRwcQAYix5eYQS13I+y4KbuTkXZSikRi7QRHG/zV1kGJPfsJ31D9FU4zDO0ggHfkn0G1RcNMiOC2xT4uzmnFsu+0DA15hxJcXE9P0VTQxppva9v3SDfjBRsSXvOotMp+W5KazjqqNpAb69iOnVayqUvQuyaaWy6pZm9xqOEQ9xeNTo4CAtH2Rqu01NXFwdvYWAMe0+qytfANpgNp1GvbMXOx5/yrVdnsVh6bDTqVGgg/GHCHeQ5BRHBJza+DWc15apGloYiHCHaeZnTHHdR8XimhhdigXFtIvqUjctpgiGub93USSf5BxuM9jc1ZNV4fNGk3US3jwaL2knZRsszbvnvZUfp1OBxFVzvC6oBDaYd91odYD1mXAjDM+Mu+u19l4MfJWwVF1IU3vbRc1tRznNEiabNUNPhMtG8ExJB5K9wALQ10EOI8JvLWkci2AXDZwMwSLSmZXi2nFNosdTpgVGUy0Ns8F+l9MQ0gkSIJtYybLaVcJql+kS4klwEQSfhbPG8Cx+ULyvF8oRUorbOjzE3XsV+FpEAO1luwGx1CeIjgbz1VjmgDxLbhokGZgcQfW8DgXckzF1W0A4BprVIkNJDdJgmHOmAZP1KHh8W6qDLQ14BAaw/E0wXNFzcXIIP5qMEZYu2r917/sZS9RS97qBjTe3rx9Fn24WnTxfhb4nMLgDs1wIBIHKCpmKxDMEXMquLi6Cyo9pDi3iBFhBJaeemYFln6udMOLFWfAGEaryJi0enyXdhlL1P61fz9D41VGzZiSSNr2iPdGe6+6xmKz6kTLXu6xI90V3aWmBAc7fkduKeGc/dCni1aNJi26mkE728ispg8E9tYmozS2mbmNydoPHmj1O0VE8T18Juq+nnTBUcS5xYQN5JkSOPSF04mpLlLTIqcdIj9psrqOrVKzfE0x5iBGypMqxQZiKLzs14n6fmtTX7S09JA1TsLWWNr4fVMPi/IqINp+ori+NA++HMLqpO66pLazlpmvwuJqaGeI2aI9h+g9kQVan4ioeFrwxu3wj6BE/iuix5P5O9LQZxfxJSl/MofekpoqFLk/kYWX8z7phqOn4iud4UOod0uX2FEiXH7x90wudzPuUIOKRrxAdbrwPrwPmhbBuh9QOG5I85TdR5lSMMx9RrtFJ9QUx4nNl2kGdJIExsb7WXe5qEQ5sH8Mt1cx4QZJjp+abj9ijK+kRZPVIHmUWpQc2dTXAjgQQfaEJlJ3xOaRq2kEKaC/Y4QiUWCN4Q3t2XWvSKDlo5j3XNHl7oQXA0dEWBYUsD3ndUwb1asGT4SxoBIjYm59lru8p1GltNo8TtLWsjU2JdJnedLpMQZN5Wa7J0icTI2ZSe5x4NmGjfaXOAnqr/ABuQMdXnU4FtMFpY/u2AEu0xBaSbEdZuL25s06lv2EY7tK92ExIFNzmvaW1ADux2oncG92g+vHc63N/tExbsDSr0aTKNNznNqOpuLnNcHEeHU2GNNrTPiXmOc1nurVNbzUc1xbqduQ0lomOMBMOZV3Um4fvahpNJ00tR0guMmG8yb+a7YpuMbdtfRyye2e39i+0TcXQkAd42dbAQAJ4gW3nzsd4Ws1hrO8LNg7SdW8WIuRG8efkvIuy9NuFAqF0FjNOqba3EEiPvCYBFrA3BC9Gy7N6dZgBaWvLbgGCwGDIIiQeBt8JmCF581Fycodf7/Y0prswnbzFNrPpVWkCWlvclwc6mAZBdpsC4kyCZnosrpXpvbPsqK1M1aLf71gmBu5g+6RAJMXBubRxkeX90St8c1JG0XofpShN7krncrUoemndIUUtEFAhBdEcwuBiQpoGZxJKEl0HCXmHadLf5R9AigQm4Zngb/KPoiaFztHaujoSS7tLQgDoKaTuj4bCuqPaxjXPe6wa0SSvQuzH2V1Hw/Fnu22IpA+I7GHn7nKBJ32VKLfQpSUe2YPK8BUxDxTo03VH8mjoTcmw2O5Gy3FHsnRy+k6vmRpPJtSoyXayCSW/DB1N4aTvwKtMX2nwWVA4bB0hUxAgPNwJhsue+5IgTpHy3XmWfZy+rVfVdUc6q4aS4gCGku8LQPhERa5PErWMF7mUsj/7stO0XaGo+mKBY3DYazmYan4SGgQ3vC0zBkmJJLhJjZVmYMr0WN1FzO9EhsgEMtAMX02BDXee0KPluHbTYa1YBzTOhhJmqep30g3LunOFExmOfVe6o8+JxkgWA8hwH6LZKlbMHJtUKnjXMILDpMbiCfc7ekLjMdVBnvHnzMg+YO6G0oZJ90W/cktH5xM66dIkiJGpu+xDQ4NBFogRvIKi97Bhw0wBcn4piOECxn0UN1uqEHxsomlLsuM2ui2KQcFXUsSQbH2id53IMeas6JDhJIG1vQSYF4nj1CwlBo6YT5EnK8Z3dQO2BGl4mzmzMHne60VPLmONU0qlVofBmlVe0AgOHh0WtPEEeK0rMGgHBwBBsZg8OauuyOWMq0pc1rnBzgG920wN/EXED73Bc2aNR5pte2hyVOmhO7J0naS5lQ1HGX6y8vMiSXSDeeLb3RsNkFBtQlraYAEggh8OHQyQRb3HWZ9HLWHwihRc0XHhuLkk6rg9NxfdW+Fw4aB4RpMzElmmYLQRDdzwEmAuKWZ9W/wAxpJexhc3zAO0MptimzaYl241GNuNvObq37K5mQ4eINqMIhx4s5EDcTB/ciozrL/4euabvhBLmneWujSfl7yhU67GkEGCDOy9CEY8fSVNJns+W481Bq0wQTLT90jh1tfhuD0WI+0bI20WNxFJujU/RUaLjUQSHD8JkQR1HWedne0AmQZNtbJ+IAEAieIMH3B4L0R2irTOmnTrUyBrDwCHDh4XENEETDjcxssVFqVmG4M8BNd3RNNdy0/bHJW4SuRH908k0nSHAgRIkAXaTEEcRuqDvaf7C6jZO0Ru+cuhxO6OarEOo9p2CKGcYV3UVxr7Jd4gRm5SSlcW5xF7h3HS3yH0RbpYaqNDbfdH0Cm5fh6lZ4ZSpuqP5NuY5ngB1Nlg39nYuiPhsPUqODGNc97jDWtBc4noBf/heh9mPssq1mh+Le6g38AHjIibl1m77QdirX7N8qo4au9r30quMLZFNnj7lo+I6+DjIHDzN1vczzVlBpdVeABeOA81rjgpK2YZMjTqJFybs/hcAwmjTbTkAPquMucBzcfeLC6wX2k9sn6TToEta+wdcTETF45X6xCru2/2huqP7rDP8Igl4uOMgc+vCOu3n7qoMXloFrz+ytaVUjKLcXb7HVHwBYAxFvcTzPMqDTLdYLhqaDcTGrpI4dUSs+bIDglYBsfi3VHl7ovsGgNaBwAAsANgBsgDZMXHPhOxNByLLmmy7h3cOiVQwCpT2FAiEFzU91SBt+iAHnihsBxMKTgsVokwCHNIkgGJi4nY9VFqHmhtBGyTQ02naNFTcI1Tc/DHrJ9B84UnIMQadZzXaS0kPOt+kX6feMkWvsqTA19IA6QD53Vnl72txVNzo/wAOx6y8epAj5LGcVxafwdDnaTPR8txbGugS4uMtdqLWuc7QA0QNhpuAPvW3KmB7y0NLGPJJGlvha0TeZ335CY9s1gsQL+AkGJGkO32N9pjjbcK1bXcGwGE2sXAOfAgQC13WY6rxcmJKVmiZXdvm94ym8CCw6bC0Ok7x0ACxXc9Fsu2mMmg2mG0gXPD9TLEgtMWIB0neOazmXYa+qoJHBpJ97L0MM/8Az2bYsUpyqJCpAtcHNkOBkELeZV2gr02tdTbGt3jY5pDGkgzVE3OwsDeQDEKibi3AQzSwf6AG/RCeXO3c4+pQ8qvSO1fh6f8AM/yNy7P2VwaT3PdrB1MJmBBBsLe3QrznM8rbSLg2p3ga6PhIsZieR5hH7jSdQLgRyJG/kn1DAvsd0/Ocuyv4CCuil7tccIRq9CHFvEH0PkguZC2TT6ODJjlB0x7AI380Q02/iUTTddFNOzMoI6pIeldXQcJpsK0aG/yj6BarL8dicQwYbCMbSYGjvDT8APN9WobifPoJ2UTLuxmLfSpuFKzmNI8bRYgEcVbO7MZgaYpBjWUwANLXtaDtJdBlxJuSfoIWbxTfSOlZIV2W2Udq8Pl2HOHpVe+qAlznR4C47tYfwiNzMk+gyufdrauJBaXNaxwGoAAkxB+IiwmDAhS2dgcZ+Bg86gTMX2FxVOm+o/u2tY1znHvBYNBJPsFooZKqibx3dmOa7xEjihYqpBj380GniCBA4pVCYj93S6MH2PoOmTyTqhQWO0jzmOiRKEA5yA4yivQtKYB6NQjZd1k7oQaiNYkAKvyC7To/8pr23+f6JrZcRDS6TYC5vyG8oYBNKa5itW9n8XwoOI6kA+xdPoq6tQeHFr2lh4hwg+xvHVMAbHeKykYyvDqTuAPyMfS/soVVpbtdEJDqbp3ABFt739IJPol/cdm5y2uCRcwWkPaAHE2OkgEjeY8jx2V/gq5Aa0QA4QRfwNgTMmZuB58oCwXZ/ElzGncgwfYCfkFog8vn7reJ/Lr5Ly82K5Uej4XBLN10Ts6xTKpYxjRFPidh5ch9bclVPPAbc+JRHvHwtsPr5oRKmlFUj28eKOOPGI5rEWISYm1Cg1A1T4T5oOIPhRa/wqM50tVpEsFjDLWv5+E+Y2+Uj/tUcvkQb9eP9VMwzdbXM/ELeYu35qHl+Hc+o1gIBcQJcdIbzJJ2AutFd6OfLGLXq6BkkcE7vDyXq+DwOV0qbWOdhnlou97mkuPEm/E8OGykDFZUPvYMDzYvRWDW2fPTzq3xWj57SVz3lHmz5JJ0cvI3WWfaVVp0aTBhGnRTY2TWInS0Cfgtsju+1CvwwlP/AN4//msZQpzTZ/K36BPDFVy+SqRrnfafieGEpf8AuuP/ANFXZ79oGIxGHq0nUqdNrxBLXFxIm4uAL7eqo3tCi5gBpA4J3L5CkVTKe3v80arAgcdQn/5fmhlsrtAanX4XKw9yhzm6Rfcj2/5TWm89FzEPkkoDn/JPoQeeKYHC6Gag2XWkQErAOx3BFAKjsribC6dVrm/7/f8ARAAqjp8gtx2Qy5rMOyv/AJlVz4JElrWnTA6kgk9IWIFt+G3VbHsnjw6l3DzDmkvpmdw6JE9Df1RdDSJOadowx5Y03HCbhVeY5n3zCKwDmgeE8W9Q7h5fVU3aLAGnXe4yC5xcDyJMken0hV+Ixri3RYc4G/76KHBqVmiyKqoYKo6gz7qzySgXueLgFhEgkRPlvIsRyJUfKcndWhx8LOfF3ktrhcKyk0CBbZv5nmVOTKlpHZ4PwEsr5T1H9SNlWUMpM6G/Vx/IKTXrTYbcANgm1q5NyhMpk9B9VxSk2z34xjBcYqkIHgP+U4hGbSSi6ko5RsuVEQtPGwQ6qaAj13KIx3hRqhuozVSIYqDoK5muGBMxZ/i6Tx+d/VNbupoGqmRxbceXH99Ftia5Kzm8VFywySKb+DbyHsnjCt5KS4JNleioI+asyegJJ8JJUZWa7BtPdsgH4W/QIjmr0PJMkY7DUDIvSYf/AIhTBkFPmPZZPP8ARtwPLnMsqfNq0EjkvZ63Z+kASdO3ReHZvV1VHngXEiNomypZHJdCcaIba0KfTdDeZcPkJhU7zdWFd8R0A+gSJOPcorKt099SQozd5QMKSk0XSD0VpvdIA1OG7JTJUao9Ew7SQAN3fIBAB6N/EfTp1T2yTIMRx5LlcgDSEbCUHvOlgk/QcyeCHSKinJ0g2KxkQ3V34IEiDY/huNwpuW9n2uIc5rh/oJkep4eqtMuyxjRIDZG74tPTmVJrYprRDf6lc2TP7I9rwv4co+vL38BGhtMWiefLoFFqV1HqYmUMVQN1yt2enyJTbowcecINOo3mjCs0JFIcG+q64beaZ344LpdIQMODIQMQYXGPQaz5lOwAOKCUQlCKpEMZxUrL3w69xsfWyjHdGw6dsSLP+wKseGCDt+STez9afhHv/RbPspjS6iG/gtw9OquKlR1tJa0giZbqkcRuF2rNKuz5rPhUMjifPP8ADuSVtq6JLazjPZshqE4WhuP7qnbb7jeSmReJIj/UZPzUbIR//LQt/lU//BqnQOg9QuJy2brogZo/RSqOL3wGkwCOXM7L58ruPHde79sMa2jhMQ4kTo0gX3cC1vzXz/VsTxW2LaJkyz7M5I/F1xTbZo8VR3BjBufM7DqfNMx/+I6BEEgeQleh4LJTl+WVH1GkVqoBcRA0l1mt1C9gZ8y5ecViDxAVxldk0XPYPJWYrGBlUTTa1z3D8UQALcJM+iqc2y51GtUpm2hxb7H8xB9Vu/skypxdVrwNIhgJcWzs53C/3VK7Y5fSqVnlzZeYv6c/3sFjLNxlsuMOSPK226ld1nmvQ817JUaeX1a7W/3jSC2XunTraDLZjYrz5jJMLWE1NWiZRrQ2q6Tb0VjhsvrUwHPpPY0nwl7C2ecSL8F652N7LU6FCm52H1VyNRdABGq8anEbCxhUX2hYtpxFOm9paxjQXCRJc48SCZAAHuVKypukVGFujGYDKzVdq+Fg3eePlzKvadalTimLN8wC7zO6K50gXAbwA2HkqbPMMdTXhYSnzdM9/F4ePhsfKO38/sW2KxxNhsNgNgoZqEoYdIC4VznRybHF8IdSSngLpCAqwIb1RGOThTRBS6osFE5TqwpdGqopc0dSuAk77ckFp0TO92ASeozdx++CIXILTGkoZTiU0qxMYUenaENoTpgoBGs7H4iHlt7iYG8jz6StgKe0tPqAfzXnWSYnu6rHcAR7cV6lSdJ2jkSZkfkrTVHj/iUKmpfJ4LK4iJLus8U9yyGmw4XDEtEijTgnceBuyn90z8LeYt9FT5HjGjC0N/8ABp3DSfuN5XUyrjGiDcDmQf0/RcTezdJ0Yn7XcybppURwPeP9iGN9yT6Bea9kMidjcWylHgnVVI+7TB8V+vwjqQr3txjDi8S4sBgkMpD8UWB6yT8wi5djhl1OoymAa7jD6mrlPha0RYEm53J6LpX8tR7Ja+TXfbDmTG4dlARre4Ojk0eW0n6Fea9nuzlfF1Q2kw6QYdU2YzaZdBBMXjdRcdjKlZ+p7nPcTAc4yZ4ST9F7Tk2XjC0KdJjidpkC7jdx23JndZzl5caGlZd5ZhqVCk2jSaGtYIAAMdTcXk3njKVXDUnTrpgzfaelrTwVa7GEEgGY+XyThjD191y87L4knH4KnVovw5EU3tLTHAHiB5iV4xiMm7qoWuaAWHSYsDEj5i/qvY6eIP7KxfbHDf3odHxgH1FvpCuEvYKN1k9YOo0nSTLG/wDiOk/NZP7QeyNTEONfDmamkNezaQJgt6wYjkLI/ZHMiafdEwWfD1BkwPK/uFozjABfxHpA+ZKIy4sKPBP7Rfh36XDVFiHS2HceFvZHzHMa/dMdUpaG1QTTcfvAGCQPz6r2zF4mm7emHHe8Og25/uyz/wBoOGp4jBOcWf3lLxNOxaAQXjyLQf8AaOS0WSDfRqs+aMeKk6PMclxGoaTuFad0szl1UU6ocZIBuOYm43sthi8PodEmCA5pt4mm4PsozwqVo9HwGfnHi+0RAzrKeGJwdy+aG6o/p6LA9DSCTCY5hd5JgDuaIKR4uKB9nW4ddNOOS5pATkWOhgNxASfyXXPv6LjQmNHHLhTimkKgHMTiJSAXA8C5MBC7AkYd2y9Z7N4oVKDHHcCD5iy8s/snFOYH0sO9wdtMNPnpJmPNb7sZl1XD0Yrv1Pc7VpFwzbwggCT16+q0S1s8zx+XHKHFPaZ5LISTdSS7jwD2HKsSG4ShJ2pU/wDwas1nmdapbJ08h+7p3eu/hqGgEk02A2JPwDqqWtl7wTDSXHgAT84XnTbs7ILQbInB7zUMTTb4SYsXWn2BWGzV7u9eHT8R49TxW0wWAqsnwkTtAPCenmoGLykVDpYC583cAYHqbLbFk4omUbZF7D5QMViWk2bSh7ut/C0eZv6FepY1x5yPULK5DhDh2aANJN3Xu4/oFZmu4i8A+dvdYZZuT0VGNEkVANre907+JCgBjrSQOcpzmkcQsNorRZjFhVmd+MsgbA7+aA7ERxTDXHEqlNhxGspEXBg8wtFh8QC0Ei4uSqBtRo4ogrA8Uctg4l8KjBw9N/r9FWZ3mM0arBT8DmOEzBu09LXPNDFbqgYgagQdlfIXE80p5fUgu0HTzI38ufotJ2foGvh3U+8JrUj/AHbCDAbynkT7K6xTREQOU2Kh4TDsY8vaYdtP7uuieSMohDlCVxKioS0kPBaRuDuE5sHZXGYYYVfi8Xn+UKmq5K5t6bvQ/kVz0merj8av6kdQ3PnZALnAw+QeSJqdwsEUdcZqXQ8NjinSmNpFEbTQWhn6J8e66G8VwvA3ITK6OaUgETCU3VXaabS7nwA83GwV5g+zvGoQ6+zTDfWYJ/dldHPl8Tjx9spcJhn1XaKbS93GNm/zHYfXoVrcn7NspkOq+OoLjbS02+Fp3PU/JTMNT7tulvw2IaGtbpF+NgR87C5RmYoRNxztx28/+FSpHl5/GZMmlpHMbhe8cSHva7gSLehNvkUWjhHW1VHWIg6SD6kPJg/uE2niJO8zte1t4gIjXRsCdo2+p/NKkcezxz1+Z/VJc1/6Ul3nKeuZNVb/AA9G4/wqf/g1HqVGcfkCDxUfKMK44agWA/4bDpNtXhHHl5qdSw7pktgRzk/TzXFJuzpSINZ7AJc0vJ2AbcjlB/OEOlUaWyWPb0hWwwQBBjpHD6JzsLyEHn/T97qKKso21GTOlw4XHW376p2mSAAY8ifnCunYYgHgLbes8EyjlrW/CDfe8/VKmFlM+BH6E+uyYaDZO4vxBH9Fe4fLdMwXAHmZT3ZeJnxe8+qVMdooBho343nhBj8kL+DLthPUiPUcVom5c0cXSNtoHp1XBlrNwDI4gz9bJcWOzOMyl5EuABP4do4fJdp5NHA/P9fktN/BAwYII2vcfOEVtHz+qfEORkzlTyTpc4D0O3pb2QxlVUne251Az/wtgGXi8pGjeeiKQWYt2R1LDn5pruzhEwTbeAbLaPpHlbpZJuHjgfZOg5GKdkbx9825NJ9hN/RJuSOP+Z6QZW17g9B6/wBEB2IY20tJAmARMc4SYcjIVezbibuH0/JNPZm9rHk0n9IWvrVKcmYdA20z1T2aWjwtt/pAH5pa+S45JR2jAu7NYgnwuAH+oGx9hZMZ2cxHGoP+1hPluF6KHdD7fJNtPw6SRYkXCrRf8Tl+WefN7LOcTrqVLGLDSD5W+ql0ex1MXJcfM/pC3zafT5Joww5FOvsh5pvtmYGTljQ1r9LQNgI+n7KA7DOpk6SXCb3EtmOEixP1WsGDF+vK1vT92Tzhxx/YS8v7I5GUGHqvbYvZM+IFs/U/RS24J4gayR6H85+SvG4NoM6fPh8tkQYYcAjyw5FA7L3zIqu8rDlzCkUsO/m7z9b7q4dQHAQef9bpjKJn4R6E/SE+GxcjwzQUkTSUl3nIDw/wt/lH0CKkkqEdCaEkkkAnbFcp7JJIAT04LiSABj4j5J7NgkkgY7guhJJAhvEroSSQMSXBJJAgP6oB+L2SSSGdd8RRaSSSACuSSSTA6k3YJJIEIpJJIAcmlJJACKTUkkDM+kkkrJP/2Q=="/>
          <p:cNvSpPr>
            <a:spLocks noChangeAspect="1" noChangeArrowheads="1"/>
          </p:cNvSpPr>
          <p:nvPr/>
        </p:nvSpPr>
        <p:spPr bwMode="auto">
          <a:xfrm>
            <a:off x="155575" y="-1790700"/>
            <a:ext cx="43243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2" descr="data:image/jpeg;base64,/9j/4AAQSkZJRgABAQAAAQABAAD/2wCEAAkGBxQTEhUUExQWFBUXGRwaGBgXFxwXGxccHRwWHRwcHhoYHCggHB0lHBocIjEhJSkrLi4uGB8zODMsNygtLisBCgoKDg0OGxAQGywkHyQsLCwsLywsLCwsLCwsLCwsLCwsLCwsLCwsLCwsLCwsLCwsLCwsLCwsLCwsLCwsLCwsLP/AABEIANEA8QMBIgACEQEDEQH/xAAcAAABBQEBAQAAAAAAAAAAAAADAAIEBQYBBwj/xABCEAABAwIEAwYDBgMHAwUBAAABAAIRAyEEBRIxQVFhBhMicYGRMqGxB0JSwdHwFHLhFSMzQ2KS8VOCslSTosLTJP/EABoBAAMBAQEBAAAAAAAAAAAAAAABAgMEBQb/xAAtEQACAgICAAYABAcBAAAAAAAAAQIRAyESMQQTIkFRYQWRsdEUMkJxocHwI//aAAwDAQACEQMRAD8A87o49gYwGnTJAH3GzYeSbWxrH2FKkLX8A3VlVxZcyjopU2uFJjXExJIHxW6KO7J6xOoht+MgIUZWW2qHdlqNJ7nd9SaSPhDW7dTur7G5dSp0i1tNupx30NNzsLjZVWV4KtSq64aREGCrqph61e7RAG8mLrWlHtCVsgZfgGtJa6lT1ngWC3yVVjK9OjiKYfSY5oJ1gNbeTYi24WkDHteS9nj5zJAWczjIKtWq5+poB5lOLfHSFJJSqyrzTF0n4k901opWA8Iv12/cJ+FNLW5laACyztIgG/IIlLszVBBLmWM2JXcVkLy6dTecXuinTlW7C90BrYd4qEBo02E6BGw6KzyrCamPDmsJ4HS2QfbZT8NQEHvSA4iABwPBdp4Q0u9Ookth08ItMdbrLHJSZrPG0iqqYQQTpZ/sb+iNhsvBLfC0zEwwbb8ldU9REksPnC6KzmtLQ5gnkQF0yhUE1sxjt09FJn9GnSqANYwAtB+EdZ4KLgq1IPGtjS28+Abeyt8dloq6S+s0FvKP1TWZNQjxVr8PEBHsVyyxZHK0juhmxqHF/oVWZYukS5tOk0NJlp0jU0Rt5TdQa2kxYW6C6va+TYf/AK4E9QuOyXD/APqBHm1Cw5LsmWbHxaS/wZqrQBu0BSMPk9V9Jz2Ui4MPiIAhtlcuyXDAWxI92qRUxxw1I4elUJBOpxFjNrCL2W7SW5aOTvozf9k1QCTQqbT/AIZP0C9LwmUUTRwwFOkC5ou5jb24mFgcTi/GSHGZudUT+yr+jmwcylVqVSHU5a3k7zjjCMGRRtNdhOF7NJiuw9J72OBptE+IBoOr5KxwHZ6m17+8o0i2fCe7bf0hZCl2qDXag8nl4T+ikv7bk/fPowrrjkwx2ZuM2qLSlgcPWfVptp0h3b4Pgb0MbKkzPsyx2JLW02kEAkBoA5cOCrKGZUqdR1Sm+oCTJMG88xCmntUZJDnSeOgyoyTw5GnLVf2CEJwTS9wXbXCUaXd0mNYCBJAaJ94Wbp4Kn3ZfqAqA/CRYj81Z4zGUqjy+oHOceMFB7zD/APTd81y55KcrVUaY4uK2V2JptcGxpHMwN/RScv0NMFjHW4gfmpLX4f8A6Tv36o1Othh/kv8A36qIpfKLd/Bna7AXEgAeLaFp8yyMNy5mK1Nmo7SGhgBg8Z9EF1TDH/Id6/8AKc7E0IDTRe5o2BNh5DVAVJQ3bX5i9XsYvSuqVrZ+FJRRJ6Bl+Jp93Sd3fjbTbsJkQN+BVTnRPekh7hI2a4gD0Qeywq1RoBDQIu50WOw90XtHk1em51SWPaInQ6S3hJHLqs48rezpbXFOiA17zs95PRxWuyuq9lBoJuZJ1kzPqudhMETRNQHxlx32ttvsrarkVavVAD6QkffdsfRU1L5JhOKZmu0VJ74qDWTEO0kwI8vqh5FhKTmF9Wo6ZgDWZB9Vq6eUVMO90ObVNhLDYb3g8FWdpcO6m4ENa4ObqcWiIIi5HHfdNKSE5xcjP5/hmN0upVHmbEajYjyXMmfopvdcnVEkl0D12ULOqzminqHxSZIgkWvCn5K9ncmXTJ8QH3bbX3Sbd2KXH2JmAoV6we5rbNI11CLdJPNQczzRx1UmkQI1Oj4jvboFModoTRBpUvgf4SP/ALearc3pxWNt2tKhpLaLjJvTLPN8Nh6lFlanBrG9UNADfPoVR0sIHODQBLjCfk+Iif5jY7brbEYVwaGU2d64WDR4gfyVRjy0iHOuyvf2Vo6Q2xf+IbH3WXxOEDHFrgAR5K/fiC0uioR5ifZafKn4Ws0QKdR0CdQGo+huiuXRTaiecMpt6Jwa3p8l6dijg6RAfTpzyDNR9gLKfhcHhntDmUqZB4hoS4MXmfR5F4ei5mAl7yfxGL/O69vy/KKDnf4NMgAn4R8/dY/7TOzDSRiaGgd4YLZEO0tAB5AkAWG8cyspZFCSi/ca9Z5iDeFreyuS/wAaO6+F+7X30tME+OLxALek7WVdl2UU2HXXJt93n5AXPovQcq7tuio1ndOsAGgAnfSIG5k8LrKedXSNY4mlbPPMxy99Co6lVaWPYbg/I9QRcFDGGd+B/wDtP6L1Ptr2fqYynTq02MGIpkNcO8YBUYbi5I8TSPvRYneArbuy3wuEERIXQtmbmeLPw7gJLHgcy0/ohhpvLXCN5aRC9Zz+l3lEjaC13+0g/ksjiQa00y8HWIOkEXm3FJutFQuWzPDLax/yan+wpoyqvP8Ag1P9pXsNN1gOgXeKriZ+YzyEZPiD/kVP9qIzI8Sf8h/y/Vel59ijToPcz4ogeZsvPMHiKra2rvJOoADUSXXuOqNJ0yk5PZExWUV6TC99JzWjcmP1UEFant/mJdWbRHwsaHEc3Hb2H1Waw1Evexg3e4N9zv7IrdDi9WzOaUlO/s9vMpLSjnsuP7V1U2N7tohgEwOAF7e6Y7M26dNQvNokRMbHjxUvA5DraBrghrJtxcGxHMXEqJS7ONN3VdwDYXB4gpNNbaN029ImZTn9Oi006esgmRJap47TnhrHQObdZ/MMops0lr3Ouf6IbQRzRzYKFdmlb2l5h5/7mqNjc97xpBpOfIIjUAb8oVI955J2DdqeGuFjbj6fNJZGtobhFj8wqtqFrn0XuhoaAKhlobtwXaAptHhYRO81D+iQy/QSdb3QCYv6IEnkfZT5jltgsdBRomQy/V5/ROx2KNRwcQAYix5eYQS13I+y4KbuTkXZSikRi7QRHG/zV1kGJPfsJ31D9FU4zDO0ggHfkn0G1RcNMiOC2xT4uzmnFsu+0DA15hxJcXE9P0VTQxppva9v3SDfjBRsSXvOotMp+W5KazjqqNpAb69iOnVayqUvQuyaaWy6pZm9xqOEQ9xeNTo4CAtH2Rqu01NXFwdvYWAMe0+qytfANpgNp1GvbMXOx5/yrVdnsVh6bDTqVGgg/GHCHeQ5BRHBJza+DWc15apGloYiHCHaeZnTHHdR8XimhhdigXFtIvqUjctpgiGub93USSf5BxuM9jc1ZNV4fNGk3US3jwaL2knZRsszbvnvZUfp1OBxFVzvC6oBDaYd91odYD1mXAjDM+Mu+u19l4MfJWwVF1IU3vbRc1tRznNEiabNUNPhMtG8ExJB5K9wALQ10EOI8JvLWkci2AXDZwMwSLSmZXi2nFNosdTpgVGUy0Ns8F+l9MQ0gkSIJtYybLaVcJql+kS4klwEQSfhbPG8Cx+ULyvF8oRUorbOjzE3XsV+FpEAO1luwGx1CeIjgbz1VjmgDxLbhokGZgcQfW8DgXckzF1W0A4BprVIkNJDdJgmHOmAZP1KHh8W6qDLQ14BAaw/E0wXNFzcXIIP5qMEZYu2r917/sZS9RS97qBjTe3rx9Fn24WnTxfhb4nMLgDs1wIBIHKCpmKxDMEXMquLi6Cyo9pDi3iBFhBJaeemYFln6udMOLFWfAGEaryJi0enyXdhlL1P61fz9D41VGzZiSSNr2iPdGe6+6xmKz6kTLXu6xI90V3aWmBAc7fkduKeGc/dCni1aNJi26mkE728ispg8E9tYmozS2mbmNydoPHmj1O0VE8T18Juq+nnTBUcS5xYQN5JkSOPSF04mpLlLTIqcdIj9psrqOrVKzfE0x5iBGypMqxQZiKLzs14n6fmtTX7S09JA1TsLWWNr4fVMPi/IqINp+ori+NA++HMLqpO66pLazlpmvwuJqaGeI2aI9h+g9kQVan4ioeFrwxu3wj6BE/iuix5P5O9LQZxfxJSl/MofekpoqFLk/kYWX8z7phqOn4iud4UOod0uX2FEiXH7x90wudzPuUIOKRrxAdbrwPrwPmhbBuh9QOG5I85TdR5lSMMx9RrtFJ9QUx4nNl2kGdJIExsb7WXe5qEQ5sH8Mt1cx4QZJjp+abj9ijK+kRZPVIHmUWpQc2dTXAjgQQfaEJlJ3xOaRq2kEKaC/Y4QiUWCN4Q3t2XWvSKDlo5j3XNHl7oQXA0dEWBYUsD3ndUwb1asGT4SxoBIjYm59lru8p1GltNo8TtLWsjU2JdJnedLpMQZN5Wa7J0icTI2ZSe5x4NmGjfaXOAnqr/ABuQMdXnU4FtMFpY/u2AEu0xBaSbEdZuL25s06lv2EY7tK92ExIFNzmvaW1ADux2oncG92g+vHc63N/tExbsDSr0aTKNNznNqOpuLnNcHEeHU2GNNrTPiXmOc1nurVNbzUc1xbqduQ0lomOMBMOZV3Um4fvahpNJ00tR0guMmG8yb+a7YpuMbdtfRyye2e39i+0TcXQkAd42dbAQAJ4gW3nzsd4Ws1hrO8LNg7SdW8WIuRG8efkvIuy9NuFAqF0FjNOqba3EEiPvCYBFrA3BC9Gy7N6dZgBaWvLbgGCwGDIIiQeBt8JmCF581Fycodf7/Y0prswnbzFNrPpVWkCWlvclwc6mAZBdpsC4kyCZnosrpXpvbPsqK1M1aLf71gmBu5g+6RAJMXBubRxkeX90St8c1JG0XofpShN7krncrUoemndIUUtEFAhBdEcwuBiQpoGZxJKEl0HCXmHadLf5R9AigQm4Zngb/KPoiaFztHaujoSS7tLQgDoKaTuj4bCuqPaxjXPe6wa0SSvQuzH2V1Hw/Fnu22IpA+I7GHn7nKBJ32VKLfQpSUe2YPK8BUxDxTo03VH8mjoTcmw2O5Gy3FHsnRy+k6vmRpPJtSoyXayCSW/DB1N4aTvwKtMX2nwWVA4bB0hUxAgPNwJhsue+5IgTpHy3XmWfZy+rVfVdUc6q4aS4gCGku8LQPhERa5PErWMF7mUsj/7stO0XaGo+mKBY3DYazmYan4SGgQ3vC0zBkmJJLhJjZVmYMr0WN1FzO9EhsgEMtAMX02BDXee0KPluHbTYa1YBzTOhhJmqep30g3LunOFExmOfVe6o8+JxkgWA8hwH6LZKlbMHJtUKnjXMILDpMbiCfc7ekLjMdVBnvHnzMg+YO6G0oZJ90W/cktH5xM66dIkiJGpu+xDQ4NBFogRvIKi97Bhw0wBcn4piOECxn0UN1uqEHxsomlLsuM2ui2KQcFXUsSQbH2id53IMeas6JDhJIG1vQSYF4nj1CwlBo6YT5EnK8Z3dQO2BGl4mzmzMHne60VPLmONU0qlVofBmlVe0AgOHh0WtPEEeK0rMGgHBwBBsZg8OauuyOWMq0pc1rnBzgG920wN/EXED73Bc2aNR5pte2hyVOmhO7J0naS5lQ1HGX6y8vMiSXSDeeLb3RsNkFBtQlraYAEggh8OHQyQRb3HWZ9HLWHwihRc0XHhuLkk6rg9NxfdW+Fw4aB4RpMzElmmYLQRDdzwEmAuKWZ9W/wAxpJexhc3zAO0MptimzaYl241GNuNvObq37K5mQ4eINqMIhx4s5EDcTB/ciozrL/4euabvhBLmneWujSfl7yhU67GkEGCDOy9CEY8fSVNJns+W481Bq0wQTLT90jh1tfhuD0WI+0bI20WNxFJujU/RUaLjUQSHD8JkQR1HWedne0AmQZNtbJ+IAEAieIMH3B4L0R2irTOmnTrUyBrDwCHDh4XENEETDjcxssVFqVmG4M8BNd3RNNdy0/bHJW4SuRH908k0nSHAgRIkAXaTEEcRuqDvaf7C6jZO0Ru+cuhxO6OarEOo9p2CKGcYV3UVxr7Jd4gRm5SSlcW5xF7h3HS3yH0RbpYaqNDbfdH0Cm5fh6lZ4ZSpuqP5NuY5ngB1Nlg39nYuiPhsPUqODGNc97jDWtBc4noBf/heh9mPssq1mh+Le6g38AHjIibl1m77QdirX7N8qo4au9r30quMLZFNnj7lo+I6+DjIHDzN1vczzVlBpdVeABeOA81rjgpK2YZMjTqJFybs/hcAwmjTbTkAPquMucBzcfeLC6wX2k9sn6TToEta+wdcTETF45X6xCru2/2huqP7rDP8Igl4uOMgc+vCOu3n7qoMXloFrz+ytaVUjKLcXb7HVHwBYAxFvcTzPMqDTLdYLhqaDcTGrpI4dUSs+bIDglYBsfi3VHl7ovsGgNaBwAAsANgBsgDZMXHPhOxNByLLmmy7h3cOiVQwCpT2FAiEFzU91SBt+iAHnihsBxMKTgsVokwCHNIkgGJi4nY9VFqHmhtBGyTQ02naNFTcI1Tc/DHrJ9B84UnIMQadZzXaS0kPOt+kX6feMkWvsqTA19IA6QD53Vnl72txVNzo/wAOx6y8epAj5LGcVxafwdDnaTPR8txbGugS4uMtdqLWuc7QA0QNhpuAPvW3KmB7y0NLGPJJGlvha0TeZ335CY9s1gsQL+AkGJGkO32N9pjjbcK1bXcGwGE2sXAOfAgQC13WY6rxcmJKVmiZXdvm94ym8CCw6bC0Ok7x0ACxXc9Fsu2mMmg2mG0gXPD9TLEgtMWIB0neOazmXYa+qoJHBpJ97L0MM/8Az2bYsUpyqJCpAtcHNkOBkELeZV2gr02tdTbGt3jY5pDGkgzVE3OwsDeQDEKibi3AQzSwf6AG/RCeXO3c4+pQ8qvSO1fh6f8AM/yNy7P2VwaT3PdrB1MJmBBBsLe3QrznM8rbSLg2p3ga6PhIsZieR5hH7jSdQLgRyJG/kn1DAvsd0/Ocuyv4CCuil7tccIRq9CHFvEH0PkguZC2TT6ODJjlB0x7AI380Q02/iUTTddFNOzMoI6pIeldXQcJpsK0aG/yj6BarL8dicQwYbCMbSYGjvDT8APN9WobifPoJ2UTLuxmLfSpuFKzmNI8bRYgEcVbO7MZgaYpBjWUwANLXtaDtJdBlxJuSfoIWbxTfSOlZIV2W2Udq8Pl2HOHpVe+qAlznR4C47tYfwiNzMk+gyufdrauJBaXNaxwGoAAkxB+IiwmDAhS2dgcZ+Bg86gTMX2FxVOm+o/u2tY1znHvBYNBJPsFooZKqibx3dmOa7xEjihYqpBj380GniCBA4pVCYj93S6MH2PoOmTyTqhQWO0jzmOiRKEA5yA4yivQtKYB6NQjZd1k7oQaiNYkAKvyC7To/8pr23+f6JrZcRDS6TYC5vyG8oYBNKa5itW9n8XwoOI6kA+xdPoq6tQeHFr2lh4hwg+xvHVMAbHeKykYyvDqTuAPyMfS/soVVpbtdEJDqbp3ABFt739IJPol/cdm5y2uCRcwWkPaAHE2OkgEjeY8jx2V/gq5Aa0QA4QRfwNgTMmZuB58oCwXZ/ElzGncgwfYCfkFog8vn7reJ/Lr5Ly82K5Uej4XBLN10Ts6xTKpYxjRFPidh5ch9bclVPPAbc+JRHvHwtsPr5oRKmlFUj28eKOOPGI5rEWISYm1Cg1A1T4T5oOIPhRa/wqM50tVpEsFjDLWv5+E+Y2+Uj/tUcvkQb9eP9VMwzdbXM/ELeYu35qHl+Hc+o1gIBcQJcdIbzJJ2AutFd6OfLGLXq6BkkcE7vDyXq+DwOV0qbWOdhnlou97mkuPEm/E8OGykDFZUPvYMDzYvRWDW2fPTzq3xWj57SVz3lHmz5JJ0cvI3WWfaVVp0aTBhGnRTY2TWInS0Cfgtsju+1CvwwlP/AN4//msZQpzTZ/K36BPDFVy+SqRrnfafieGEpf8AuuP/ANFXZ79oGIxGHq0nUqdNrxBLXFxIm4uAL7eqo3tCi5gBpA4J3L5CkVTKe3v80arAgcdQn/5fmhlsrtAanX4XKw9yhzm6Rfcj2/5TWm89FzEPkkoDn/JPoQeeKYHC6Gag2XWkQErAOx3BFAKjsribC6dVrm/7/f8ARAAqjp8gtx2Qy5rMOyv/AJlVz4JElrWnTA6kgk9IWIFt+G3VbHsnjw6l3DzDmkvpmdw6JE9Df1RdDSJOadowx5Y03HCbhVeY5n3zCKwDmgeE8W9Q7h5fVU3aLAGnXe4yC5xcDyJMken0hV+Ixri3RYc4G/76KHBqVmiyKqoYKo6gz7qzySgXueLgFhEgkRPlvIsRyJUfKcndWhx8LOfF3ktrhcKyk0CBbZv5nmVOTKlpHZ4PwEsr5T1H9SNlWUMpM6G/Vx/IKTXrTYbcANgm1q5NyhMpk9B9VxSk2z34xjBcYqkIHgP+U4hGbSSi6ko5RsuVEQtPGwQ6qaAj13KIx3hRqhuozVSIYqDoK5muGBMxZ/i6Tx+d/VNbupoGqmRxbceXH99Ftia5Kzm8VFywySKb+DbyHsnjCt5KS4JNleioI+asyegJJ8JJUZWa7BtPdsgH4W/QIjmr0PJMkY7DUDIvSYf/AIhTBkFPmPZZPP8ARtwPLnMsqfNq0EjkvZ63Z+kASdO3ReHZvV1VHngXEiNomypZHJdCcaIba0KfTdDeZcPkJhU7zdWFd8R0A+gSJOPcorKt099SQozd5QMKSk0XSD0VpvdIA1OG7JTJUao9Ew7SQAN3fIBAB6N/EfTp1T2yTIMRx5LlcgDSEbCUHvOlgk/QcyeCHSKinJ0g2KxkQ3V34IEiDY/huNwpuW9n2uIc5rh/oJkep4eqtMuyxjRIDZG74tPTmVJrYprRDf6lc2TP7I9rwv4co+vL38BGhtMWiefLoFFqV1HqYmUMVQN1yt2enyJTbowcecINOo3mjCs0JFIcG+q64beaZ344LpdIQMODIQMQYXGPQaz5lOwAOKCUQlCKpEMZxUrL3w69xsfWyjHdGw6dsSLP+wKseGCDt+STez9afhHv/RbPspjS6iG/gtw9OquKlR1tJa0giZbqkcRuF2rNKuz5rPhUMjifPP8ADuSVtq6JLazjPZshqE4WhuP7qnbb7jeSmReJIj/UZPzUbIR//LQt/lU//BqnQOg9QuJy2brogZo/RSqOL3wGkwCOXM7L58ruPHde79sMa2jhMQ4kTo0gX3cC1vzXz/VsTxW2LaJkyz7M5I/F1xTbZo8VR3BjBufM7DqfNMx/+I6BEEgeQleh4LJTl+WVH1GkVqoBcRA0l1mt1C9gZ8y5ecViDxAVxldk0XPYPJWYrGBlUTTa1z3D8UQALcJM+iqc2y51GtUpm2hxb7H8xB9Vu/skypxdVrwNIhgJcWzs53C/3VK7Y5fSqVnlzZeYv6c/3sFjLNxlsuMOSPK226ld1nmvQ817JUaeX1a7W/3jSC2XunTraDLZjYrz5jJMLWE1NWiZRrQ2q6Tb0VjhsvrUwHPpPY0nwl7C2ecSL8F652N7LU6FCm52H1VyNRdABGq8anEbCxhUX2hYtpxFOm9paxjQXCRJc48SCZAAHuVKypukVGFujGYDKzVdq+Fg3eePlzKvadalTimLN8wC7zO6K50gXAbwA2HkqbPMMdTXhYSnzdM9/F4ePhsfKO38/sW2KxxNhsNgNgoZqEoYdIC4VznRybHF8IdSSngLpCAqwIb1RGOThTRBS6osFE5TqwpdGqopc0dSuAk77ckFp0TO92ASeozdx++CIXILTGkoZTiU0qxMYUenaENoTpgoBGs7H4iHlt7iYG8jz6StgKe0tPqAfzXnWSYnu6rHcAR7cV6lSdJ2jkSZkfkrTVHj/iUKmpfJ4LK4iJLus8U9yyGmw4XDEtEijTgnceBuyn90z8LeYt9FT5HjGjC0N/8ABp3DSfuN5XUyrjGiDcDmQf0/RcTezdJ0Yn7XcybppURwPeP9iGN9yT6Bea9kMidjcWylHgnVVI+7TB8V+vwjqQr3txjDi8S4sBgkMpD8UWB6yT8wi5djhl1OoymAa7jD6mrlPha0RYEm53J6LpX8tR7Ja+TXfbDmTG4dlARre4Ojk0eW0n6Fea9nuzlfF1Q2kw6QYdU2YzaZdBBMXjdRcdjKlZ+p7nPcTAc4yZ4ST9F7Tk2XjC0KdJjidpkC7jdx23JndZzl5caGlZd5ZhqVCk2jSaGtYIAAMdTcXk3njKVXDUnTrpgzfaelrTwVa7GEEgGY+XyThjD191y87L4knH4KnVovw5EU3tLTHAHiB5iV4xiMm7qoWuaAWHSYsDEj5i/qvY6eIP7KxfbHDf3odHxgH1FvpCuEvYKN1k9YOo0nSTLG/wDiOk/NZP7QeyNTEONfDmamkNezaQJgt6wYjkLI/ZHMiafdEwWfD1BkwPK/uFozjABfxHpA+ZKIy4sKPBP7Rfh36XDVFiHS2HceFvZHzHMa/dMdUpaG1QTTcfvAGCQPz6r2zF4mm7emHHe8Og25/uyz/wBoOGp4jBOcWf3lLxNOxaAQXjyLQf8AaOS0WSDfRqs+aMeKk6PMclxGoaTuFad0szl1UU6ocZIBuOYm43sthi8PodEmCA5pt4mm4PsozwqVo9HwGfnHi+0RAzrKeGJwdy+aG6o/p6LA9DSCTCY5hd5JgDuaIKR4uKB9nW4ddNOOS5pATkWOhgNxASfyXXPv6LjQmNHHLhTimkKgHMTiJSAXA8C5MBC7AkYd2y9Z7N4oVKDHHcCD5iy8s/snFOYH0sO9wdtMNPnpJmPNb7sZl1XD0Yrv1Pc7VpFwzbwggCT16+q0S1s8zx+XHKHFPaZ5LISTdSS7jwD2HKsSG4ShJ2pU/wDwas1nmdapbJ08h+7p3eu/hqGgEk02A2JPwDqqWtl7wTDSXHgAT84XnTbs7ILQbInB7zUMTTb4SYsXWn2BWGzV7u9eHT8R49TxW0wWAqsnwkTtAPCenmoGLykVDpYC583cAYHqbLbFk4omUbZF7D5QMViWk2bSh7ut/C0eZv6FepY1x5yPULK5DhDh2aANJN3Xu4/oFZmu4i8A+dvdYZZuT0VGNEkVANre907+JCgBjrSQOcpzmkcQsNorRZjFhVmd+MsgbA7+aA7ERxTDXHEqlNhxGspEXBg8wtFh8QC0Ei4uSqBtRo4ogrA8Uctg4l8KjBw9N/r9FWZ3mM0arBT8DmOEzBu09LXPNDFbqgYgagQdlfIXE80p5fUgu0HTzI38ufotJ2foGvh3U+8JrUj/AHbCDAbynkT7K6xTREQOU2Kh4TDsY8vaYdtP7uuieSMohDlCVxKioS0kPBaRuDuE5sHZXGYYYVfi8Xn+UKmq5K5t6bvQ/kVz0merj8av6kdQ3PnZALnAw+QeSJqdwsEUdcZqXQ8NjinSmNpFEbTQWhn6J8e66G8VwvA3ITK6OaUgETCU3VXaabS7nwA83GwV5g+zvGoQ6+zTDfWYJ/dldHPl8Tjx9spcJhn1XaKbS93GNm/zHYfXoVrcn7NspkOq+OoLjbS02+Fp3PU/JTMNT7tulvw2IaGtbpF+NgR87C5RmYoRNxztx28/+FSpHl5/GZMmlpHMbhe8cSHva7gSLehNvkUWjhHW1VHWIg6SD6kPJg/uE2niJO8zte1t4gIjXRsCdo2+p/NKkcezxz1+Z/VJc1/6Ul3nKeuZNVb/AA9G4/wqf/g1HqVGcfkCDxUfKMK44agWA/4bDpNtXhHHl5qdSw7pktgRzk/TzXFJuzpSINZ7AJc0vJ2AbcjlB/OEOlUaWyWPb0hWwwQBBjpHD6JzsLyEHn/T97qKKso21GTOlw4XHW376p2mSAAY8ifnCunYYgHgLbes8EyjlrW/CDfe8/VKmFlM+BH6E+uyYaDZO4vxBH9Fe4fLdMwXAHmZT3ZeJnxe8+qVMdooBho343nhBj8kL+DLthPUiPUcVom5c0cXSNtoHp1XBlrNwDI4gz9bJcWOzOMyl5EuABP4do4fJdp5NHA/P9fktN/BAwYII2vcfOEVtHz+qfEORkzlTyTpc4D0O3pb2QxlVUne251Az/wtgGXi8pGjeeiKQWYt2R1LDn5pruzhEwTbeAbLaPpHlbpZJuHjgfZOg5GKdkbx9825NJ9hN/RJuSOP+Z6QZW17g9B6/wBEB2IY20tJAmARMc4SYcjIVezbibuH0/JNPZm9rHk0n9IWvrVKcmYdA20z1T2aWjwtt/pAH5pa+S45JR2jAu7NYgnwuAH+oGx9hZMZ2cxHGoP+1hPluF6KHdD7fJNtPw6SRYkXCrRf8Tl+WefN7LOcTrqVLGLDSD5W+ql0ex1MXJcfM/pC3zafT5Joww5FOvsh5pvtmYGTljQ1r9LQNgI+n7KA7DOpk6SXCb3EtmOEixP1WsGDF+vK1vT92Tzhxx/YS8v7I5GUGHqvbYvZM+IFs/U/RS24J4gayR6H85+SvG4NoM6fPh8tkQYYcAjyw5FA7L3zIqu8rDlzCkUsO/m7z9b7q4dQHAQef9bpjKJn4R6E/SE+GxcjwzQUkTSUl3nIDw/wt/lH0CKkkqEdCaEkkkAnbFcp7JJIAT04LiSABj4j5J7NgkkgY7guhJJAhvEroSSQMSXBJJAgP6oB+L2SSSGdd8RRaSSSACuSSSTA6k3YJJIEIpJJIAcmlJJACKTUkkDM+kkkrJP/2Q=="/>
          <p:cNvSpPr>
            <a:spLocks noChangeAspect="1" noChangeArrowheads="1"/>
          </p:cNvSpPr>
          <p:nvPr/>
        </p:nvSpPr>
        <p:spPr bwMode="auto">
          <a:xfrm>
            <a:off x="307975" y="-1638300"/>
            <a:ext cx="43243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10" descr="http://www.amorflamenco.co.uk/images/Amor-Flamenco-website-sfw-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6941" y="3661748"/>
            <a:ext cx="2999550" cy="30547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hoto album\Spain-2014\Bull fight-Ronda  (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887" r="22710"/>
          <a:stretch/>
        </p:blipFill>
        <p:spPr bwMode="auto">
          <a:xfrm>
            <a:off x="9192450" y="1210719"/>
            <a:ext cx="2999550" cy="254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2" y="561688"/>
            <a:ext cx="8028215" cy="876826"/>
          </a:xfrm>
        </p:spPr>
        <p:txBody>
          <a:bodyPr>
            <a:normAutofit/>
          </a:bodyPr>
          <a:lstStyle/>
          <a:p>
            <a:r>
              <a:rPr lang="en-US" altLang="zh-CN" sz="2800" b="1" dirty="0" smtClean="0"/>
              <a:t>Breathtaking </a:t>
            </a:r>
            <a:r>
              <a:rPr lang="zh-CN" altLang="en-US" sz="2800" b="1" dirty="0" smtClean="0"/>
              <a:t>的桃</a:t>
            </a:r>
            <a:r>
              <a:rPr lang="zh-CN" altLang="en-US" sz="2800" b="1" dirty="0"/>
              <a:t>金娘中</a:t>
            </a:r>
            <a:r>
              <a:rPr lang="zh-CN" altLang="en-US" sz="2800" b="1" dirty="0" smtClean="0"/>
              <a:t>庭</a:t>
            </a:r>
            <a:endParaRPr lang="en-US" sz="2800" dirty="0"/>
          </a:p>
        </p:txBody>
      </p:sp>
      <p:pic>
        <p:nvPicPr>
          <p:cNvPr id="6150" name="Picture 6" descr="http://www.everycastle.com/images/Alhambra%20Palace%20ins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53" y="1517604"/>
            <a:ext cx="8018612" cy="534039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8348849" y="1891294"/>
            <a:ext cx="3587338" cy="1952306"/>
          </a:xfrm>
          <a:prstGeom prst="rect">
            <a:avLst/>
          </a:prstGeom>
        </p:spPr>
        <p:txBody>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marL="342900" indent="-342900" algn="l">
              <a:buFont typeface="Arial" panose="020B0604020202020204" pitchFamily="34" charset="0"/>
              <a:buChar char="•"/>
            </a:pPr>
            <a:r>
              <a:rPr lang="zh-CN" altLang="en-US" sz="1800" dirty="0" smtClean="0"/>
              <a:t>对称、长方形庭院</a:t>
            </a:r>
            <a:endParaRPr lang="en-US" altLang="zh-CN" sz="1800" dirty="0" smtClean="0"/>
          </a:p>
          <a:p>
            <a:pPr marL="342900" indent="-342900" algn="l">
              <a:buFont typeface="Arial" panose="020B0604020202020204" pitchFamily="34" charset="0"/>
              <a:buChar char="•"/>
            </a:pPr>
            <a:r>
              <a:rPr lang="zh-CN" altLang="en-US" sz="1800" dirty="0" smtClean="0"/>
              <a:t>中央大理石水池，</a:t>
            </a:r>
            <a:r>
              <a:rPr lang="zh-CN" altLang="en-US" sz="1800" dirty="0"/>
              <a:t>水面如镜</a:t>
            </a:r>
            <a:endParaRPr lang="en-US" altLang="zh-CN" sz="1800" dirty="0" smtClean="0"/>
          </a:p>
          <a:p>
            <a:pPr marL="342900" indent="-342900" algn="l">
              <a:buFont typeface="Arial" panose="020B0604020202020204" pitchFamily="34" charset="0"/>
              <a:buChar char="•"/>
            </a:pPr>
            <a:r>
              <a:rPr lang="zh-TW" altLang="en-US" sz="1800" dirty="0" smtClean="0"/>
              <a:t>光影</a:t>
            </a:r>
            <a:r>
              <a:rPr lang="zh-CN" altLang="en-US" sz="1800" dirty="0" smtClean="0"/>
              <a:t>，明暗色彩完美结合，庄严、活泼。</a:t>
            </a:r>
            <a:endParaRPr lang="en-US" altLang="zh-CN" sz="1800" dirty="0" smtClean="0"/>
          </a:p>
          <a:p>
            <a:pPr marL="342900" indent="-342900" algn="l">
              <a:buFont typeface="Arial" panose="020B0604020202020204" pitchFamily="34" charset="0"/>
              <a:buChar char="•"/>
            </a:pPr>
            <a:r>
              <a:rPr lang="zh-CN" altLang="en-US" sz="1800" dirty="0" smtClean="0"/>
              <a:t>设计符合几何美学原理</a:t>
            </a:r>
            <a:endParaRPr lang="en-US" altLang="zh-CN" sz="1800" dirty="0" smtClean="0"/>
          </a:p>
          <a:p>
            <a:pPr marL="342900" indent="-342900" algn="l">
              <a:buFont typeface="Arial" panose="020B0604020202020204" pitchFamily="34" charset="0"/>
              <a:buChar char="•"/>
            </a:pPr>
            <a:r>
              <a:rPr lang="zh-CN" altLang="en-US" sz="1800" dirty="0"/>
              <a:t>两侧两排桃金娘树</a:t>
            </a:r>
            <a:r>
              <a:rPr lang="zh-CN" altLang="en-US" sz="1800" dirty="0" smtClean="0"/>
              <a:t>篱</a:t>
            </a:r>
            <a:endParaRPr lang="en-US" altLang="zh-CN" sz="1800" dirty="0" smtClean="0"/>
          </a:p>
          <a:p>
            <a:pPr marL="342900" indent="-342900" algn="l">
              <a:buFont typeface="Arial" panose="020B0604020202020204" pitchFamily="34" charset="0"/>
              <a:buChar char="•"/>
            </a:pPr>
            <a:r>
              <a:rPr lang="zh-CN" altLang="en-US" sz="1800" dirty="0" smtClean="0"/>
              <a:t>苏丹办公</a:t>
            </a:r>
            <a:r>
              <a:rPr lang="zh-CN" altLang="en-US" sz="1800" dirty="0" smtClean="0"/>
              <a:t>处：</a:t>
            </a:r>
            <a:r>
              <a:rPr lang="en-US" altLang="zh-CN" sz="1800" dirty="0" smtClean="0"/>
              <a:t>made to intimidate</a:t>
            </a:r>
            <a:endParaRPr lang="en-US" altLang="zh-TW" sz="1800" dirty="0"/>
          </a:p>
          <a:p>
            <a:pPr marL="342900" indent="-342900" algn="l">
              <a:buFont typeface="Arial" panose="020B0604020202020204" pitchFamily="34" charset="0"/>
              <a:buChar char="•"/>
            </a:pPr>
            <a:endParaRPr lang="en-US" sz="1800" dirty="0"/>
          </a:p>
        </p:txBody>
      </p:sp>
      <p:grpSp>
        <p:nvGrpSpPr>
          <p:cNvPr id="10" name="Group 9"/>
          <p:cNvGrpSpPr/>
          <p:nvPr/>
        </p:nvGrpSpPr>
        <p:grpSpPr>
          <a:xfrm>
            <a:off x="3194240" y="3248892"/>
            <a:ext cx="1411628" cy="1077409"/>
            <a:chOff x="3194240" y="3248892"/>
            <a:chExt cx="1411628" cy="1077409"/>
          </a:xfrm>
        </p:grpSpPr>
        <p:sp>
          <p:nvSpPr>
            <p:cNvPr id="3" name="Rectangle 2"/>
            <p:cNvSpPr/>
            <p:nvPr/>
          </p:nvSpPr>
          <p:spPr>
            <a:xfrm>
              <a:off x="3574472" y="3384467"/>
              <a:ext cx="391886" cy="6412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3574472" y="3384467"/>
              <a:ext cx="391886" cy="6412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25636" y="3248892"/>
              <a:ext cx="0" cy="7936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74472" y="4049302"/>
              <a:ext cx="380232" cy="276999"/>
            </a:xfrm>
            <a:prstGeom prst="rect">
              <a:avLst/>
            </a:prstGeom>
            <a:noFill/>
          </p:spPr>
          <p:txBody>
            <a:bodyPr wrap="none" rtlCol="0">
              <a:spAutoFit/>
            </a:bodyPr>
            <a:lstStyle/>
            <a:p>
              <a:r>
                <a:rPr lang="en-US" sz="1200" dirty="0" smtClean="0">
                  <a:solidFill>
                    <a:srgbClr val="FF0000"/>
                  </a:solidFill>
                  <a:latin typeface="Algerian"/>
                </a:rPr>
                <a:t>√</a:t>
              </a:r>
              <a:r>
                <a:rPr lang="en-US" altLang="zh-CN" sz="1200" dirty="0" smtClean="0">
                  <a:solidFill>
                    <a:srgbClr val="FF0000"/>
                  </a:solidFill>
                  <a:latin typeface="Algerian"/>
                </a:rPr>
                <a:t>1</a:t>
              </a:r>
              <a:endParaRPr lang="en-US" sz="1200" dirty="0">
                <a:solidFill>
                  <a:srgbClr val="FF0000"/>
                </a:solidFill>
              </a:endParaRPr>
            </a:p>
          </p:txBody>
        </p:sp>
        <p:sp>
          <p:nvSpPr>
            <p:cNvPr id="12" name="TextBox 11"/>
            <p:cNvSpPr txBox="1"/>
            <p:nvPr/>
          </p:nvSpPr>
          <p:spPr>
            <a:xfrm>
              <a:off x="3194240" y="3566601"/>
              <a:ext cx="380232" cy="276999"/>
            </a:xfrm>
            <a:prstGeom prst="rect">
              <a:avLst/>
            </a:prstGeom>
            <a:noFill/>
          </p:spPr>
          <p:txBody>
            <a:bodyPr wrap="none" rtlCol="0">
              <a:spAutoFit/>
            </a:bodyPr>
            <a:lstStyle/>
            <a:p>
              <a:r>
                <a:rPr lang="en-US" sz="1200" dirty="0" smtClean="0">
                  <a:solidFill>
                    <a:srgbClr val="FF0000"/>
                  </a:solidFill>
                  <a:latin typeface="Algerian"/>
                </a:rPr>
                <a:t>√</a:t>
              </a:r>
              <a:r>
                <a:rPr lang="en-US" altLang="zh-CN" sz="1200" dirty="0">
                  <a:solidFill>
                    <a:srgbClr val="FF0000"/>
                  </a:solidFill>
                  <a:latin typeface="Algerian"/>
                </a:rPr>
                <a:t>2</a:t>
              </a:r>
              <a:endParaRPr lang="en-US" sz="1200" dirty="0">
                <a:solidFill>
                  <a:srgbClr val="FF0000"/>
                </a:solidFill>
              </a:endParaRPr>
            </a:p>
          </p:txBody>
        </p:sp>
        <p:sp>
          <p:nvSpPr>
            <p:cNvPr id="13" name="TextBox 12"/>
            <p:cNvSpPr txBox="1"/>
            <p:nvPr/>
          </p:nvSpPr>
          <p:spPr>
            <a:xfrm>
              <a:off x="4225636" y="3566601"/>
              <a:ext cx="380232" cy="276999"/>
            </a:xfrm>
            <a:prstGeom prst="rect">
              <a:avLst/>
            </a:prstGeom>
            <a:noFill/>
          </p:spPr>
          <p:txBody>
            <a:bodyPr wrap="none" rtlCol="0">
              <a:spAutoFit/>
            </a:bodyPr>
            <a:lstStyle/>
            <a:p>
              <a:r>
                <a:rPr lang="en-US" sz="1200" dirty="0" smtClean="0">
                  <a:solidFill>
                    <a:srgbClr val="FF0000"/>
                  </a:solidFill>
                  <a:latin typeface="Algerian"/>
                </a:rPr>
                <a:t>√</a:t>
              </a:r>
              <a:r>
                <a:rPr lang="en-US" altLang="zh-CN" sz="1200" dirty="0" smtClean="0">
                  <a:solidFill>
                    <a:srgbClr val="FF0000"/>
                  </a:solidFill>
                  <a:latin typeface="Algerian"/>
                </a:rPr>
                <a:t>3</a:t>
              </a:r>
              <a:endParaRPr lang="en-US" sz="1200" dirty="0">
                <a:solidFill>
                  <a:srgbClr val="FF0000"/>
                </a:solidFill>
              </a:endParaRPr>
            </a:p>
          </p:txBody>
        </p:sp>
      </p:grpSp>
    </p:spTree>
    <p:extLst>
      <p:ext uri="{BB962C8B-B14F-4D97-AF65-F5344CB8AC3E}">
        <p14:creationId xmlns:p14="http://schemas.microsoft.com/office/powerpoint/2010/main" val="99218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7/75/Canopy-at-the-Alhamb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585"/>
            <a:ext cx="4241087" cy="486841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8332518" y="420465"/>
            <a:ext cx="3645726" cy="788470"/>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r>
              <a:rPr lang="zh-CN" altLang="en-US" sz="2400" b="1" dirty="0" smtClean="0"/>
              <a:t>阿拉伯图式</a:t>
            </a:r>
            <a:endParaRPr lang="en-US" altLang="zh-CN" sz="2400" b="1" dirty="0" smtClean="0"/>
          </a:p>
          <a:p>
            <a:r>
              <a:rPr lang="en-US" altLang="zh-CN" sz="2400" b="1" dirty="0" smtClean="0"/>
              <a:t>(Arabesque)</a:t>
            </a:r>
          </a:p>
          <a:p>
            <a:pPr marL="342900" indent="-342900">
              <a:buFont typeface="Arial" panose="020B0604020202020204" pitchFamily="34" charset="0"/>
              <a:buChar char="•"/>
            </a:pPr>
            <a:endParaRPr lang="en-US" altLang="zh-CN" sz="2400" b="1" dirty="0" smtClean="0"/>
          </a:p>
        </p:txBody>
      </p:sp>
      <p:pic>
        <p:nvPicPr>
          <p:cNvPr id="6" name="Picture 6" descr="http://visualpalate.typepad.com/visual_palate/images/alhambra_ti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767" y="2650679"/>
            <a:ext cx="4060233" cy="42073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images.travelpod.com/tw_slides/ta00/e5b/f34/2-alhambra-palace-ceilings-grana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846" y="-1"/>
            <a:ext cx="3917921" cy="29420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c2.staticflickr.com/4/3834/8764213911_489cf28140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241087" cy="26506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cdn.wild-about-travel.com/wp-content/uploads/2013/02/Alhambra-Palace-Fine-Decoration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1087" y="2650679"/>
            <a:ext cx="3890680" cy="42073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9513" y="1481335"/>
            <a:ext cx="3531736" cy="923330"/>
          </a:xfrm>
          <a:prstGeom prst="rect">
            <a:avLst/>
          </a:prstGeom>
          <a:noFill/>
        </p:spPr>
        <p:txBody>
          <a:bodyPr wrap="none" rtlCol="0">
            <a:spAutoFit/>
          </a:bodyPr>
          <a:lstStyle/>
          <a:p>
            <a:pPr marL="342900" indent="-342900">
              <a:buFont typeface="Arial" panose="020B0604020202020204" pitchFamily="34" charset="0"/>
              <a:buChar char="•"/>
            </a:pPr>
            <a:r>
              <a:rPr lang="zh-CN" altLang="en-US" dirty="0" smtClean="0"/>
              <a:t>占</a:t>
            </a:r>
            <a:r>
              <a:rPr lang="zh-CN" altLang="en-US" dirty="0"/>
              <a:t>据每寸空</a:t>
            </a:r>
            <a:r>
              <a:rPr lang="zh-CN" altLang="en-US" dirty="0" smtClean="0"/>
              <a:t>间</a:t>
            </a:r>
            <a:endParaRPr lang="en-US" altLang="zh-CN" dirty="0"/>
          </a:p>
          <a:p>
            <a:pPr marL="342900" indent="-342900">
              <a:buFont typeface="Arial" panose="020B0604020202020204" pitchFamily="34" charset="0"/>
              <a:buChar char="•"/>
            </a:pPr>
            <a:r>
              <a:rPr lang="zh-CN" altLang="en-US" dirty="0" smtClean="0"/>
              <a:t>致密华丽</a:t>
            </a:r>
            <a:r>
              <a:rPr lang="zh-CN" altLang="en-US" dirty="0" smtClean="0"/>
              <a:t>，伊斯兰建筑特色。</a:t>
            </a:r>
            <a:endParaRPr lang="en-US" altLang="zh-CN" dirty="0"/>
          </a:p>
          <a:p>
            <a:endParaRPr lang="en-US" dirty="0"/>
          </a:p>
        </p:txBody>
      </p:sp>
    </p:spTree>
    <p:extLst>
      <p:ext uri="{BB962C8B-B14F-4D97-AF65-F5344CB8AC3E}">
        <p14:creationId xmlns:p14="http://schemas.microsoft.com/office/powerpoint/2010/main" val="8930968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cetofloor.files.wordpress.com/2014/01/alhambr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416" y="0"/>
            <a:ext cx="6714584" cy="44611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7716" y="682821"/>
            <a:ext cx="5189516" cy="885625"/>
          </a:xfrm>
        </p:spPr>
        <p:txBody>
          <a:bodyPr>
            <a:normAutofit fontScale="90000"/>
          </a:bodyPr>
          <a:lstStyle/>
          <a:p>
            <a:r>
              <a:rPr lang="zh-CN" altLang="en-US" sz="2800" dirty="0" smtClean="0"/>
              <a:t>无穷变换、无限延伸的阿拉伯图式</a:t>
            </a:r>
            <a:endParaRPr lang="en-US" sz="2800" dirty="0"/>
          </a:p>
        </p:txBody>
      </p:sp>
      <p:sp>
        <p:nvSpPr>
          <p:cNvPr id="7" name="Content Placeholder 5"/>
          <p:cNvSpPr txBox="1">
            <a:spLocks/>
          </p:cNvSpPr>
          <p:nvPr/>
        </p:nvSpPr>
        <p:spPr>
          <a:xfrm>
            <a:off x="719232" y="1954056"/>
            <a:ext cx="4288580" cy="2160018"/>
          </a:xfrm>
          <a:prstGeom prst="rect">
            <a:avLst/>
          </a:prstGeom>
        </p:spPr>
        <p:txBody>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marL="342900" indent="-342900" algn="l">
              <a:buFont typeface="Arial" panose="020B0604020202020204" pitchFamily="34" charset="0"/>
              <a:buChar char="•"/>
            </a:pPr>
            <a:r>
              <a:rPr lang="zh-CN" altLang="en-US" dirty="0" smtClean="0"/>
              <a:t>直接雕刻，抽</a:t>
            </a:r>
            <a:r>
              <a:rPr lang="zh-CN" altLang="en-US" dirty="0"/>
              <a:t>象图案和经</a:t>
            </a:r>
            <a:r>
              <a:rPr lang="zh-CN" altLang="en-US" dirty="0" smtClean="0"/>
              <a:t>文组成</a:t>
            </a:r>
            <a:endParaRPr lang="en-US" altLang="zh-CN" dirty="0" smtClean="0"/>
          </a:p>
          <a:p>
            <a:pPr marL="342900" indent="-342900" algn="l">
              <a:buFont typeface="Arial" panose="020B0604020202020204" pitchFamily="34" charset="0"/>
              <a:buChar char="•"/>
            </a:pPr>
            <a:r>
              <a:rPr lang="zh-CN" altLang="en-US" dirty="0"/>
              <a:t>经文符号、无</a:t>
            </a:r>
            <a:r>
              <a:rPr lang="zh-CN" altLang="en-US" dirty="0" smtClean="0"/>
              <a:t>数基本几</a:t>
            </a:r>
            <a:r>
              <a:rPr lang="zh-CN" altLang="en-US" dirty="0"/>
              <a:t>何图案</a:t>
            </a:r>
            <a:r>
              <a:rPr lang="zh-CN" altLang="en-US" dirty="0" smtClean="0"/>
              <a:t>、根茎叶花等衍生的抽</a:t>
            </a:r>
            <a:r>
              <a:rPr lang="zh-CN" altLang="en-US" dirty="0"/>
              <a:t>象图案在一个平面内反</a:t>
            </a:r>
            <a:r>
              <a:rPr lang="zh-CN" altLang="en-US" dirty="0" smtClean="0"/>
              <a:t>复运用、</a:t>
            </a:r>
            <a:r>
              <a:rPr lang="zh-CN" altLang="en-US" dirty="0"/>
              <a:t>无穷变</a:t>
            </a:r>
            <a:r>
              <a:rPr lang="zh-CN" altLang="en-US" dirty="0" smtClean="0"/>
              <a:t>换而形成的无限延伸的图式。</a:t>
            </a:r>
            <a:endParaRPr lang="en-US" altLang="zh-CN" dirty="0" smtClean="0"/>
          </a:p>
          <a:p>
            <a:pPr marL="342900" indent="-342900" algn="l">
              <a:buFont typeface="Arial" panose="020B0604020202020204" pitchFamily="34" charset="0"/>
              <a:buChar char="•"/>
            </a:pPr>
            <a:endParaRPr lang="en-US" altLang="zh-CN" dirty="0" smtClean="0"/>
          </a:p>
        </p:txBody>
      </p:sp>
      <p:sp>
        <p:nvSpPr>
          <p:cNvPr id="4" name="AutoShape 4" descr="http://4photos.net/photosv5/arabic_decoration_plastering_alhambra_style_1344184914.jpg"/>
          <p:cNvSpPr>
            <a:spLocks noChangeAspect="1" noChangeArrowheads="1"/>
          </p:cNvSpPr>
          <p:nvPr/>
        </p:nvSpPr>
        <p:spPr bwMode="auto">
          <a:xfrm>
            <a:off x="307975" y="-1638300"/>
            <a:ext cx="5572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4photos.net/photosv5/arabic_decoration_plastering_alhambra_style_1344184914.jpg"/>
          <p:cNvSpPr>
            <a:spLocks noChangeAspect="1" noChangeArrowheads="1"/>
          </p:cNvSpPr>
          <p:nvPr/>
        </p:nvSpPr>
        <p:spPr bwMode="auto">
          <a:xfrm>
            <a:off x="460375" y="-1485900"/>
            <a:ext cx="55721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463909" y="4272105"/>
            <a:ext cx="4346651" cy="2585911"/>
            <a:chOff x="5174847" y="6780756"/>
            <a:chExt cx="3657600" cy="2164009"/>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2193"/>
            <a:stretch/>
          </p:blipFill>
          <p:spPr>
            <a:xfrm>
              <a:off x="5174847" y="7046030"/>
              <a:ext cx="3657600" cy="1898735"/>
            </a:xfrm>
            <a:prstGeom prst="rect">
              <a:avLst/>
            </a:prstGeom>
          </p:spPr>
        </p:pic>
        <p:sp>
          <p:nvSpPr>
            <p:cNvPr id="8" name="TextBox 7"/>
            <p:cNvSpPr txBox="1"/>
            <p:nvPr/>
          </p:nvSpPr>
          <p:spPr>
            <a:xfrm>
              <a:off x="6556355" y="6780756"/>
              <a:ext cx="894583" cy="257561"/>
            </a:xfrm>
            <a:prstGeom prst="rect">
              <a:avLst/>
            </a:prstGeom>
            <a:noFill/>
          </p:spPr>
          <p:txBody>
            <a:bodyPr wrap="none" rtlCol="0">
              <a:spAutoFit/>
            </a:bodyPr>
            <a:lstStyle/>
            <a:p>
              <a:r>
                <a:rPr lang="en-US" sz="1400" dirty="0" smtClean="0"/>
                <a:t>“</a:t>
              </a:r>
              <a:r>
                <a:rPr lang="zh-CN" altLang="en-US" sz="1400" dirty="0" smtClean="0"/>
                <a:t>真主必胜</a:t>
              </a:r>
              <a:r>
                <a:rPr lang="en-US" sz="1400" dirty="0" smtClean="0"/>
                <a:t>”</a:t>
              </a:r>
              <a:endParaRPr lang="en-US" sz="1400" dirty="0"/>
            </a:p>
          </p:txBody>
        </p:sp>
      </p:grpSp>
      <p:sp>
        <p:nvSpPr>
          <p:cNvPr id="11" name="Oval 10"/>
          <p:cNvSpPr/>
          <p:nvPr/>
        </p:nvSpPr>
        <p:spPr>
          <a:xfrm>
            <a:off x="1305812" y="5206871"/>
            <a:ext cx="1390798" cy="123376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https://c2.staticflickr.com/6/5178/5533757498_c68f320ab9_z.jpg"/>
          <p:cNvPicPr>
            <a:picLocks noChangeAspect="1" noChangeArrowheads="1"/>
          </p:cNvPicPr>
          <p:nvPr/>
        </p:nvPicPr>
        <p:blipFill rotWithShape="1">
          <a:blip r:embed="rId5">
            <a:extLst>
              <a:ext uri="{28A0092B-C50C-407E-A947-70E740481C1C}">
                <a14:useLocalDpi xmlns:a14="http://schemas.microsoft.com/office/drawing/2010/main" val="0"/>
              </a:ext>
            </a:extLst>
          </a:blip>
          <a:srcRect t="6282" r="4338" b="2982"/>
          <a:stretch/>
        </p:blipFill>
        <p:spPr bwMode="auto">
          <a:xfrm>
            <a:off x="5477416" y="4589114"/>
            <a:ext cx="3315450" cy="22689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thumbs.dreamstime.com/x/patio-lions-stucco-detail-alhambra-2358719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2866" y="4589114"/>
            <a:ext cx="3399134" cy="226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14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357" y="844633"/>
            <a:ext cx="5486400" cy="701040"/>
          </a:xfrm>
        </p:spPr>
        <p:txBody>
          <a:bodyPr>
            <a:normAutofit/>
          </a:bodyPr>
          <a:lstStyle/>
          <a:p>
            <a:r>
              <a:rPr lang="zh-CN" altLang="en-US" sz="3200" dirty="0" smtClean="0"/>
              <a:t>阿拉伯式瓷砖</a:t>
            </a:r>
            <a:endParaRPr lang="en-US" sz="3200" dirty="0"/>
          </a:p>
        </p:txBody>
      </p:sp>
      <p:sp>
        <p:nvSpPr>
          <p:cNvPr id="6" name="TextBox 5"/>
          <p:cNvSpPr txBox="1"/>
          <p:nvPr/>
        </p:nvSpPr>
        <p:spPr>
          <a:xfrm>
            <a:off x="541114" y="2077652"/>
            <a:ext cx="4387145" cy="1015663"/>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smtClean="0"/>
              <a:t>彩色瓷砖镶嵌而成</a:t>
            </a:r>
            <a:endParaRPr lang="en-US" altLang="zh-CN" sz="2000" dirty="0" smtClean="0"/>
          </a:p>
          <a:p>
            <a:pPr marL="285750" indent="-285750">
              <a:buFont typeface="Arial" panose="020B0604020202020204" pitchFamily="34" charset="0"/>
              <a:buChar char="•"/>
            </a:pPr>
            <a:r>
              <a:rPr lang="zh-CN" altLang="en-US" sz="2000" dirty="0" smtClean="0"/>
              <a:t>由</a:t>
            </a:r>
            <a:r>
              <a:rPr lang="zh-CN" altLang="en-US" sz="2000" dirty="0"/>
              <a:t>圆形衍生出来的中心对称</a:t>
            </a:r>
            <a:r>
              <a:rPr lang="zh-CN" altLang="en-US" sz="2000" dirty="0" smtClean="0"/>
              <a:t>的多</a:t>
            </a:r>
            <a:r>
              <a:rPr lang="zh-CN" altLang="en-US" sz="2000" dirty="0"/>
              <a:t>角几何形状</a:t>
            </a:r>
            <a:r>
              <a:rPr lang="zh-CN" altLang="en-US" sz="2000" dirty="0" smtClean="0"/>
              <a:t>，不可替换，相</a:t>
            </a:r>
            <a:r>
              <a:rPr lang="zh-CN" altLang="en-US" sz="2000" dirty="0"/>
              <a:t>互契</a:t>
            </a:r>
            <a:r>
              <a:rPr lang="zh-CN" altLang="en-US" sz="2000" dirty="0" smtClean="0"/>
              <a:t>合。</a:t>
            </a:r>
            <a:endParaRPr lang="en-US" sz="2000" dirty="0"/>
          </a:p>
        </p:txBody>
      </p:sp>
      <p:sp>
        <p:nvSpPr>
          <p:cNvPr id="3" name="Rectangle 2"/>
          <p:cNvSpPr/>
          <p:nvPr/>
        </p:nvSpPr>
        <p:spPr>
          <a:xfrm>
            <a:off x="541115" y="3172800"/>
            <a:ext cx="5444050" cy="1631216"/>
          </a:xfrm>
          <a:prstGeom prst="rect">
            <a:avLst/>
          </a:prstGeom>
        </p:spPr>
        <p:txBody>
          <a:bodyPr wrap="square">
            <a:spAutoFit/>
          </a:bodyPr>
          <a:lstStyle/>
          <a:p>
            <a:pPr marL="342900" indent="-342900">
              <a:buFont typeface="Arial" panose="020B0604020202020204" pitchFamily="34" charset="0"/>
              <a:buChar char="•"/>
            </a:pPr>
            <a:r>
              <a:rPr lang="zh-CN" altLang="en-US" sz="2000" dirty="0" smtClean="0"/>
              <a:t>紧凑的图样象</a:t>
            </a:r>
            <a:r>
              <a:rPr lang="zh-CN" altLang="en-US" sz="2000" dirty="0"/>
              <a:t>征团结一致的信仰和世界</a:t>
            </a:r>
            <a:r>
              <a:rPr lang="zh-CN" altLang="en-US" sz="2000" dirty="0" smtClean="0"/>
              <a:t>观（不同于基督教艺术）：</a:t>
            </a:r>
            <a:endParaRPr lang="en-US" altLang="zh-CN" sz="2000" dirty="0" smtClean="0"/>
          </a:p>
          <a:p>
            <a:r>
              <a:rPr lang="en-US" altLang="zh-CN" sz="2000" dirty="0" smtClean="0"/>
              <a:t>       </a:t>
            </a:r>
            <a:r>
              <a:rPr lang="en-US" altLang="zh-CN" sz="2000" dirty="0"/>
              <a:t>- </a:t>
            </a:r>
            <a:r>
              <a:rPr lang="zh-CN" altLang="en-US" sz="2000" dirty="0"/>
              <a:t>无数几何图形的组</a:t>
            </a:r>
            <a:r>
              <a:rPr lang="zh-CN" altLang="en-US" sz="2000" dirty="0" smtClean="0"/>
              <a:t>合：在可见物质世界之外还</a:t>
            </a:r>
            <a:r>
              <a:rPr lang="zh-CN" altLang="en-US" sz="2000" dirty="0"/>
              <a:t>存在</a:t>
            </a:r>
            <a:r>
              <a:rPr lang="zh-CN" altLang="en-US" sz="2000" dirty="0" smtClean="0"/>
              <a:t>着无限的可</a:t>
            </a:r>
            <a:r>
              <a:rPr lang="zh-CN" altLang="en-US" sz="2000" dirty="0"/>
              <a:t>能</a:t>
            </a:r>
            <a:r>
              <a:rPr lang="zh-CN" altLang="en-US" sz="2000" dirty="0" smtClean="0"/>
              <a:t>；</a:t>
            </a:r>
            <a:endParaRPr lang="en-US" altLang="zh-CN" sz="2000" dirty="0" smtClean="0"/>
          </a:p>
          <a:p>
            <a:r>
              <a:rPr lang="en-US" altLang="zh-CN" sz="2000" dirty="0"/>
              <a:t> </a:t>
            </a:r>
            <a:r>
              <a:rPr lang="en-US" altLang="zh-CN" sz="2000" dirty="0" smtClean="0"/>
              <a:t>     - </a:t>
            </a:r>
            <a:r>
              <a:rPr lang="zh-CN" altLang="en-US" sz="2000" dirty="0"/>
              <a:t>不留空隙：真主</a:t>
            </a:r>
            <a:r>
              <a:rPr lang="zh-CN" altLang="en-US" sz="2000" dirty="0" smtClean="0"/>
              <a:t>真充</a:t>
            </a:r>
            <a:r>
              <a:rPr lang="zh-CN" altLang="en-US" sz="2000" dirty="0"/>
              <a:t>塞环宇的创造属性。</a:t>
            </a:r>
            <a:endParaRPr lang="en-US" sz="2000" dirty="0"/>
          </a:p>
        </p:txBody>
      </p:sp>
      <p:pic>
        <p:nvPicPr>
          <p:cNvPr id="3080" name="Picture 8" descr="http://www.robinsnesthingham.com/wp-content/uploads/2012/02/alhamb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613" y="4053740"/>
            <a:ext cx="6305387" cy="280426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tabor330.files.wordpress.com/2011/07/photo-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935190" y="1962831"/>
            <a:ext cx="3073134" cy="205012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encrypted-tbn2.gstatic.com/images?q=tbn:ANd9GcSiN03TaofoO1qe1Ndq45jFLWdAQsn-vX9kTCwAnhFRaIE8IblP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7774" y="1411938"/>
            <a:ext cx="1959429" cy="261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9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48095" y="2358186"/>
            <a:ext cx="4217727" cy="4075176"/>
          </a:xfrm>
        </p:spPr>
        <p:txBody>
          <a:bodyPr/>
          <a:lstStyle/>
          <a:p>
            <a:pPr marL="342900" indent="-342900" algn="l">
              <a:buFont typeface="Arial" panose="020B0604020202020204" pitchFamily="34" charset="0"/>
              <a:buChar char="•"/>
            </a:pPr>
            <a:r>
              <a:rPr lang="zh-CN" altLang="en-US" dirty="0" smtClean="0"/>
              <a:t>王</a:t>
            </a:r>
            <a:r>
              <a:rPr lang="zh-CN" altLang="en-US" dirty="0"/>
              <a:t>室的私人处</a:t>
            </a:r>
            <a:r>
              <a:rPr lang="zh-CN" altLang="en-US" dirty="0" smtClean="0"/>
              <a:t>所</a:t>
            </a:r>
            <a:endParaRPr lang="en-US" altLang="zh-CN" dirty="0" smtClean="0"/>
          </a:p>
          <a:p>
            <a:pPr marL="342900" indent="-342900" algn="l">
              <a:buFont typeface="Arial" panose="020B0604020202020204" pitchFamily="34" charset="0"/>
              <a:buChar char="•"/>
            </a:pPr>
            <a:r>
              <a:rPr lang="zh-CN" altLang="en-US" dirty="0" smtClean="0"/>
              <a:t>长方形宫院 </a:t>
            </a:r>
            <a:r>
              <a:rPr lang="en-US" altLang="zh-CN" dirty="0" smtClean="0"/>
              <a:t>(</a:t>
            </a:r>
            <a:r>
              <a:rPr lang="en-US" altLang="zh-CN" dirty="0" err="1" smtClean="0"/>
              <a:t>arabic</a:t>
            </a:r>
            <a:r>
              <a:rPr lang="en-US" altLang="zh-CN" dirty="0" smtClean="0"/>
              <a:t>)</a:t>
            </a:r>
          </a:p>
          <a:p>
            <a:pPr marL="342900" indent="-342900" algn="l">
              <a:buFont typeface="Arial" panose="020B0604020202020204" pitchFamily="34" charset="0"/>
              <a:buChar char="•"/>
            </a:pPr>
            <a:r>
              <a:rPr lang="en-US" altLang="zh-CN" dirty="0" smtClean="0"/>
              <a:t>124</a:t>
            </a:r>
            <a:r>
              <a:rPr lang="zh-CN" altLang="en-US" dirty="0" smtClean="0"/>
              <a:t>根大理石圆柱游廊</a:t>
            </a:r>
            <a:endParaRPr lang="en-US" altLang="zh-CN" dirty="0" smtClean="0"/>
          </a:p>
          <a:p>
            <a:pPr marL="342900" indent="-342900" algn="l">
              <a:buFont typeface="Arial" panose="020B0604020202020204" pitchFamily="34" charset="0"/>
              <a:buChar char="•"/>
            </a:pPr>
            <a:r>
              <a:rPr lang="en-US" altLang="zh-CN" dirty="0" smtClean="0"/>
              <a:t>12</a:t>
            </a:r>
            <a:r>
              <a:rPr lang="zh-CN" altLang="en-US" dirty="0"/>
              <a:t>头象征力量与勇武</a:t>
            </a:r>
            <a:r>
              <a:rPr lang="zh-CN" altLang="en-US" dirty="0" smtClean="0"/>
              <a:t>的石狮</a:t>
            </a:r>
            <a:r>
              <a:rPr lang="zh-CN" altLang="en-US" dirty="0"/>
              <a:t>子簇拥着雪花石膏的盘形水</a:t>
            </a:r>
            <a:r>
              <a:rPr lang="zh-CN" altLang="en-US" dirty="0" smtClean="0"/>
              <a:t>池。</a:t>
            </a:r>
            <a:endParaRPr lang="en-US" altLang="zh-CN" dirty="0" smtClean="0"/>
          </a:p>
          <a:p>
            <a:pPr marL="342900" indent="-342900" algn="l">
              <a:buFont typeface="Arial" panose="020B0604020202020204" pitchFamily="34" charset="0"/>
              <a:buChar char="•"/>
            </a:pPr>
            <a:r>
              <a:rPr lang="zh-CN" altLang="en-US" dirty="0" smtClean="0"/>
              <a:t>四条水渠缓缓送</a:t>
            </a:r>
            <a:r>
              <a:rPr lang="zh-CN" altLang="en-US" dirty="0"/>
              <a:t>水四</a:t>
            </a:r>
            <a:r>
              <a:rPr lang="zh-CN" altLang="en-US" dirty="0" smtClean="0"/>
              <a:t>方。</a:t>
            </a:r>
            <a:endParaRPr lang="en-US" altLang="zh-CN" dirty="0" smtClean="0"/>
          </a:p>
          <a:p>
            <a:pPr marL="342900" indent="-342900" algn="l">
              <a:buFont typeface="Arial" panose="020B0604020202020204" pitchFamily="34" charset="0"/>
              <a:buChar char="•"/>
            </a:pPr>
            <a:r>
              <a:rPr lang="zh-CN" altLang="en-US" dirty="0" smtClean="0"/>
              <a:t>设</a:t>
            </a:r>
            <a:r>
              <a:rPr lang="zh-CN" altLang="en-US" dirty="0"/>
              <a:t>计要求：气温始终凉爽宜人，又不会渐起水花打</a:t>
            </a:r>
            <a:r>
              <a:rPr lang="zh-CN" altLang="en-US" dirty="0" smtClean="0"/>
              <a:t>湿嫔妃裙</a:t>
            </a:r>
            <a:r>
              <a:rPr lang="zh-CN" altLang="en-US" dirty="0"/>
              <a:t>边。</a:t>
            </a:r>
            <a:endParaRPr lang="en-US" altLang="zh-CN" dirty="0"/>
          </a:p>
          <a:p>
            <a:pPr marL="342900" indent="-342900" algn="l">
              <a:buFont typeface="Arial" panose="020B0604020202020204" pitchFamily="34" charset="0"/>
              <a:buChar char="•"/>
            </a:pPr>
            <a:endParaRPr lang="en-US" altLang="zh-CN" dirty="0" smtClean="0"/>
          </a:p>
        </p:txBody>
      </p:sp>
      <p:sp>
        <p:nvSpPr>
          <p:cNvPr id="2" name="Title 1"/>
          <p:cNvSpPr>
            <a:spLocks noGrp="1"/>
          </p:cNvSpPr>
          <p:nvPr>
            <p:ph type="title"/>
          </p:nvPr>
        </p:nvSpPr>
        <p:spPr>
          <a:xfrm>
            <a:off x="3358342" y="750521"/>
            <a:ext cx="5480858" cy="795251"/>
          </a:xfrm>
        </p:spPr>
        <p:txBody>
          <a:bodyPr>
            <a:normAutofit/>
          </a:bodyPr>
          <a:lstStyle/>
          <a:p>
            <a:r>
              <a:rPr lang="zh-CN" altLang="en-US" sz="3200" dirty="0" smtClean="0"/>
              <a:t>狮子庭 （</a:t>
            </a:r>
            <a:r>
              <a:rPr lang="en-US" altLang="zh-CN" sz="3200" dirty="0" smtClean="0"/>
              <a:t>Lion court)</a:t>
            </a:r>
            <a:endParaRPr lang="en-US" sz="3200" dirty="0"/>
          </a:p>
        </p:txBody>
      </p:sp>
      <p:pic>
        <p:nvPicPr>
          <p:cNvPr id="4098" name="Picture 2" descr="http://classes.colgate.edu/osafi/alhambra%20l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629" y="1719793"/>
            <a:ext cx="7144987" cy="492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6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阿尔罕布拉宫自助游图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457" y="66504"/>
            <a:ext cx="4577543" cy="29168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c1.staticflickr.com/3/2241/1560165111_5e0ae348b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457" y="2992582"/>
            <a:ext cx="4577543" cy="386541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130532" y="931025"/>
            <a:ext cx="5480858" cy="7453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a:lstStyle>
          <a:p>
            <a:r>
              <a:rPr lang="zh-CN" altLang="en-US" sz="3200" smtClean="0"/>
              <a:t>狮子庭 （</a:t>
            </a:r>
            <a:r>
              <a:rPr lang="en-US" altLang="zh-CN" sz="3200" smtClean="0"/>
              <a:t>Lion court)</a:t>
            </a:r>
            <a:endParaRPr lang="en-US" sz="3200" dirty="0"/>
          </a:p>
        </p:txBody>
      </p:sp>
      <p:sp>
        <p:nvSpPr>
          <p:cNvPr id="6" name="Content Placeholder 5"/>
          <p:cNvSpPr>
            <a:spLocks noGrp="1"/>
          </p:cNvSpPr>
          <p:nvPr>
            <p:ph sz="quarter" idx="13"/>
          </p:nvPr>
        </p:nvSpPr>
        <p:spPr>
          <a:xfrm>
            <a:off x="609600" y="1904449"/>
            <a:ext cx="6855229" cy="4075176"/>
          </a:xfrm>
        </p:spPr>
        <p:txBody>
          <a:bodyPr/>
          <a:lstStyle/>
          <a:p>
            <a:pPr marL="342900" indent="-342900" algn="l">
              <a:buFont typeface="Arial" panose="020B0604020202020204" pitchFamily="34" charset="0"/>
              <a:buChar char="•"/>
            </a:pPr>
            <a:r>
              <a:rPr lang="zh-CN" altLang="en-US" dirty="0" smtClean="0"/>
              <a:t>通透的阳</a:t>
            </a:r>
            <a:r>
              <a:rPr lang="zh-CN" altLang="en-US" dirty="0"/>
              <a:t>光</a:t>
            </a:r>
            <a:r>
              <a:rPr lang="zh-CN" altLang="en-US" dirty="0" smtClean="0"/>
              <a:t>，适宜的阴</a:t>
            </a:r>
            <a:r>
              <a:rPr lang="zh-CN" altLang="en-US" dirty="0"/>
              <a:t>影，潺</a:t>
            </a:r>
            <a:r>
              <a:rPr lang="zh-CN" altLang="en-US" dirty="0" smtClean="0"/>
              <a:t>潺的流</a:t>
            </a:r>
            <a:r>
              <a:rPr lang="zh-CN" altLang="en-US" dirty="0" smtClean="0"/>
              <a:t>水</a:t>
            </a:r>
            <a:r>
              <a:rPr lang="zh-CN" altLang="en-US" dirty="0"/>
              <a:t>，</a:t>
            </a:r>
            <a:r>
              <a:rPr lang="zh-CN" altLang="en-US" dirty="0" smtClean="0"/>
              <a:t>树干状廊柱，棕</a:t>
            </a:r>
            <a:r>
              <a:rPr lang="zh-CN" altLang="en-US" dirty="0"/>
              <a:t>榈树</a:t>
            </a:r>
            <a:r>
              <a:rPr lang="zh-CN" altLang="en-US" dirty="0" smtClean="0"/>
              <a:t>叶样花纹。</a:t>
            </a:r>
            <a:endParaRPr lang="en-US" altLang="zh-CN" dirty="0" smtClean="0"/>
          </a:p>
          <a:p>
            <a:pPr marL="342900" indent="-342900" algn="l">
              <a:buFont typeface="Arial" panose="020B0604020202020204" pitchFamily="34" charset="0"/>
              <a:buChar char="•"/>
            </a:pPr>
            <a:r>
              <a:rPr lang="zh-CN" altLang="en-US" dirty="0" smtClean="0"/>
              <a:t>给</a:t>
            </a:r>
            <a:r>
              <a:rPr lang="en-US" altLang="zh-CN" dirty="0" smtClean="0"/>
              <a:t>10</a:t>
            </a:r>
            <a:r>
              <a:rPr lang="zh-CN" altLang="en-US" dirty="0" smtClean="0"/>
              <a:t>个赞！</a:t>
            </a:r>
            <a:endParaRPr lang="en-US" dirty="0"/>
          </a:p>
        </p:txBody>
      </p:sp>
      <p:pic>
        <p:nvPicPr>
          <p:cNvPr id="5124" name="Picture 4" descr="http://www.christies.com/lotfinderimages/D53667/attributed_to_thomas_allom_view_of_the_court_of_the_lions_the_alhambra_d5366792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532" y="2992583"/>
            <a:ext cx="5815230" cy="386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2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670" y="422512"/>
            <a:ext cx="3038162" cy="1083840"/>
          </a:xfrm>
        </p:spPr>
        <p:txBody>
          <a:bodyPr>
            <a:noAutofit/>
          </a:bodyPr>
          <a:lstStyle/>
          <a:p>
            <a:r>
              <a:rPr lang="en-US" sz="2400" dirty="0" err="1" smtClean="0">
                <a:latin typeface="+mn-lt"/>
              </a:rPr>
              <a:t>Generalife</a:t>
            </a:r>
            <a:r>
              <a:rPr lang="en-US" sz="2400" dirty="0" smtClean="0"/>
              <a:t> </a:t>
            </a:r>
            <a:br>
              <a:rPr lang="en-US" sz="2400" dirty="0" smtClean="0"/>
            </a:br>
            <a:r>
              <a:rPr lang="en-US" sz="2400" dirty="0" smtClean="0"/>
              <a:t>Garden</a:t>
            </a:r>
            <a:r>
              <a:rPr lang="zh-CN" altLang="en-US" sz="2400" dirty="0" smtClean="0"/>
              <a:t> </a:t>
            </a:r>
            <a:r>
              <a:rPr lang="en-US" altLang="zh-CN" sz="2400" dirty="0" smtClean="0"/>
              <a:t/>
            </a:r>
            <a:br>
              <a:rPr lang="en-US" altLang="zh-CN" sz="2400" dirty="0" smtClean="0"/>
            </a:br>
            <a:r>
              <a:rPr lang="zh-CN" altLang="en-US" sz="2400" b="0" dirty="0" smtClean="0"/>
              <a:t>（苏丹的</a:t>
            </a:r>
            <a:r>
              <a:rPr lang="zh-CN" altLang="en-US" sz="2400" b="0" dirty="0"/>
              <a:t>夏宫</a:t>
            </a:r>
            <a:r>
              <a:rPr lang="zh-CN" altLang="en-US" sz="2400" b="0" dirty="0" smtClean="0"/>
              <a:t>）</a:t>
            </a:r>
            <a:endParaRPr lang="en-US" sz="2400" b="0" dirty="0"/>
          </a:p>
        </p:txBody>
      </p:sp>
      <p:sp>
        <p:nvSpPr>
          <p:cNvPr id="3" name="Rectangle 2"/>
          <p:cNvSpPr/>
          <p:nvPr/>
        </p:nvSpPr>
        <p:spPr>
          <a:xfrm>
            <a:off x="9791700" y="1225689"/>
            <a:ext cx="6096000" cy="369332"/>
          </a:xfrm>
          <a:prstGeom prst="rect">
            <a:avLst/>
          </a:prstGeom>
        </p:spPr>
        <p:txBody>
          <a:bodyPr>
            <a:spAutoFit/>
          </a:bodyPr>
          <a:lstStyle/>
          <a:p>
            <a:r>
              <a:rPr lang="zh-CN" altLang="en-US" dirty="0" smtClean="0"/>
              <a:t>。</a:t>
            </a:r>
            <a:endParaRPr lang="en-US" dirty="0"/>
          </a:p>
        </p:txBody>
      </p:sp>
      <p:sp>
        <p:nvSpPr>
          <p:cNvPr id="5" name="TextBox 4"/>
          <p:cNvSpPr txBox="1"/>
          <p:nvPr/>
        </p:nvSpPr>
        <p:spPr>
          <a:xfrm>
            <a:off x="4546452" y="1787804"/>
            <a:ext cx="3225279" cy="2062103"/>
          </a:xfrm>
          <a:prstGeom prst="rect">
            <a:avLst/>
          </a:prstGeom>
          <a:noFill/>
        </p:spPr>
        <p:txBody>
          <a:bodyPr wrap="square" rtlCol="0">
            <a:spAutoFit/>
          </a:bodyPr>
          <a:lstStyle/>
          <a:p>
            <a:r>
              <a:rPr lang="zh-CN" altLang="en-US" sz="2000" dirty="0">
                <a:latin typeface="+mn-ea"/>
              </a:rPr>
              <a:t>园林特色</a:t>
            </a:r>
            <a:r>
              <a:rPr lang="zh-CN" altLang="en-US" sz="2000" dirty="0" smtClean="0">
                <a:latin typeface="+mn-ea"/>
              </a:rPr>
              <a:t>：</a:t>
            </a:r>
            <a:endParaRPr lang="en-US" altLang="zh-CN" sz="2000" dirty="0" smtClean="0">
              <a:latin typeface="+mn-ea"/>
            </a:endParaRPr>
          </a:p>
          <a:p>
            <a:pPr marL="342900" indent="-342900">
              <a:buFont typeface="Arial" panose="020B0604020202020204" pitchFamily="34" charset="0"/>
              <a:buChar char="•"/>
            </a:pPr>
            <a:r>
              <a:rPr lang="zh-CN" altLang="en-US" dirty="0" smtClean="0">
                <a:latin typeface="+mn-ea"/>
              </a:rPr>
              <a:t>依</a:t>
            </a:r>
            <a:r>
              <a:rPr lang="zh-CN" altLang="en-US" dirty="0">
                <a:latin typeface="+mn-ea"/>
              </a:rPr>
              <a:t>靠地</a:t>
            </a:r>
            <a:r>
              <a:rPr lang="zh-CN" altLang="en-US" dirty="0" smtClean="0">
                <a:latin typeface="+mn-ea"/>
              </a:rPr>
              <a:t>势，分</a:t>
            </a:r>
            <a:r>
              <a:rPr lang="en-US" altLang="zh-CN" dirty="0" smtClean="0">
                <a:latin typeface="+mn-ea"/>
              </a:rPr>
              <a:t>7</a:t>
            </a:r>
            <a:r>
              <a:rPr lang="zh-CN" altLang="en-US" dirty="0" smtClean="0">
                <a:latin typeface="+mn-ea"/>
              </a:rPr>
              <a:t>层</a:t>
            </a:r>
            <a:endParaRPr lang="en-US" altLang="zh-CN" dirty="0" smtClean="0">
              <a:latin typeface="+mn-ea"/>
            </a:endParaRPr>
          </a:p>
          <a:p>
            <a:pPr marL="342900" indent="-342900">
              <a:buFont typeface="Arial" panose="020B0604020202020204" pitchFamily="34" charset="0"/>
              <a:buChar char="•"/>
            </a:pPr>
            <a:r>
              <a:rPr lang="zh-CN" altLang="en-US" dirty="0" smtClean="0">
                <a:latin typeface="+mn-ea"/>
              </a:rPr>
              <a:t>柏</a:t>
            </a:r>
            <a:r>
              <a:rPr lang="zh-CN" altLang="en-US" dirty="0">
                <a:latin typeface="+mn-ea"/>
              </a:rPr>
              <a:t>树</a:t>
            </a:r>
            <a:r>
              <a:rPr lang="zh-CN" altLang="en-US" dirty="0" smtClean="0">
                <a:latin typeface="+mn-ea"/>
              </a:rPr>
              <a:t>篱，</a:t>
            </a:r>
            <a:r>
              <a:rPr lang="zh-CN" altLang="en-US" dirty="0" smtClean="0"/>
              <a:t>石</a:t>
            </a:r>
            <a:r>
              <a:rPr lang="zh-CN" altLang="en-US" dirty="0"/>
              <a:t>榴灌木</a:t>
            </a:r>
            <a:r>
              <a:rPr lang="zh-CN" altLang="en-US" dirty="0" smtClean="0"/>
              <a:t>，</a:t>
            </a:r>
            <a:endParaRPr lang="en-US" altLang="zh-CN" dirty="0" smtClean="0"/>
          </a:p>
          <a:p>
            <a:r>
              <a:rPr lang="zh-CN" altLang="en-US" dirty="0" smtClean="0"/>
              <a:t>蔷</a:t>
            </a:r>
            <a:r>
              <a:rPr lang="zh-CN" altLang="en-US" dirty="0"/>
              <a:t>薇，桔子</a:t>
            </a:r>
            <a:r>
              <a:rPr lang="zh-CN" altLang="en-US" dirty="0" smtClean="0"/>
              <a:t>树，四季常绿</a:t>
            </a:r>
            <a:endParaRPr lang="en-US" altLang="zh-CN" dirty="0" smtClean="0"/>
          </a:p>
          <a:p>
            <a:pPr marL="342900" indent="-342900">
              <a:buFont typeface="Arial" panose="020B0604020202020204" pitchFamily="34" charset="0"/>
              <a:buChar char="•"/>
            </a:pPr>
            <a:r>
              <a:rPr lang="zh-CN" altLang="en-US" dirty="0" smtClean="0">
                <a:latin typeface="+mn-ea"/>
              </a:rPr>
              <a:t>方</a:t>
            </a:r>
            <a:r>
              <a:rPr lang="zh-CN" altLang="en-US" dirty="0">
                <a:latin typeface="+mn-ea"/>
              </a:rPr>
              <a:t>形庭</a:t>
            </a:r>
            <a:r>
              <a:rPr lang="zh-CN" altLang="en-US" dirty="0" smtClean="0">
                <a:latin typeface="+mn-ea"/>
              </a:rPr>
              <a:t>院</a:t>
            </a:r>
            <a:r>
              <a:rPr lang="zh-CN" altLang="en-US" dirty="0" smtClean="0">
                <a:latin typeface="+mn-ea"/>
              </a:rPr>
              <a:t>，中央长</a:t>
            </a:r>
            <a:r>
              <a:rPr lang="zh-CN" altLang="en-US" dirty="0">
                <a:latin typeface="+mn-ea"/>
              </a:rPr>
              <a:t>方形水池</a:t>
            </a:r>
            <a:r>
              <a:rPr lang="zh-CN" altLang="en-US" dirty="0" smtClean="0">
                <a:latin typeface="+mn-ea"/>
              </a:rPr>
              <a:t>，喷</a:t>
            </a:r>
            <a:r>
              <a:rPr lang="zh-CN" altLang="en-US" dirty="0">
                <a:latin typeface="+mn-ea"/>
              </a:rPr>
              <a:t>泉</a:t>
            </a:r>
            <a:endParaRPr lang="en-US" altLang="zh-CN" dirty="0">
              <a:latin typeface="+mn-ea"/>
            </a:endParaRPr>
          </a:p>
          <a:p>
            <a:endParaRPr lang="en-US" dirty="0"/>
          </a:p>
        </p:txBody>
      </p:sp>
      <p:pic>
        <p:nvPicPr>
          <p:cNvPr id="7" name="Picture 6" descr="http://www.bunniktours.com.au/var/plain_site/storage/images/media/images/tours/europe/generalife-gardens-granada/5282-1-eng-AU/Generalife-Gardens-Gran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731" y="0"/>
            <a:ext cx="4426523" cy="333696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ecran-plus.net/ph1024d60/9633.jpg"/>
          <p:cNvPicPr>
            <a:picLocks noChangeAspect="1" noChangeArrowheads="1"/>
          </p:cNvPicPr>
          <p:nvPr/>
        </p:nvPicPr>
        <p:blipFill rotWithShape="1">
          <a:blip r:embed="rId4">
            <a:extLst>
              <a:ext uri="{28A0092B-C50C-407E-A947-70E740481C1C}">
                <a14:useLocalDpi xmlns:a14="http://schemas.microsoft.com/office/drawing/2010/main" val="0"/>
              </a:ext>
            </a:extLst>
          </a:blip>
          <a:srcRect t="5245" b="6175"/>
          <a:stretch/>
        </p:blipFill>
        <p:spPr bwMode="auto">
          <a:xfrm>
            <a:off x="7771731" y="3598224"/>
            <a:ext cx="4395057" cy="3259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file25.mafengwo.net/M00/4C/1E/wKgB4lJ_aviAGaqeAA9B9Fk9mig21.groupinfo.w60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4264828" cy="33369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asyvoyage.com/images/villes/2602/570x360/923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98224"/>
            <a:ext cx="4264828" cy="32597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blogys.net/UserFiles/image/turismorural/2010/turismocultural/10/Jardin-Generalif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7623" y="4381995"/>
            <a:ext cx="3218212" cy="2476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385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4612" y="595352"/>
            <a:ext cx="5265326" cy="963881"/>
          </a:xfrm>
        </p:spPr>
        <p:txBody>
          <a:bodyPr>
            <a:normAutofit/>
          </a:bodyPr>
          <a:lstStyle/>
          <a:p>
            <a:r>
              <a:rPr lang="zh-CN" altLang="en-US" sz="2800" dirty="0" smtClean="0"/>
              <a:t>阿尔罕布拉宫的血液</a:t>
            </a:r>
            <a:r>
              <a:rPr lang="en-US" altLang="zh-CN" sz="2800" dirty="0" smtClean="0"/>
              <a:t/>
            </a:r>
            <a:br>
              <a:rPr lang="en-US" altLang="zh-CN" sz="2800" dirty="0" smtClean="0"/>
            </a:br>
            <a:r>
              <a:rPr lang="en-US" altLang="zh-CN" sz="2000" dirty="0" smtClean="0"/>
              <a:t>——</a:t>
            </a:r>
            <a:r>
              <a:rPr lang="zh-CN" altLang="en-US" sz="2000" dirty="0" smtClean="0"/>
              <a:t>无处不在的水循环系统</a:t>
            </a:r>
            <a:endParaRPr lang="en-US" sz="2000" dirty="0"/>
          </a:p>
        </p:txBody>
      </p:sp>
      <p:sp>
        <p:nvSpPr>
          <p:cNvPr id="5" name="AutoShape 8" descr="阿尔罕布拉宫自助游图片"/>
          <p:cNvSpPr>
            <a:spLocks noChangeAspect="1" noChangeArrowheads="1"/>
          </p:cNvSpPr>
          <p:nvPr/>
        </p:nvSpPr>
        <p:spPr bwMode="auto">
          <a:xfrm>
            <a:off x="63500" y="-136525"/>
            <a:ext cx="5715000" cy="3629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2" name="Picture 10" descr="阿尔罕布拉宫自助游图片"/>
          <p:cNvPicPr>
            <a:picLocks noChangeAspect="1" noChangeArrowheads="1"/>
          </p:cNvPicPr>
          <p:nvPr/>
        </p:nvPicPr>
        <p:blipFill rotWithShape="1">
          <a:blip r:embed="rId3">
            <a:extLst>
              <a:ext uri="{28A0092B-C50C-407E-A947-70E740481C1C}">
                <a14:useLocalDpi xmlns:a14="http://schemas.microsoft.com/office/drawing/2010/main" val="0"/>
              </a:ext>
            </a:extLst>
          </a:blip>
          <a:srcRect l="22821" r="18078"/>
          <a:stretch/>
        </p:blipFill>
        <p:spPr bwMode="auto">
          <a:xfrm>
            <a:off x="9739084" y="3363615"/>
            <a:ext cx="2441041" cy="349131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jpeg;base64,/9j/4AAQSkZJRgABAQAAAQABAAD/2wCEAAkGBhQSERMUEhQUFRQPGBQVFBQVFBAPFBQUFBgVFRQUFBQXHCYeFxkjGRQUHy8gJCcpLCwsFR4xNjAqNiYrLCkBCQoKDgwOGg8PGiwkHBwsKSwsKSwpLCwpKSkpLCwsKSwpKSksLCwsLCwpLCwsKSwsKSwsLCksLCksLCwsLCkpLP/AABEIAMIBAwMBIgACEQEDEQH/xAAcAAABBQEBAQAAAAAAAAAAAAADAAIEBQYHAQj/xABBEAABAwMCAggDBgMGBgMAAAABAAIDBBEhEjEFQQYHEyJRYXGRMoHwCBQjobHBQlJiM0NygpLRFSQ00uHxJVPC/8QAGAEBAQEBAQAAAAAAAAAAAAAAAAECAwT/xAAeEQEBAQEAAwEBAQEAAAAAAAAAARECITFBAxJRIv/aAAwDAQACEQMRAD8A7EvCldNecFYtUwuXjHILn4XsT1LRMBUMyKUDhVTpU0TGvRQ5QY5FID0TR9SaXpgehOkVNE1pGRRe2SdMmqlmRISKI6ZJsqmmpmtIPUYSr0SIamh6eorHo4cqaenIQKeCtHt4Sm6l4/dMus6aMwoiBAf3R7LUNNJTbrn/AFpdZruGGGOGNr5ZfxHa7lgiBLbDSQdRIPoBzROhPW5T8Qk7JzewmI7jHPD2yeIY6w7wtsRc8r5UNb0Fe3TGuXpciaTiix7KM8o8RwEWVKh2REOHZEWkJJJJBX3QXnCeSgyHBXHVtR3OwlC5De/CZA/P15J3cZizacFVDnK1BwqOSTdSVbUmJ6ka8KBHIiOmwrrOpYkQJJUJk6jTz4U1NEM6c6fZVBqU91Vsmtas3z4TY6lVslVgJsVSmi5E6c2dVLapEZUJovIpVLa9U1PUbKxZIrKmpTXIrVHY5GaV0i6a9DunyHKEXYKIfSuyfmi1NS2NjnyOaxjBdznENa0eJJ2WX6TdMouHUz5pO84ktiivpMj77A2NgBkm2B6hfPXSzp3VcQeXTyHRcFsLS5sLLbaWEnO+Tc5VixM60OljeIV7pYv7KNrYoiQQXtaXHWQdruc7HhZZSKUtIIJBFiCMEEZBB5FMXoCqvqjq56SuruHwzP8A7TvRyG1g58ZsXD1Gk+pK0pKyfVhwF1Hw2GN+JH3leNtLpM6T5hoaD5grVPKyybOcKTD8IXLuP9ddPBVvpzDI5sTyySZrmEXabOLGfxWII3Gy6TwmuZNDHLE4OZK0OY4bFpyP/Ss9qs4NkRDg2RFVJJJJBUuKDI7BTyce6DLsfQrz2iI44QKaTvfP/ZOe7uqPS/GfU/ssftcjPF8r0HurPTPwVfD4VnqhuPdTir0IyX9EyapwVHJ/RRah6trlU6OqUSoqsfXmo8Uqi1EuPb91n+h4av8AVevq9vrkqhzzf5r18px9cimtrWSrwEyGsVZLJgfJDhlV1V82sRGVao45cn68EVsqmo1NHVZCuoZlkKKfIWho5LrUrFq6hepTHKDThTGLvy1KbIcoBdgosm6AFaa4317UzyKaS34bXTsJ8HuLXAH1a3H+Erka+tHcHiqopoZ2B8chcHNP5EHcOG4IyFx7p50A4VQtfatk7YAhlMBDO/XkjtC3Tobte+fC+y1z6bjli2PVTS08nEYhUaid4WgAsdK3vNEnlgkeYF8LHLWdAOHtbM2tnd2dNRPa5z+bpd44mNGXOJAJA2AN7JVfTLH4Wc6wul7aCjdJntJO5EB/OQe9exADRn5BD4B09o6vEM7dQBJY+8T7C5Js61wBnF7LhvWR0t+/1jntJ7KIdnELmxaCe/Y7Ekn8lmeWYqujvA31tSyJpN5XWc83Ngblzj4mwcfkV9Ow8YoeHQRQvmigbG0NYxzgHWva+kZyck+JJXGOqRrYnl4BdJMNOBmNoI0k35PIft/9Y2undaNcInSwmz5agU7i4BjSxkYILHOGXkuAdc/zOwbNIv8AXnFfQvB+JxVETZYXtkjflrmnUD4jyI5g5CnLkX2c45RSVJeHCN0rTGTcAnTZ5bffZgv5eS66tKSSSSClG3ugVB7qINvdR6oYXk6ohkYTKVvePqpIiQKWPvn1Wf23InHtbO+FUFQ3Cv3DuqpqIMJxvle8Vr2/oq+pO6uH06q66m3TpxRGOUOofj5p+khQpxv6rKo7nJOO31yKAYrozoO79eBWmykdj2QonIZjRKanKKNFv9eSIXr2Sn/b9kHsdkRZ0L8j68Vp+FG5Wa4fD9e61HC25SMVewhSgVGjYpDGr1crApN0FvNHexRzEp0H8KGX/wCJ37L5460+hM9LWTy9m8088jpGS2Lm3lOosc7k4OJFjvYFfQ3Cora/8RWL6yutGCi/CiDJ6puQDZ7Kd1ran/1i+GjPiRz3z6a5fOSlU4ll0Qs1vyezjGp/eda+ho5mw28FM4fwuo4jUlsbe0mmLnutpYMkue9xw1gufIZA8Au59COr1nD4dTwH1Mg/EktcNB/u4yQCG7XPM+VlLcW1yeTq0r4WtdpGuUODWMfqk+FxeHacAaA6+c3tzss5w3g8tRM2GFhfI/AaMepN9gOZK+ny3ClQwsYO0DBqPxOawF7h4XAu7YY8gsTtJXL+jn/DuHO+7mpD6x1o5pO82JjmEkxse4aWi+N8kDbYbOh6t6EE1FZpmfK6+qYtjjDR8LQ29iABck3J54wvnvpZTllbVNJBImluRsbvcb+xTeF8PqK6VkEQdK8AhjXPw1oybF5s0XP5rcnnVfX3B62B7A2B8Tmt2ET43tA8tBsArBfJnE+r/ifDW/eXxPjbGR+LFKxxYbixLonXbmwvtldf6kusaWubJTVTg+ana17JNnSR30u1+Lmkt73PVnOTpXVEkkkFDGce6BV8vMokfw+6DUjLfVeSgulR6dvePqVN04UaBvePqn6+onPtMf8ACokseFMfshSNwnH06V0sf6Korwr2Zqpq5m6nTkoXuyfkoMoyfVWhhyfkgzQbrCxWQx5RnswfT9ipEUGUXscH65FVv4qmwqTTRbqU2BOEdgUAns/b9kPsxcJ737fJNjf3ggsaCLP15rRcPjyqXhwyr+hC3ylWsYwisQ4witC9EDZAgByPKuJ9YvWO+peaHh5c4SHQ+SO5dM447KK38HiR8Xpe73SRI6wet8s7Sm4e7vEuElS03t4thPj/AF+3iqTo91WuFNLX8R1RwxMfK2A3bLNYEjWTmNrjYfzG/LBW66tOqWKkDZ6oNkqRlrTZ0cJ5aRs54/m2HLxM7ru4gY+FPaPiqZIorDci5ld+Uf5rXxqf5GP6AObwzgtRXloMtQSIw7AOg6I2+bdZe4+IAXM6HpXURVJqGyv7Rzi5+TZ5Ju4PbsQc49tlveJOFVNw3hDbhlI1gqbbGRrdU22MAPz4vWB43QNbXzRNFmiokjaByb2haAPQKRX0g6raQy394NQHOxyPryWE6y+stsTPutK89u1wMsjCLRgXvGDzfci9treOEbrR6K1FQ6J9Icwh7HN7Tsja/dLdhsXA58PNZHgXV46mvVcRic6KHviGMxyGQjNnnVYNwTa+bWxsefOe0kYGphe0jW1zS4Bw1BwJa7IcL7g+PNbfqV4qyn4m10m0jHRB3d7rpHRhpN+V8YzlU3T/AKRitqzK1hY0MYxrXb2aDy2GSdlP6qOjrqviEdnBracGaR1y1zWMLRdhGztTm2vgZPKy7K7d10cQEfBqhpcGumMcbQd3fiMc4D/K1y5p9nahc7iMsg+CKBwcb85HsDR5/C4/5UDrZ6Zv4jUR0tOQ+KNzSwNADnzSNtYZ2AdYDe5N/Lr/AFT9C/8Ah1C1sgAnn/En2JBI7sdxuGj8y7xQbRJJJBnY3d1Aqn99nqnsGFGqz34/VeKqs7oEO59UQbINOMn1Wv0+M8pjzhDecJ0myG5OPp0jzFVNQ3JVtKFAljWemMVHZZTJYlNdHlBkapFkQNGfdODcH0/3RHtz7pXwVVpjWIVS2zSjscmVZ7hUoqJHJkLu8E+UKM19nBIrR8OdlaSgKynDn5Wn4c/ZdOUq5YUQOQIyitXeI5R1g8L4tX1z6aHUyiaGd/MUTtTGl5keMyEO1DSL2ttzWh6HdBafh7e4NcxFnzOHeN9wwfwN8h8yVs5Qq4jvLHXRatqUYPqufdb2mR/D4X20uknlcCSAeyiFr2za710OAYXIOvqoa2ajLhcCOpsNu8TEAfVdfixzOn6YzU1bPUQaQ+Uyi72tl0h79RtgDkBe23JRujwdUcQg1m7pqiMuPiXSAuP6qBNSWhjfzkdINjswR89jlx28FfdWMGridMP5S93h8DHu/UBL4jTvHEJMfNFgfdjfrxVdxWSw+a510+6a1ED208elrS1j7i+s/GC052Jtj+kcib+TmW1MVHW3WQyVbOysXNZpkIBFzc6c7O7p3HKyqehnSgUTpyQXCohfFZrnMNyWubcgg2u3NiMH5GiqZHOs51zqvk5ub5sVperbojHxGs+7yyOjBjkeHMDXHUzTYWdi1ifZeyTwro/Ub0SinJrpH9q+M6dLtD9Lxht73cCGhpBxe7bfDnuCy3V70Jj4ZTviY5zzI9z3Ocb+TABYAWaG3xk38gNSgSSSSDOMGFArT+NH6/sVYtFgq+tH40fr+xXiqrUDCFA39UYDC8hat9ecSHvGENwRX7IZSeEoD2qO+NTHNQnMTNTFXLEgSxqdM1RpRhMFbI3KGRupEoygu5rNUFqZVfCU66HUu7pWUVsjVXvf3grKQqpl+JI1F3wyTK1nC3LGcMdla7hL105Sr+JGbugwlSGhdp6QOUKv0972VlKFBcM+36rFSrOLZcZ+0VB/0T+X47Pn+C7/AHXZ49lyr7QVG51JTvA7sUpDjbbtGWab8hdpHqQu6xjeKdEi7gVJO05i7WV1+TZXm+3LuM+fOxxXdCquIcZpzACyN4DdJvhzoNL23O/4l8811johQ6uD00czCA6Etcxwtdri61xyu0g/Ncld0ErKbiMTYGOcO0a6GaxLNIcHAvcMNsB3h5HxC5S7sadd4rHe/qq6q6M09Q1j5omvdHsTqGPA2OR6rQVtP+qE2OzLLzTxUrjvWlC1jqZrGhrWtkAAFgMtxb63U7qChvxW+O5BMfPOhuP9SjdbLLPp/Nsn5Fn+6n/Z9bfiT/6aeU+74R+5Xs49RX0fBsiIcGyItBJJJIKEKHUR/is+vFTrZPy/QKO9v4jfrxXmsE0MTYwiJq1SPJCmBMkemiRYiUUhBenh6G5bRCl3UaZSZQolQ5ZEObdRZDun1E+VDfUbrNUi9BqX90rwyIFTJ3SudQF78Kpnk7ylPlwqasnytRqLiirgDutVwPiF7LlU/EtJ3Wh6J9KLPax1rPIbc8icD2P6rWYWeHYqUqY1QqM4HopjSu09MQpFCk3+Y/VTZFBkOfmFKtWUeyBUxg4IBHgQCD8ijsOFW8cqHMidoIDnYaTgDBcT66Wut5kLfXpeef6uG1bMFDpIsKq4LWOfdrnl4cxjxd2stcQ0vbcnVbvsOfE22KuqUYXD233xeOsR6qBQpYsWVvK1RZIkxiuKdczbPpR/TKfldlv0KkfZ7b/8lKbjFNJjmbyQ7LzryjAlpfHRJ7am2/dP+zzHfiEx/lp32+csIXo59K+i4NkRDg2RFoJJJJBTWyfl+gQSO+PrxRyd/rwUdzu+PrxXESi9DLsLwuQnvwlQGSReNeoskqUcq4wqyjCIY1HhepbCukRBqIlScRfZaKoGFneKw3U68DMVtadVhknkh0rnO3xfbncgXtjyynScAdJO0ONgM87G39XI3thXlNSFh7MgWsXXvc5JA5b/APcuF7avrVK03RH05LVIZRm58Ln9TZTGxWCx115YvWKKTh3dJ/U2wsXxmUAkbEbgrrUcILSCMG4t5Hksf0j6KxlrX6nHScNF5CWt2AaASfHHIX9d89eSdMzwropJU4aMkG2pwiJwbENsXHNuW17+eu6O9VTozqlfd7CHNLHEC7SCBYt2JwVbcBaLNDGygNAsXGCVoG/wlxLd+TWlaOgrJNbg8EN3DsG/yFrei1P0luVOuqto2Fo9PrwRIpr/APohNjmuF63f1yu+5NjEoshUF4yPUKcVHe3I9U9umpjVX8b4cJ43MNt2uF9rscHWODYGxF+V1YtQ37rrZrXNvNlnxR0XDnMc57g1vdEbGtdr0xtPN2kb2GLWGfGwsYGor2JNC5ZjXXV6u017UIsUmyWhaxlwnr6f/wAzTNvtC42/xSOG/wDl/JTvs5xH7zVu5CFgv5ukBFv9J9gqXr1qAeJBov8AhQxg5uLuL34HLDgrz7OR/HrM/wB1Hjke+c/Lb5rpFd9g2REODZEVCSSSQUj3Z+vJRXO7/wAv91Oc1RnR97681xoaXIE0mCpJYgTR4KlTFNJOvYp0poV5HHlcRa0rrqfGVApGqewLpEeyRqsr6AuGDZXJUeo2PonQwsvB6kFr2S4DhpaQBqYPEjIJ5f8AnE19DNJLe+ho+HbU7TcHUeWbnT4ZzymcVPZsc6/ewSb2/ibgnw0/qpvDa7tDa2Q5zT5Ftj/+iD5grhkqbfTxvDMZUOsoSBhaQNUSriwVm8/WbGGrKssvd9gNxa+LjVkbYusvXdMnwTueYyQ74Q6wFnAaWteMAYBN77Y2zbdKY9LibeP5rn3GuJSvGh79TQb5Av7rfPGuk51sKzjVW6qh0SNDH6iywu0uALi2T5eFsE5uLroFFxUuwWFrwPgJz56bCzh5gn5L5/oOLvhLbG7WuDtJyMb28MXHzK6X0V6WxzOMchDo3AFusZY7Hdv4b2JsRtzBXL9/z6k/5c++bI6Jw6u1HvAtO2b2PmCQFYOfax+s/wDmyoqYZBa42xudfsXZ/NXbCLbp+P6bzlc5MSr4Qi7I+ScChXz816+LuNpzSmlqTd08BeitwIsSDEQhKyzjRule2Tw1eloGTsN/Tmrg+YuuGfVxeq/o7Nn+mKMLY/Zx/ta3P8EPd8TqfY/LI/zLlnSTiP3irqJr37aWV4J8HPcW/kQus/Zwj/653P8A5ceVvxif2WoruUAwiocGyIgSSSSCne7KZpR3BNsueAJUeY4KlOCBM3BSxFHM5Ma9SpY0NsC54qbSSKeyRRKWFTmRKzlkTWgTSKT2SG+muredGf4uC8CzL2LTfuG1iHXAJyQQPZG4FD2cbWlpBy523xOJJueZuSrGXhYO4HsvG8NtsAuf8UxI7QKNVS4RRSFePorqX86YwHSOkLycXXNuOUBaTcW+RC7xV8Iv4/ksd0w6PPfEQGyOIyAGgj8s7XUkvLUuOKStQwbZG4U2sis4+SiaDy/ddm2g4P02qIbNLtbRydckejgQfdbXgvWbM7uljSTsbnHmbAX8hb58ly+GHNl0foH0XLyHuLRpIIaXAE+ttlx745nme3Prjl1KCpcQCbZU2AZCDBRfV3H9VOiist/lxntynNF5oibpyngL0Wukhic0JaE8BFJUfTniwpuHVc1wCyJ4bf8AneOzYP8AU4K9XHPtA9KAI4qFh7xImmsdmgOETD5kkut/S3xVVw8r6A+zzw8soqiUggTzANJ5iJguR/me4fJcL4RwmWpmjhhYXySnS1viedzyA3J5L6v6G8AFFRQU4sTE3vkbOe4lzyPLU4/KysK0UGyIhwbIigSSSSCscmlEdEfA+xTeyd4H2Kz8AXIUuylOhPgfYobqd38p9inwqpdGvBGrH7m7+U+xXn3J38p9is4G0wUtoQo6Zw/hPsVJbEfA+xVgeknaD4H2KWg+B9irgZZKydoPgfZLQfA+yim2SsnaD4H2S0HwPsiBuYqbjtJI5pEZtcH1+SvdB8D7JGI+B9ipZpj59490Ln1uOh5LiSTYm99yoPR3o1M2qiJjcQHZuDaxBGfJfRjqW+7fyTRRAfw/ksfxfRvxyh3VW6WYydo1oeb6dL+7f1OF07hvDhFGxgt3Gtbe1tgBsprYCOR9k7sz4H2K1zxjOGBiWlE0HwPsUtB8D7FdMXA7J697M+B9il2Z8CqR4hyzhtr3z4ZsPE+WUbsz4FRKk6XHUDZzbCwJzfISJ1cjziXEGwRSSyYZC3UbZJ8GgeJNgBzJC5XWdVX32ZtVVTSMdUOe6doDLsIJ0Rswdo2sbubWvldWfQdq38RpsXB4bnBb8JPmN/Wx5L19INtDiL32vuLeyePqzb6U3RzoxR0DdNNFpMgbqebvkf4anHPnYYzsrmOtbdwz3b3x4b/XkvPu47p0OwBgf0kEfmvGUoGo6XjDr77O3+v6VqXk/npKpeINLbi9r228RdENc3u7nUARtzwOe+ECCBum2lwzq22NgMXRW0jTbDu7YC9uWR+qeDOolpJJLKvAkV6koEkkkqPAvUklAl4EklR6kkkgSSSSBJJJIEkkkgSSSSBJJJIEkkkgSSSSBLxJJB6kkkgSZz+Q/dJJA5JepIEkkkg//9k="/>
          <p:cNvSpPr>
            <a:spLocks noChangeAspect="1" noChangeArrowheads="1"/>
          </p:cNvSpPr>
          <p:nvPr/>
        </p:nvSpPr>
        <p:spPr bwMode="auto">
          <a:xfrm>
            <a:off x="155575" y="-2566988"/>
            <a:ext cx="7153275" cy="5362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hQSERMUEhQUFRQPGBQVFBQVFBAPFBQUFBgVFRQUFBQXHCYeFxkjGRQUHy8gJCcpLCwsFR4xNjAqNiYrLCkBCQoKDgwOGg8PGiwkHBwsKSwsKSwpLCwpKSkpLCwsKSwpKSksLCwsLCwpLCwsKSwsKSwsLCksLCksLCwsLCkpLP/AABEIAMIBAwMBIgACEQEDEQH/xAAcAAABBQEBAQAAAAAAAAAAAAADAAIEBQYHAQj/xABBEAABAwMCAggDBgMGBgMAAAABAAIDBBEhEjEFQQYHEyJRYXGRMoHwCBQjobHBQlJiM0NygpLRFSQ00uHxJVPC/8QAGAEBAQEBAQAAAAAAAAAAAAAAAAECAwT/xAAeEQEBAQEAAwEBAQEAAAAAAAAAARECITFBAxJRIv/aAAwDAQACEQMRAD8A7EvCldNecFYtUwuXjHILn4XsT1LRMBUMyKUDhVTpU0TGvRQ5QY5FID0TR9SaXpgehOkVNE1pGRRe2SdMmqlmRISKI6ZJsqmmpmtIPUYSr0SIamh6eorHo4cqaenIQKeCtHt4Sm6l4/dMus6aMwoiBAf3R7LUNNJTbrn/AFpdZruGGGOGNr5ZfxHa7lgiBLbDSQdRIPoBzROhPW5T8Qk7JzewmI7jHPD2yeIY6w7wtsRc8r5UNb0Fe3TGuXpciaTiix7KM8o8RwEWVKh2REOHZEWkJJJJBX3QXnCeSgyHBXHVtR3OwlC5De/CZA/P15J3cZizacFVDnK1BwqOSTdSVbUmJ6ka8KBHIiOmwrrOpYkQJJUJk6jTz4U1NEM6c6fZVBqU91Vsmtas3z4TY6lVslVgJsVSmi5E6c2dVLapEZUJovIpVLa9U1PUbKxZIrKmpTXIrVHY5GaV0i6a9DunyHKEXYKIfSuyfmi1NS2NjnyOaxjBdznENa0eJJ2WX6TdMouHUz5pO84ktiivpMj77A2NgBkm2B6hfPXSzp3VcQeXTyHRcFsLS5sLLbaWEnO+Tc5VixM60OljeIV7pYv7KNrYoiQQXtaXHWQdruc7HhZZSKUtIIJBFiCMEEZBB5FMXoCqvqjq56SuruHwzP8A7TvRyG1g58ZsXD1Gk+pK0pKyfVhwF1Hw2GN+JH3leNtLpM6T5hoaD5grVPKyybOcKTD8IXLuP9ddPBVvpzDI5sTyySZrmEXabOLGfxWII3Gy6TwmuZNDHLE4OZK0OY4bFpyP/Ss9qs4NkRDg2RFVJJJJBUuKDI7BTyce6DLsfQrz2iI44QKaTvfP/ZOe7uqPS/GfU/ssftcjPF8r0HurPTPwVfD4VnqhuPdTir0IyX9EyapwVHJ/RRah6trlU6OqUSoqsfXmo8Uqi1EuPb91n+h4av8AVevq9vrkqhzzf5r18px9cimtrWSrwEyGsVZLJgfJDhlV1V82sRGVao45cn68EVsqmo1NHVZCuoZlkKKfIWho5LrUrFq6hepTHKDThTGLvy1KbIcoBdgosm6AFaa4317UzyKaS34bXTsJ8HuLXAH1a3H+Erka+tHcHiqopoZ2B8chcHNP5EHcOG4IyFx7p50A4VQtfatk7YAhlMBDO/XkjtC3Tobte+fC+y1z6bjli2PVTS08nEYhUaid4WgAsdK3vNEnlgkeYF8LHLWdAOHtbM2tnd2dNRPa5z+bpd44mNGXOJAJA2AN7JVfTLH4Wc6wul7aCjdJntJO5EB/OQe9exADRn5BD4B09o6vEM7dQBJY+8T7C5Js61wBnF7LhvWR0t+/1jntJ7KIdnELmxaCe/Y7Ekn8lmeWYqujvA31tSyJpN5XWc83Ngblzj4mwcfkV9Ow8YoeHQRQvmigbG0NYxzgHWva+kZyck+JJXGOqRrYnl4BdJMNOBmNoI0k35PIft/9Y2undaNcInSwmz5agU7i4BjSxkYILHOGXkuAdc/zOwbNIv8AXnFfQvB+JxVETZYXtkjflrmnUD4jyI5g5CnLkX2c45RSVJeHCN0rTGTcAnTZ5bffZgv5eS66tKSSSSClG3ugVB7qINvdR6oYXk6ohkYTKVvePqpIiQKWPvn1Wf23InHtbO+FUFQ3Cv3DuqpqIMJxvle8Vr2/oq+pO6uH06q66m3TpxRGOUOofj5p+khQpxv6rKo7nJOO31yKAYrozoO79eBWmykdj2QonIZjRKanKKNFv9eSIXr2Sn/b9kHsdkRZ0L8j68Vp+FG5Wa4fD9e61HC25SMVewhSgVGjYpDGr1crApN0FvNHexRzEp0H8KGX/wCJ37L5460+hM9LWTy9m8088jpGS2Lm3lOosc7k4OJFjvYFfQ3Cora/8RWL6yutGCi/CiDJ6puQDZ7Kd1ran/1i+GjPiRz3z6a5fOSlU4ll0Qs1vyezjGp/eda+ho5mw28FM4fwuo4jUlsbe0mmLnutpYMkue9xw1gufIZA8Au59COr1nD4dTwH1Mg/EktcNB/u4yQCG7XPM+VlLcW1yeTq0r4WtdpGuUODWMfqk+FxeHacAaA6+c3tzss5w3g8tRM2GFhfI/AaMepN9gOZK+ny3ClQwsYO0DBqPxOawF7h4XAu7YY8gsTtJXL+jn/DuHO+7mpD6x1o5pO82JjmEkxse4aWi+N8kDbYbOh6t6EE1FZpmfK6+qYtjjDR8LQ29iABck3J54wvnvpZTllbVNJBImluRsbvcb+xTeF8PqK6VkEQdK8AhjXPw1oybF5s0XP5rcnnVfX3B62B7A2B8Tmt2ET43tA8tBsArBfJnE+r/ifDW/eXxPjbGR+LFKxxYbixLonXbmwvtldf6kusaWubJTVTg+ana17JNnSR30u1+Lmkt73PVnOTpXVEkkkFDGce6BV8vMokfw+6DUjLfVeSgulR6dvePqVN04UaBvePqn6+onPtMf8ACokseFMfshSNwnH06V0sf6Korwr2Zqpq5m6nTkoXuyfkoMoyfVWhhyfkgzQbrCxWQx5RnswfT9ipEUGUXscH65FVv4qmwqTTRbqU2BOEdgUAns/b9kPsxcJ737fJNjf3ggsaCLP15rRcPjyqXhwyr+hC3ylWsYwisQ4witC9EDZAgByPKuJ9YvWO+peaHh5c4SHQ+SO5dM447KK38HiR8Xpe73SRI6wet8s7Sm4e7vEuElS03t4thPj/AF+3iqTo91WuFNLX8R1RwxMfK2A3bLNYEjWTmNrjYfzG/LBW66tOqWKkDZ6oNkqRlrTZ0cJ5aRs54/m2HLxM7ru4gY+FPaPiqZIorDci5ld+Uf5rXxqf5GP6AObwzgtRXloMtQSIw7AOg6I2+bdZe4+IAXM6HpXURVJqGyv7Rzi5+TZ5Ju4PbsQc49tlveJOFVNw3hDbhlI1gqbbGRrdU22MAPz4vWB43QNbXzRNFmiokjaByb2haAPQKRX0g6raQy394NQHOxyPryWE6y+stsTPutK89u1wMsjCLRgXvGDzfci9treOEbrR6K1FQ6J9Icwh7HN7Tsja/dLdhsXA58PNZHgXV46mvVcRic6KHviGMxyGQjNnnVYNwTa+bWxsefOe0kYGphe0jW1zS4Bw1BwJa7IcL7g+PNbfqV4qyn4m10m0jHRB3d7rpHRhpN+V8YzlU3T/AKRitqzK1hY0MYxrXb2aDy2GSdlP6qOjrqviEdnBracGaR1y1zWMLRdhGztTm2vgZPKy7K7d10cQEfBqhpcGumMcbQd3fiMc4D/K1y5p9nahc7iMsg+CKBwcb85HsDR5/C4/5UDrZ6Zv4jUR0tOQ+KNzSwNADnzSNtYZ2AdYDe5N/Lr/AFT9C/8Ah1C1sgAnn/En2JBI7sdxuGj8y7xQbRJJJBnY3d1Aqn99nqnsGFGqz34/VeKqs7oEO59UQbINOMn1Wv0+M8pjzhDecJ0myG5OPp0jzFVNQ3JVtKFAljWemMVHZZTJYlNdHlBkapFkQNGfdODcH0/3RHtz7pXwVVpjWIVS2zSjscmVZ7hUoqJHJkLu8E+UKM19nBIrR8OdlaSgKynDn5Wn4c/ZdOUq5YUQOQIyitXeI5R1g8L4tX1z6aHUyiaGd/MUTtTGl5keMyEO1DSL2ttzWh6HdBafh7e4NcxFnzOHeN9wwfwN8h8yVs5Qq4jvLHXRatqUYPqufdb2mR/D4X20uknlcCSAeyiFr2za710OAYXIOvqoa2ajLhcCOpsNu8TEAfVdfixzOn6YzU1bPUQaQ+Uyi72tl0h79RtgDkBe23JRujwdUcQg1m7pqiMuPiXSAuP6qBNSWhjfzkdINjswR89jlx28FfdWMGridMP5S93h8DHu/UBL4jTvHEJMfNFgfdjfrxVdxWSw+a510+6a1ED208elrS1j7i+s/GC052Jtj+kcib+TmW1MVHW3WQyVbOysXNZpkIBFzc6c7O7p3HKyqehnSgUTpyQXCohfFZrnMNyWubcgg2u3NiMH5GiqZHOs51zqvk5ub5sVperbojHxGs+7yyOjBjkeHMDXHUzTYWdi1ifZeyTwro/Ub0SinJrpH9q+M6dLtD9Lxht73cCGhpBxe7bfDnuCy3V70Jj4ZTviY5zzI9z3Ocb+TABYAWaG3xk38gNSgSSSSDOMGFArT+NH6/sVYtFgq+tH40fr+xXiqrUDCFA39UYDC8hat9ecSHvGENwRX7IZSeEoD2qO+NTHNQnMTNTFXLEgSxqdM1RpRhMFbI3KGRupEoygu5rNUFqZVfCU66HUu7pWUVsjVXvf3grKQqpl+JI1F3wyTK1nC3LGcMdla7hL105Sr+JGbugwlSGhdp6QOUKv0972VlKFBcM+36rFSrOLZcZ+0VB/0T+X47Pn+C7/AHXZ49lyr7QVG51JTvA7sUpDjbbtGWab8hdpHqQu6xjeKdEi7gVJO05i7WV1+TZXm+3LuM+fOxxXdCquIcZpzACyN4DdJvhzoNL23O/4l8811johQ6uD00czCA6Etcxwtdri61xyu0g/Ncld0ErKbiMTYGOcO0a6GaxLNIcHAvcMNsB3h5HxC5S7sadd4rHe/qq6q6M09Q1j5omvdHsTqGPA2OR6rQVtP+qE2OzLLzTxUrjvWlC1jqZrGhrWtkAAFgMtxb63U7qChvxW+O5BMfPOhuP9SjdbLLPp/Nsn5Fn+6n/Z9bfiT/6aeU+74R+5Xs49RX0fBsiIcGyItBJJJIKEKHUR/is+vFTrZPy/QKO9v4jfrxXmsE0MTYwiJq1SPJCmBMkemiRYiUUhBenh6G5bRCl3UaZSZQolQ5ZEObdRZDun1E+VDfUbrNUi9BqX90rwyIFTJ3SudQF78Kpnk7ylPlwqasnytRqLiirgDutVwPiF7LlU/EtJ3Wh6J9KLPax1rPIbc8icD2P6rWYWeHYqUqY1QqM4HopjSu09MQpFCk3+Y/VTZFBkOfmFKtWUeyBUxg4IBHgQCD8ijsOFW8cqHMidoIDnYaTgDBcT66Wut5kLfXpeef6uG1bMFDpIsKq4LWOfdrnl4cxjxd2stcQ0vbcnVbvsOfE22KuqUYXD233xeOsR6qBQpYsWVvK1RZIkxiuKdczbPpR/TKfldlv0KkfZ7b/8lKbjFNJjmbyQ7LzryjAlpfHRJ7am2/dP+zzHfiEx/lp32+csIXo59K+i4NkRDg2RFoJJJJBTWyfl+gQSO+PrxRyd/rwUdzu+PrxXESi9DLsLwuQnvwlQGSReNeoskqUcq4wqyjCIY1HhepbCukRBqIlScRfZaKoGFneKw3U68DMVtadVhknkh0rnO3xfbncgXtjyynScAdJO0ONgM87G39XI3thXlNSFh7MgWsXXvc5JA5b/APcuF7avrVK03RH05LVIZRm58Ln9TZTGxWCx115YvWKKTh3dJ/U2wsXxmUAkbEbgrrUcILSCMG4t5Hksf0j6KxlrX6nHScNF5CWt2AaASfHHIX9d89eSdMzwropJU4aMkG2pwiJwbENsXHNuW17+eu6O9VTozqlfd7CHNLHEC7SCBYt2JwVbcBaLNDGygNAsXGCVoG/wlxLd+TWlaOgrJNbg8EN3DsG/yFrei1P0luVOuqto2Fo9PrwRIpr/APohNjmuF63f1yu+5NjEoshUF4yPUKcVHe3I9U9umpjVX8b4cJ43MNt2uF9rscHWODYGxF+V1YtQ37rrZrXNvNlnxR0XDnMc57g1vdEbGtdr0xtPN2kb2GLWGfGwsYGor2JNC5ZjXXV6u017UIsUmyWhaxlwnr6f/wAzTNvtC42/xSOG/wDl/JTvs5xH7zVu5CFgv5ukBFv9J9gqXr1qAeJBov8AhQxg5uLuL34HLDgrz7OR/HrM/wB1Hjke+c/Lb5rpFd9g2REODZEVCSSSQUj3Z+vJRXO7/wAv91Oc1RnR97681xoaXIE0mCpJYgTR4KlTFNJOvYp0poV5HHlcRa0rrqfGVApGqewLpEeyRqsr6AuGDZXJUeo2PonQwsvB6kFr2S4DhpaQBqYPEjIJ5f8AnE19DNJLe+ho+HbU7TcHUeWbnT4ZzymcVPZsc6/ewSb2/ibgnw0/qpvDa7tDa2Q5zT5Ftj/+iD5grhkqbfTxvDMZUOsoSBhaQNUSriwVm8/WbGGrKssvd9gNxa+LjVkbYusvXdMnwTueYyQ74Q6wFnAaWteMAYBN77Y2zbdKY9LibeP5rn3GuJSvGh79TQb5Av7rfPGuk51sKzjVW6qh0SNDH6iywu0uALi2T5eFsE5uLroFFxUuwWFrwPgJz56bCzh5gn5L5/oOLvhLbG7WuDtJyMb28MXHzK6X0V6WxzOMchDo3AFusZY7Hdv4b2JsRtzBXL9/z6k/5c++bI6Jw6u1HvAtO2b2PmCQFYOfax+s/wDmyoqYZBa42xudfsXZ/NXbCLbp+P6bzlc5MSr4Qi7I+ScChXz816+LuNpzSmlqTd08BeitwIsSDEQhKyzjRule2Tw1eloGTsN/Tmrg+YuuGfVxeq/o7Nn+mKMLY/Zx/ta3P8EPd8TqfY/LI/zLlnSTiP3irqJr37aWV4J8HPcW/kQus/Zwj/653P8A5ceVvxif2WoruUAwiocGyIgSSSSCne7KZpR3BNsueAJUeY4KlOCBM3BSxFHM5Ma9SpY0NsC54qbSSKeyRRKWFTmRKzlkTWgTSKT2SG+muredGf4uC8CzL2LTfuG1iHXAJyQQPZG4FD2cbWlpBy523xOJJueZuSrGXhYO4HsvG8NtsAuf8UxI7QKNVS4RRSFePorqX86YwHSOkLycXXNuOUBaTcW+RC7xV8Iv4/ksd0w6PPfEQGyOIyAGgj8s7XUkvLUuOKStQwbZG4U2sis4+SiaDy/ddm2g4P02qIbNLtbRydckejgQfdbXgvWbM7uljSTsbnHmbAX8hb58ly+GHNl0foH0XLyHuLRpIIaXAE+ttlx745nme3Prjl1KCpcQCbZU2AZCDBRfV3H9VOiist/lxntynNF5oibpyngL0Wukhic0JaE8BFJUfTniwpuHVc1wCyJ4bf8AneOzYP8AU4K9XHPtA9KAI4qFh7xImmsdmgOETD5kkut/S3xVVw8r6A+zzw8soqiUggTzANJ5iJguR/me4fJcL4RwmWpmjhhYXySnS1viedzyA3J5L6v6G8AFFRQU4sTE3vkbOe4lzyPLU4/KysK0UGyIhwbIigSSSSCscmlEdEfA+xTeyd4H2Kz8AXIUuylOhPgfYobqd38p9inwqpdGvBGrH7m7+U+xXn3J38p9is4G0wUtoQo6Zw/hPsVJbEfA+xVgeknaD4H2KWg+B9irgZZKydoPgfZLQfA+yim2SsnaD4H2S0HwPsiBuYqbjtJI5pEZtcH1+SvdB8D7JGI+B9ipZpj59490Ln1uOh5LiSTYm99yoPR3o1M2qiJjcQHZuDaxBGfJfRjqW+7fyTRRAfw/ksfxfRvxyh3VW6WYydo1oeb6dL+7f1OF07hvDhFGxgt3Gtbe1tgBsprYCOR9k7sz4H2K1zxjOGBiWlE0HwPsUtB8D7FdMXA7J697M+B9il2Z8CqR4hyzhtr3z4ZsPE+WUbsz4FRKk6XHUDZzbCwJzfISJ1cjziXEGwRSSyYZC3UbZJ8GgeJNgBzJC5XWdVX32ZtVVTSMdUOe6doDLsIJ0Rswdo2sbubWvldWfQdq38RpsXB4bnBb8JPmN/Wx5L19INtDiL32vuLeyePqzb6U3RzoxR0DdNNFpMgbqebvkf4anHPnYYzsrmOtbdwz3b3x4b/XkvPu47p0OwBgf0kEfmvGUoGo6XjDr77O3+v6VqXk/npKpeINLbi9r228RdENc3u7nUARtzwOe+ECCBum2lwzq22NgMXRW0jTbDu7YC9uWR+qeDOolpJJLKvAkV6koEkkkqPAvUklAl4EklR6kkkgSSSSBJJJIEkkkgSSSSBJJJIEkkkgSSSSBLxJJB6kkkgSZz+Q/dJJA5JepIEkkkg//9k="/>
          <p:cNvSpPr>
            <a:spLocks noChangeAspect="1" noChangeArrowheads="1"/>
          </p:cNvSpPr>
          <p:nvPr/>
        </p:nvSpPr>
        <p:spPr bwMode="auto">
          <a:xfrm>
            <a:off x="307975" y="-2414588"/>
            <a:ext cx="7153275" cy="5362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hQSERMUEhQUFRQPGBQVFBQVFBAPFBQUFBgVFRQUFBQXHCYeFxkjGRQUHy8gJCcpLCwsFR4xNjAqNiYrLCkBCQoKDgwOGg8PGiwkHBwsKSwsKSwpLCwpKSkpLCwsKSwpKSksLCwsLCwpLCwsKSwsKSwsLCksLCksLCwsLCkpLP/AABEIAMIBAwMBIgACEQEDEQH/xAAcAAABBQEBAQAAAAAAAAAAAAADAAIEBQYHAQj/xABBEAABAwMCAggDBgMGBgMAAAABAAIDBBEhEjEFQQYHEyJRYXGRMoHwCBQjobHBQlJiM0NygpLRFSQ00uHxJVPC/8QAGAEBAQEBAQAAAAAAAAAAAAAAAAECAwT/xAAeEQEBAQEAAwEBAQEAAAAAAAAAARECITFBAxJRIv/aAAwDAQACEQMRAD8A7EvCldNecFYtUwuXjHILn4XsT1LRMBUMyKUDhVTpU0TGvRQ5QY5FID0TR9SaXpgehOkVNE1pGRRe2SdMmqlmRISKI6ZJsqmmpmtIPUYSr0SIamh6eorHo4cqaenIQKeCtHt4Sm6l4/dMus6aMwoiBAf3R7LUNNJTbrn/AFpdZruGGGOGNr5ZfxHa7lgiBLbDSQdRIPoBzROhPW5T8Qk7JzewmI7jHPD2yeIY6w7wtsRc8r5UNb0Fe3TGuXpciaTiix7KM8o8RwEWVKh2REOHZEWkJJJJBX3QXnCeSgyHBXHVtR3OwlC5De/CZA/P15J3cZizacFVDnK1BwqOSTdSVbUmJ6ka8KBHIiOmwrrOpYkQJJUJk6jTz4U1NEM6c6fZVBqU91Vsmtas3z4TY6lVslVgJsVSmi5E6c2dVLapEZUJovIpVLa9U1PUbKxZIrKmpTXIrVHY5GaV0i6a9DunyHKEXYKIfSuyfmi1NS2NjnyOaxjBdznENa0eJJ2WX6TdMouHUz5pO84ktiivpMj77A2NgBkm2B6hfPXSzp3VcQeXTyHRcFsLS5sLLbaWEnO+Tc5VixM60OljeIV7pYv7KNrYoiQQXtaXHWQdruc7HhZZSKUtIIJBFiCMEEZBB5FMXoCqvqjq56SuruHwzP8A7TvRyG1g58ZsXD1Gk+pK0pKyfVhwF1Hw2GN+JH3leNtLpM6T5hoaD5grVPKyybOcKTD8IXLuP9ddPBVvpzDI5sTyySZrmEXabOLGfxWII3Gy6TwmuZNDHLE4OZK0OY4bFpyP/Ss9qs4NkRDg2RFVJJJJBUuKDI7BTyce6DLsfQrz2iI44QKaTvfP/ZOe7uqPS/GfU/ssftcjPF8r0HurPTPwVfD4VnqhuPdTir0IyX9EyapwVHJ/RRah6trlU6OqUSoqsfXmo8Uqi1EuPb91n+h4av8AVevq9vrkqhzzf5r18px9cimtrWSrwEyGsVZLJgfJDhlV1V82sRGVao45cn68EVsqmo1NHVZCuoZlkKKfIWho5LrUrFq6hepTHKDThTGLvy1KbIcoBdgosm6AFaa4317UzyKaS34bXTsJ8HuLXAH1a3H+Erka+tHcHiqopoZ2B8chcHNP5EHcOG4IyFx7p50A4VQtfatk7YAhlMBDO/XkjtC3Tobte+fC+y1z6bjli2PVTS08nEYhUaid4WgAsdK3vNEnlgkeYF8LHLWdAOHtbM2tnd2dNRPa5z+bpd44mNGXOJAJA2AN7JVfTLH4Wc6wul7aCjdJntJO5EB/OQe9exADRn5BD4B09o6vEM7dQBJY+8T7C5Js61wBnF7LhvWR0t+/1jntJ7KIdnELmxaCe/Y7Ekn8lmeWYqujvA31tSyJpN5XWc83Ngblzj4mwcfkV9Ow8YoeHQRQvmigbG0NYxzgHWva+kZyck+JJXGOqRrYnl4BdJMNOBmNoI0k35PIft/9Y2undaNcInSwmz5agU7i4BjSxkYILHOGXkuAdc/zOwbNIv8AXnFfQvB+JxVETZYXtkjflrmnUD4jyI5g5CnLkX2c45RSVJeHCN0rTGTcAnTZ5bffZgv5eS66tKSSSSClG3ugVB7qINvdR6oYXk6ohkYTKVvePqpIiQKWPvn1Wf23InHtbO+FUFQ3Cv3DuqpqIMJxvle8Vr2/oq+pO6uH06q66m3TpxRGOUOofj5p+khQpxv6rKo7nJOO31yKAYrozoO79eBWmykdj2QonIZjRKanKKNFv9eSIXr2Sn/b9kHsdkRZ0L8j68Vp+FG5Wa4fD9e61HC25SMVewhSgVGjYpDGr1crApN0FvNHexRzEp0H8KGX/wCJ37L5460+hM9LWTy9m8088jpGS2Lm3lOosc7k4OJFjvYFfQ3Cora/8RWL6yutGCi/CiDJ6puQDZ7Kd1ran/1i+GjPiRz3z6a5fOSlU4ll0Qs1vyezjGp/eda+ho5mw28FM4fwuo4jUlsbe0mmLnutpYMkue9xw1gufIZA8Au59COr1nD4dTwH1Mg/EktcNB/u4yQCG7XPM+VlLcW1yeTq0r4WtdpGuUODWMfqk+FxeHacAaA6+c3tzss5w3g8tRM2GFhfI/AaMepN9gOZK+ny3ClQwsYO0DBqPxOawF7h4XAu7YY8gsTtJXL+jn/DuHO+7mpD6x1o5pO82JjmEkxse4aWi+N8kDbYbOh6t6EE1FZpmfK6+qYtjjDR8LQ29iABck3J54wvnvpZTllbVNJBImluRsbvcb+xTeF8PqK6VkEQdK8AhjXPw1oybF5s0XP5rcnnVfX3B62B7A2B8Tmt2ET43tA8tBsArBfJnE+r/ifDW/eXxPjbGR+LFKxxYbixLonXbmwvtldf6kusaWubJTVTg+ana17JNnSR30u1+Lmkt73PVnOTpXVEkkkFDGce6BV8vMokfw+6DUjLfVeSgulR6dvePqVN04UaBvePqn6+onPtMf8ACokseFMfshSNwnH06V0sf6Korwr2Zqpq5m6nTkoXuyfkoMoyfVWhhyfkgzQbrCxWQx5RnswfT9ipEUGUXscH65FVv4qmwqTTRbqU2BOEdgUAns/b9kPsxcJ737fJNjf3ggsaCLP15rRcPjyqXhwyr+hC3ylWsYwisQ4witC9EDZAgByPKuJ9YvWO+peaHh5c4SHQ+SO5dM447KK38HiR8Xpe73SRI6wet8s7Sm4e7vEuElS03t4thPj/AF+3iqTo91WuFNLX8R1RwxMfK2A3bLNYEjWTmNrjYfzG/LBW66tOqWKkDZ6oNkqRlrTZ0cJ5aRs54/m2HLxM7ru4gY+FPaPiqZIorDci5ld+Uf5rXxqf5GP6AObwzgtRXloMtQSIw7AOg6I2+bdZe4+IAXM6HpXURVJqGyv7Rzi5+TZ5Ju4PbsQc49tlveJOFVNw3hDbhlI1gqbbGRrdU22MAPz4vWB43QNbXzRNFmiokjaByb2haAPQKRX0g6raQy394NQHOxyPryWE6y+stsTPutK89u1wMsjCLRgXvGDzfci9treOEbrR6K1FQ6J9Icwh7HN7Tsja/dLdhsXA58PNZHgXV46mvVcRic6KHviGMxyGQjNnnVYNwTa+bWxsefOe0kYGphe0jW1zS4Bw1BwJa7IcL7g+PNbfqV4qyn4m10m0jHRB3d7rpHRhpN+V8YzlU3T/AKRitqzK1hY0MYxrXb2aDy2GSdlP6qOjrqviEdnBracGaR1y1zWMLRdhGztTm2vgZPKy7K7d10cQEfBqhpcGumMcbQd3fiMc4D/K1y5p9nahc7iMsg+CKBwcb85HsDR5/C4/5UDrZ6Zv4jUR0tOQ+KNzSwNADnzSNtYZ2AdYDe5N/Lr/AFT9C/8Ah1C1sgAnn/En2JBI7sdxuGj8y7xQbRJJJBnY3d1Aqn99nqnsGFGqz34/VeKqs7oEO59UQbINOMn1Wv0+M8pjzhDecJ0myG5OPp0jzFVNQ3JVtKFAljWemMVHZZTJYlNdHlBkapFkQNGfdODcH0/3RHtz7pXwVVpjWIVS2zSjscmVZ7hUoqJHJkLu8E+UKM19nBIrR8OdlaSgKynDn5Wn4c/ZdOUq5YUQOQIyitXeI5R1g8L4tX1z6aHUyiaGd/MUTtTGl5keMyEO1DSL2ttzWh6HdBafh7e4NcxFnzOHeN9wwfwN8h8yVs5Qq4jvLHXRatqUYPqufdb2mR/D4X20uknlcCSAeyiFr2za710OAYXIOvqoa2ajLhcCOpsNu8TEAfVdfixzOn6YzU1bPUQaQ+Uyi72tl0h79RtgDkBe23JRujwdUcQg1m7pqiMuPiXSAuP6qBNSWhjfzkdINjswR89jlx28FfdWMGridMP5S93h8DHu/UBL4jTvHEJMfNFgfdjfrxVdxWSw+a510+6a1ED208elrS1j7i+s/GC052Jtj+kcib+TmW1MVHW3WQyVbOysXNZpkIBFzc6c7O7p3HKyqehnSgUTpyQXCohfFZrnMNyWubcgg2u3NiMH5GiqZHOs51zqvk5ub5sVperbojHxGs+7yyOjBjkeHMDXHUzTYWdi1ifZeyTwro/Ub0SinJrpH9q+M6dLtD9Lxht73cCGhpBxe7bfDnuCy3V70Jj4ZTviY5zzI9z3Ocb+TABYAWaG3xk38gNSgSSSSDOMGFArT+NH6/sVYtFgq+tH40fr+xXiqrUDCFA39UYDC8hat9ecSHvGENwRX7IZSeEoD2qO+NTHNQnMTNTFXLEgSxqdM1RpRhMFbI3KGRupEoygu5rNUFqZVfCU66HUu7pWUVsjVXvf3grKQqpl+JI1F3wyTK1nC3LGcMdla7hL105Sr+JGbugwlSGhdp6QOUKv0972VlKFBcM+36rFSrOLZcZ+0VB/0T+X47Pn+C7/AHXZ49lyr7QVG51JTvA7sUpDjbbtGWab8hdpHqQu6xjeKdEi7gVJO05i7WV1+TZXm+3LuM+fOxxXdCquIcZpzACyN4DdJvhzoNL23O/4l8811johQ6uD00czCA6Etcxwtdri61xyu0g/Ncld0ErKbiMTYGOcO0a6GaxLNIcHAvcMNsB3h5HxC5S7sadd4rHe/qq6q6M09Q1j5omvdHsTqGPA2OR6rQVtP+qE2OzLLzTxUrjvWlC1jqZrGhrWtkAAFgMtxb63U7qChvxW+O5BMfPOhuP9SjdbLLPp/Nsn5Fn+6n/Z9bfiT/6aeU+74R+5Xs49RX0fBsiIcGyItBJJJIKEKHUR/is+vFTrZPy/QKO9v4jfrxXmsE0MTYwiJq1SPJCmBMkemiRYiUUhBenh6G5bRCl3UaZSZQolQ5ZEObdRZDun1E+VDfUbrNUi9BqX90rwyIFTJ3SudQF78Kpnk7ylPlwqasnytRqLiirgDutVwPiF7LlU/EtJ3Wh6J9KLPax1rPIbc8icD2P6rWYWeHYqUqY1QqM4HopjSu09MQpFCk3+Y/VTZFBkOfmFKtWUeyBUxg4IBHgQCD8ijsOFW8cqHMidoIDnYaTgDBcT66Wut5kLfXpeef6uG1bMFDpIsKq4LWOfdrnl4cxjxd2stcQ0vbcnVbvsOfE22KuqUYXD233xeOsR6qBQpYsWVvK1RZIkxiuKdczbPpR/TKfldlv0KkfZ7b/8lKbjFNJjmbyQ7LzryjAlpfHRJ7am2/dP+zzHfiEx/lp32+csIXo59K+i4NkRDg2RFoJJJJBTWyfl+gQSO+PrxRyd/rwUdzu+PrxXESi9DLsLwuQnvwlQGSReNeoskqUcq4wqyjCIY1HhepbCukRBqIlScRfZaKoGFneKw3U68DMVtadVhknkh0rnO3xfbncgXtjyynScAdJO0ONgM87G39XI3thXlNSFh7MgWsXXvc5JA5b/APcuF7avrVK03RH05LVIZRm58Ln9TZTGxWCx115YvWKKTh3dJ/U2wsXxmUAkbEbgrrUcILSCMG4t5Hksf0j6KxlrX6nHScNF5CWt2AaASfHHIX9d89eSdMzwropJU4aMkG2pwiJwbENsXHNuW17+eu6O9VTozqlfd7CHNLHEC7SCBYt2JwVbcBaLNDGygNAsXGCVoG/wlxLd+TWlaOgrJNbg8EN3DsG/yFrei1P0luVOuqto2Fo9PrwRIpr/APohNjmuF63f1yu+5NjEoshUF4yPUKcVHe3I9U9umpjVX8b4cJ43MNt2uF9rscHWODYGxF+V1YtQ37rrZrXNvNlnxR0XDnMc57g1vdEbGtdr0xtPN2kb2GLWGfGwsYGor2JNC5ZjXXV6u017UIsUmyWhaxlwnr6f/wAzTNvtC42/xSOG/wDl/JTvs5xH7zVu5CFgv5ukBFv9J9gqXr1qAeJBov8AhQxg5uLuL34HLDgrz7OR/HrM/wB1Hjke+c/Lb5rpFd9g2REODZEVCSSSQUj3Z+vJRXO7/wAv91Oc1RnR97681xoaXIE0mCpJYgTR4KlTFNJOvYp0poV5HHlcRa0rrqfGVApGqewLpEeyRqsr6AuGDZXJUeo2PonQwsvB6kFr2S4DhpaQBqYPEjIJ5f8AnE19DNJLe+ho+HbU7TcHUeWbnT4ZzymcVPZsc6/ewSb2/ibgnw0/qpvDa7tDa2Q5zT5Ftj/+iD5grhkqbfTxvDMZUOsoSBhaQNUSriwVm8/WbGGrKssvd9gNxa+LjVkbYusvXdMnwTueYyQ74Q6wFnAaWteMAYBN77Y2zbdKY9LibeP5rn3GuJSvGh79TQb5Av7rfPGuk51sKzjVW6qh0SNDH6iywu0uALi2T5eFsE5uLroFFxUuwWFrwPgJz56bCzh5gn5L5/oOLvhLbG7WuDtJyMb28MXHzK6X0V6WxzOMchDo3AFusZY7Hdv4b2JsRtzBXL9/z6k/5c++bI6Jw6u1HvAtO2b2PmCQFYOfax+s/wDmyoqYZBa42xudfsXZ/NXbCLbp+P6bzlc5MSr4Qi7I+ScChXz816+LuNpzSmlqTd08BeitwIsSDEQhKyzjRule2Tw1eloGTsN/Tmrg+YuuGfVxeq/o7Nn+mKMLY/Zx/ta3P8EPd8TqfY/LI/zLlnSTiP3irqJr37aWV4J8HPcW/kQus/Zwj/653P8A5ceVvxif2WoruUAwiocGyIgSSSSCne7KZpR3BNsueAJUeY4KlOCBM3BSxFHM5Ma9SpY0NsC54qbSSKeyRRKWFTmRKzlkTWgTSKT2SG+muredGf4uC8CzL2LTfuG1iHXAJyQQPZG4FD2cbWlpBy523xOJJueZuSrGXhYO4HsvG8NtsAuf8UxI7QKNVS4RRSFePorqX86YwHSOkLycXXNuOUBaTcW+RC7xV8Iv4/ksd0w6PPfEQGyOIyAGgj8s7XUkvLUuOKStQwbZG4U2sis4+SiaDy/ddm2g4P02qIbNLtbRydckejgQfdbXgvWbM7uljSTsbnHmbAX8hb58ly+GHNl0foH0XLyHuLRpIIaXAE+ttlx745nme3Prjl1KCpcQCbZU2AZCDBRfV3H9VOiist/lxntynNF5oibpyngL0Wukhic0JaE8BFJUfTniwpuHVc1wCyJ4bf8AneOzYP8AU4K9XHPtA9KAI4qFh7xImmsdmgOETD5kkut/S3xVVw8r6A+zzw8soqiUggTzANJ5iJguR/me4fJcL4RwmWpmjhhYXySnS1viedzyA3J5L6v6G8AFFRQU4sTE3vkbOe4lzyPLU4/KysK0UGyIhwbIigSSSSCscmlEdEfA+xTeyd4H2Kz8AXIUuylOhPgfYobqd38p9inwqpdGvBGrH7m7+U+xXn3J38p9is4G0wUtoQo6Zw/hPsVJbEfA+xVgeknaD4H2KWg+B9irgZZKydoPgfZLQfA+yim2SsnaD4H2S0HwPsiBuYqbjtJI5pEZtcH1+SvdB8D7JGI+B9ipZpj59490Ln1uOh5LiSTYm99yoPR3o1M2qiJjcQHZuDaxBGfJfRjqW+7fyTRRAfw/ksfxfRvxyh3VW6WYydo1oeb6dL+7f1OF07hvDhFGxgt3Gtbe1tgBsprYCOR9k7sz4H2K1zxjOGBiWlE0HwPsUtB8D7FdMXA7J697M+B9il2Z8CqR4hyzhtr3z4ZsPE+WUbsz4FRKk6XHUDZzbCwJzfISJ1cjziXEGwRSSyYZC3UbZJ8GgeJNgBzJC5XWdVX32ZtVVTSMdUOe6doDLsIJ0Rswdo2sbubWvldWfQdq38RpsXB4bnBb8JPmN/Wx5L19INtDiL32vuLeyePqzb6U3RzoxR0DdNNFpMgbqebvkf4anHPnYYzsrmOtbdwz3b3x4b/XkvPu47p0OwBgf0kEfmvGUoGo6XjDr77O3+v6VqXk/npKpeINLbi9r228RdENc3u7nUARtzwOe+ECCBum2lwzq22NgMXRW0jTbDu7YC9uWR+qeDOolpJJLKvAkV6koEkkkqPAvUklAl4EklR6kkkgSSSSBJJJIEkkkgSSSSBJJJIEkkkgSSSSBLxJJB6kkkgSZz+Q/dJJA5JepIEkkkg//9k="/>
          <p:cNvSpPr>
            <a:spLocks noChangeAspect="1" noChangeArrowheads="1"/>
          </p:cNvSpPr>
          <p:nvPr/>
        </p:nvSpPr>
        <p:spPr bwMode="auto">
          <a:xfrm>
            <a:off x="460375" y="-2262188"/>
            <a:ext cx="7153275" cy="5362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Content Placeholder 8"/>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9739084" y="1523315"/>
            <a:ext cx="2441041" cy="1828425"/>
          </a:xfrm>
        </p:spPr>
      </p:pic>
      <p:pic>
        <p:nvPicPr>
          <p:cNvPr id="5122" name="Picture 2" descr="http://cdn2.pacifichorticulture.org/wp-content/uploads/2012/07/8-alhambra-water-feat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7719"/>
          <a:stretch/>
        </p:blipFill>
        <p:spPr bwMode="auto">
          <a:xfrm>
            <a:off x="0" y="0"/>
            <a:ext cx="3463471" cy="42591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worldsouroyster.com/cms/images/Website_Photos/Travel/Non_Gallery_photos/Granada-3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261853"/>
            <a:ext cx="3463469" cy="25976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image.shutterstock.com/display_pic_with_logo/212242/212242,1210879993,3/stock-photo-fountain-and-alhambra-palace-reflex-granada-spain-12637837.jpg"/>
          <p:cNvPicPr>
            <a:picLocks noChangeAspect="1" noChangeArrowheads="1"/>
          </p:cNvPicPr>
          <p:nvPr/>
        </p:nvPicPr>
        <p:blipFill rotWithShape="1">
          <a:blip r:embed="rId7">
            <a:extLst>
              <a:ext uri="{28A0092B-C50C-407E-A947-70E740481C1C}">
                <a14:useLocalDpi xmlns:a14="http://schemas.microsoft.com/office/drawing/2010/main" val="0"/>
              </a:ext>
            </a:extLst>
          </a:blip>
          <a:srcRect b="4591"/>
          <a:stretch/>
        </p:blipFill>
        <p:spPr bwMode="auto">
          <a:xfrm>
            <a:off x="3463471" y="2274398"/>
            <a:ext cx="3055582" cy="459241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djcadteam6.files.wordpress.com/2012/01/westwater-nedra-moorish-architecture-of-the-court-of-the-lions-the-alhambra-granada-andalucia-andalusia-spa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9053" y="2270330"/>
            <a:ext cx="3208156" cy="459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7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pPr marL="342900" indent="-342900" algn="l">
              <a:buFont typeface="Arial" panose="020B0604020202020204" pitchFamily="34" charset="0"/>
              <a:buChar char="•"/>
            </a:pPr>
            <a:r>
              <a:rPr lang="zh-CN" altLang="en-US" dirty="0"/>
              <a:t>音</a:t>
            </a:r>
            <a:r>
              <a:rPr lang="zh-CN" altLang="en-US" dirty="0" smtClean="0"/>
              <a:t>乐：吉他名曲</a:t>
            </a:r>
            <a:r>
              <a:rPr lang="en-US" altLang="zh-CN" dirty="0" smtClean="0"/>
              <a:t>《</a:t>
            </a:r>
            <a:r>
              <a:rPr lang="zh-CN" altLang="en-US" dirty="0" smtClean="0"/>
              <a:t>阿尔罕布拉宫的回忆</a:t>
            </a:r>
            <a:r>
              <a:rPr lang="en-US" altLang="zh-CN" dirty="0" smtClean="0"/>
              <a:t>》</a:t>
            </a:r>
          </a:p>
          <a:p>
            <a:pPr marL="342900" indent="-342900" algn="l">
              <a:buFont typeface="Arial" panose="020B0604020202020204" pitchFamily="34" charset="0"/>
              <a:buChar char="•"/>
            </a:pPr>
            <a:r>
              <a:rPr lang="zh-CN" altLang="en-US" dirty="0"/>
              <a:t>庭院</a:t>
            </a:r>
            <a:r>
              <a:rPr lang="zh-CN" altLang="en-US" dirty="0" smtClean="0"/>
              <a:t>建筑：</a:t>
            </a:r>
            <a:r>
              <a:rPr lang="zh-CN" altLang="en-US" dirty="0"/>
              <a:t>中</a:t>
            </a:r>
            <a:r>
              <a:rPr lang="zh-CN" altLang="en-US" dirty="0" smtClean="0"/>
              <a:t>西合璧的“</a:t>
            </a:r>
            <a:r>
              <a:rPr lang="en-US" altLang="zh-CN" dirty="0" smtClean="0"/>
              <a:t>Patio</a:t>
            </a:r>
            <a:r>
              <a:rPr lang="zh-CN" altLang="en-US" dirty="0" smtClean="0"/>
              <a:t>（天井）”</a:t>
            </a:r>
            <a:r>
              <a:rPr lang="en-US" altLang="zh-CN" dirty="0" smtClean="0"/>
              <a:t>, </a:t>
            </a:r>
            <a:r>
              <a:rPr lang="zh-CN" altLang="en-US" dirty="0" smtClean="0"/>
              <a:t>塞维利亚王宫</a:t>
            </a:r>
            <a:r>
              <a:rPr lang="en-US" altLang="zh-CN" dirty="0" smtClean="0"/>
              <a:t>Alcazar</a:t>
            </a:r>
          </a:p>
          <a:p>
            <a:pPr marL="342900" indent="-342900" algn="l">
              <a:buFont typeface="Arial" panose="020B0604020202020204" pitchFamily="34" charset="0"/>
              <a:buChar char="•"/>
            </a:pPr>
            <a:r>
              <a:rPr lang="zh-CN" altLang="en-US" dirty="0"/>
              <a:t>数</a:t>
            </a:r>
            <a:r>
              <a:rPr lang="zh-CN" altLang="en-US" dirty="0" smtClean="0"/>
              <a:t>学</a:t>
            </a:r>
            <a:endParaRPr lang="en-US" altLang="zh-CN" dirty="0" smtClean="0"/>
          </a:p>
          <a:p>
            <a:pPr marL="342900" indent="-342900" algn="l">
              <a:buFont typeface="Arial" panose="020B0604020202020204" pitchFamily="34" charset="0"/>
              <a:buChar char="•"/>
            </a:pPr>
            <a:r>
              <a:rPr lang="zh-CN" altLang="en-US" dirty="0"/>
              <a:t>文学</a:t>
            </a:r>
            <a:endParaRPr lang="en-US" altLang="zh-CN" dirty="0" smtClean="0"/>
          </a:p>
          <a:p>
            <a:pPr marL="342900" indent="-342900" algn="l">
              <a:buFont typeface="Arial" panose="020B0604020202020204" pitchFamily="34" charset="0"/>
              <a:buChar char="•"/>
            </a:pPr>
            <a:r>
              <a:rPr lang="zh-CN" altLang="en-US" dirty="0"/>
              <a:t>电</a:t>
            </a:r>
            <a:r>
              <a:rPr lang="zh-CN" altLang="en-US" dirty="0" smtClean="0"/>
              <a:t>影</a:t>
            </a:r>
            <a:endParaRPr lang="en-US" altLang="zh-CN" dirty="0" smtClean="0"/>
          </a:p>
          <a:p>
            <a:pPr marL="342900" indent="-342900" algn="l">
              <a:buFont typeface="Arial" panose="020B0604020202020204" pitchFamily="34" charset="0"/>
              <a:buChar char="•"/>
            </a:pPr>
            <a:r>
              <a:rPr lang="zh-CN" altLang="en-US" dirty="0"/>
              <a:t>天</a:t>
            </a:r>
            <a:r>
              <a:rPr lang="zh-CN" altLang="en-US" dirty="0" smtClean="0"/>
              <a:t>文</a:t>
            </a:r>
            <a:endParaRPr lang="en-US" altLang="zh-CN" dirty="0" smtClean="0"/>
          </a:p>
          <a:p>
            <a:pPr marL="342900" indent="-342900" algn="l">
              <a:buFont typeface="Arial" panose="020B0604020202020204" pitchFamily="34" charset="0"/>
              <a:buChar char="•"/>
            </a:pPr>
            <a:r>
              <a:rPr lang="zh-CN" altLang="en-US" dirty="0"/>
              <a:t>游戏</a:t>
            </a:r>
            <a:endParaRPr lang="en-US" dirty="0"/>
          </a:p>
        </p:txBody>
      </p:sp>
      <p:sp>
        <p:nvSpPr>
          <p:cNvPr id="3" name="Title 2"/>
          <p:cNvSpPr>
            <a:spLocks noGrp="1"/>
          </p:cNvSpPr>
          <p:nvPr>
            <p:ph type="title"/>
          </p:nvPr>
        </p:nvSpPr>
        <p:spPr>
          <a:xfrm>
            <a:off x="3352800" y="878774"/>
            <a:ext cx="5969330" cy="797626"/>
          </a:xfrm>
        </p:spPr>
        <p:txBody>
          <a:bodyPr>
            <a:normAutofit fontScale="90000"/>
          </a:bodyPr>
          <a:lstStyle/>
          <a:p>
            <a:r>
              <a:rPr lang="en-US" altLang="zh-CN" sz="2400" dirty="0" smtClean="0"/>
              <a:t>Alhambra</a:t>
            </a:r>
            <a:r>
              <a:rPr lang="zh-CN" altLang="en-US" sz="2400" dirty="0" smtClean="0"/>
              <a:t>对西班牙文化</a:t>
            </a:r>
            <a:r>
              <a:rPr lang="en-US" altLang="zh-CN" sz="2400" dirty="0" smtClean="0"/>
              <a:t/>
            </a:r>
            <a:br>
              <a:rPr lang="en-US" altLang="zh-CN" sz="2400" dirty="0" smtClean="0"/>
            </a:br>
            <a:r>
              <a:rPr lang="zh-CN" altLang="en-US" sz="2400" dirty="0" smtClean="0"/>
              <a:t>各</a:t>
            </a:r>
            <a:r>
              <a:rPr lang="zh-CN" altLang="en-US" sz="2400" dirty="0"/>
              <a:t>领域的</a:t>
            </a:r>
            <a:r>
              <a:rPr lang="en-US" altLang="zh-CN" sz="2400" dirty="0"/>
              <a:t>influence</a:t>
            </a:r>
            <a:endParaRPr lang="en-US" sz="2400" dirty="0"/>
          </a:p>
        </p:txBody>
      </p:sp>
      <p:pic>
        <p:nvPicPr>
          <p:cNvPr id="9218" name="Picture 2" descr="http://www.jianpu.cn/img/ce/01/ce0150e08b50478b9d4571dfc3a2b44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303" y="1904237"/>
            <a:ext cx="3003262" cy="461865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thetravelingfootsteps.files.wordpress.com/2012/05/alcazar_palace_sevilla-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949" y="2985037"/>
            <a:ext cx="4676116" cy="353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37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54590" y="2348781"/>
            <a:ext cx="7103114" cy="2793235"/>
          </a:xfrm>
        </p:spPr>
        <p:txBody>
          <a:bodyPr>
            <a:normAutofit/>
          </a:bodyPr>
          <a:lstStyle/>
          <a:p>
            <a:pPr marL="342900" indent="-342900" algn="l">
              <a:buFont typeface="Arial" panose="020B0604020202020204" pitchFamily="34" charset="0"/>
              <a:buChar char="•"/>
            </a:pPr>
            <a:r>
              <a:rPr lang="zh-CN" altLang="en-US" dirty="0" smtClean="0"/>
              <a:t>基督王国卡</a:t>
            </a:r>
            <a:r>
              <a:rPr lang="zh-CN" altLang="en-US" dirty="0"/>
              <a:t>斯蒂尔</a:t>
            </a:r>
            <a:r>
              <a:rPr lang="zh-CN" altLang="en-US" dirty="0" smtClean="0"/>
              <a:t>国（</a:t>
            </a:r>
            <a:r>
              <a:rPr lang="en-US" altLang="zh-CN" dirty="0" smtClean="0"/>
              <a:t>Castile) </a:t>
            </a:r>
            <a:r>
              <a:rPr lang="zh-CN" altLang="en-US" dirty="0" smtClean="0"/>
              <a:t>公主，王位第二继</a:t>
            </a:r>
            <a:r>
              <a:rPr lang="zh-CN" altLang="en-US" dirty="0"/>
              <a:t>承</a:t>
            </a:r>
            <a:r>
              <a:rPr lang="zh-CN" altLang="en-US" dirty="0" smtClean="0"/>
              <a:t>人</a:t>
            </a:r>
            <a:endParaRPr lang="en-US" altLang="zh-CN" dirty="0" smtClean="0"/>
          </a:p>
          <a:p>
            <a:pPr marL="342900" indent="-342900" algn="l">
              <a:buFont typeface="Arial" panose="020B0604020202020204" pitchFamily="34" charset="0"/>
              <a:buChar char="•"/>
            </a:pPr>
            <a:r>
              <a:rPr lang="zh-CN" altLang="en-US" dirty="0" smtClean="0"/>
              <a:t>同</a:t>
            </a:r>
            <a:r>
              <a:rPr lang="zh-CN" altLang="en-US" dirty="0"/>
              <a:t>父异母哥哥亨利四世</a:t>
            </a:r>
            <a:r>
              <a:rPr lang="en-US" altLang="zh-CN" dirty="0"/>
              <a:t>-</a:t>
            </a:r>
            <a:r>
              <a:rPr lang="zh-CN" altLang="en-US" dirty="0"/>
              <a:t>国王</a:t>
            </a:r>
            <a:r>
              <a:rPr lang="zh-CN" altLang="en-US" dirty="0" smtClean="0"/>
              <a:t>。</a:t>
            </a:r>
            <a:endParaRPr lang="en-US" altLang="zh-CN" dirty="0" smtClean="0"/>
          </a:p>
          <a:p>
            <a:pPr marL="342900" indent="-342900" algn="l">
              <a:buFont typeface="Arial" panose="020B0604020202020204" pitchFamily="34" charset="0"/>
              <a:buChar char="•"/>
            </a:pPr>
            <a:r>
              <a:rPr lang="zh-CN" altLang="en-US" dirty="0" smtClean="0"/>
              <a:t>婚</a:t>
            </a:r>
            <a:r>
              <a:rPr lang="zh-CN" altLang="en-US" dirty="0"/>
              <a:t>姻：葡萄牙国王（权贵）</a:t>
            </a:r>
            <a:r>
              <a:rPr lang="en-US" altLang="zh-CN" dirty="0"/>
              <a:t>vs</a:t>
            </a:r>
            <a:r>
              <a:rPr lang="zh-CN" altLang="en-US" dirty="0"/>
              <a:t> （统一派</a:t>
            </a:r>
            <a:r>
              <a:rPr lang="zh-CN" altLang="en-US" dirty="0" smtClean="0"/>
              <a:t>）</a:t>
            </a:r>
            <a:r>
              <a:rPr lang="zh-CN" altLang="en-US" dirty="0"/>
              <a:t>阿拉</a:t>
            </a:r>
            <a:r>
              <a:rPr lang="zh-CN" altLang="en-US" dirty="0" smtClean="0"/>
              <a:t>贡王子；</a:t>
            </a:r>
            <a:endParaRPr lang="en-US" altLang="zh-CN" dirty="0" smtClean="0"/>
          </a:p>
          <a:p>
            <a:pPr marL="342900" indent="-342900" algn="l">
              <a:buFont typeface="Arial" panose="020B0604020202020204" pitchFamily="34" charset="0"/>
              <a:buChar char="•"/>
            </a:pPr>
            <a:r>
              <a:rPr lang="zh-CN" altLang="en-US" dirty="0"/>
              <a:t>虔诚天主教徒，受过良好教育，精明有头脑，有政治抱负</a:t>
            </a:r>
            <a:r>
              <a:rPr lang="zh-CN" altLang="en-US" dirty="0" smtClean="0"/>
              <a:t>。</a:t>
            </a:r>
            <a:endParaRPr lang="en-US" altLang="zh-CN" b="1" dirty="0" smtClean="0"/>
          </a:p>
          <a:p>
            <a:pPr marL="342900" indent="-342900" algn="l">
              <a:buFont typeface="Arial" panose="020B0604020202020204" pitchFamily="34" charset="0"/>
              <a:buChar char="•"/>
            </a:pPr>
            <a:r>
              <a:rPr lang="zh-CN" altLang="en-US" dirty="0" smtClean="0"/>
              <a:t>拒</a:t>
            </a:r>
            <a:r>
              <a:rPr lang="zh-CN" altLang="en-US" dirty="0"/>
              <a:t>绝了葡萄牙国王，</a:t>
            </a:r>
            <a:r>
              <a:rPr lang="zh-CN" altLang="en-US" dirty="0" smtClean="0"/>
              <a:t>看</a:t>
            </a:r>
            <a:r>
              <a:rPr lang="zh-CN" altLang="en-US" dirty="0"/>
              <a:t>中精明强干的阿拉贡王子斐迪</a:t>
            </a:r>
            <a:r>
              <a:rPr lang="zh-CN" altLang="en-US" dirty="0" smtClean="0"/>
              <a:t>南（</a:t>
            </a:r>
            <a:r>
              <a:rPr lang="en-US" altLang="zh-CN" dirty="0" smtClean="0"/>
              <a:t>Ferdinand</a:t>
            </a:r>
            <a:r>
              <a:rPr lang="zh-CN" altLang="en-US" dirty="0" smtClean="0"/>
              <a:t>），</a:t>
            </a:r>
            <a:r>
              <a:rPr lang="zh-CN" altLang="en-US" dirty="0"/>
              <a:t>私订婚姻。</a:t>
            </a:r>
            <a:endParaRPr lang="en-US" altLang="zh-CN" dirty="0"/>
          </a:p>
          <a:p>
            <a:pPr marL="342900" indent="-342900">
              <a:buFont typeface="Arial" panose="020B0604020202020204" pitchFamily="34" charset="0"/>
              <a:buChar char="•"/>
            </a:pPr>
            <a:endParaRPr lang="en-US" dirty="0"/>
          </a:p>
        </p:txBody>
      </p:sp>
      <p:sp>
        <p:nvSpPr>
          <p:cNvPr id="3" name="Title 2"/>
          <p:cNvSpPr>
            <a:spLocks noGrp="1"/>
          </p:cNvSpPr>
          <p:nvPr>
            <p:ph type="title"/>
          </p:nvPr>
        </p:nvSpPr>
        <p:spPr>
          <a:xfrm>
            <a:off x="2208810" y="689028"/>
            <a:ext cx="6569431" cy="881842"/>
          </a:xfrm>
        </p:spPr>
        <p:txBody>
          <a:bodyPr>
            <a:normAutofit fontScale="90000"/>
          </a:bodyPr>
          <a:lstStyle/>
          <a:p>
            <a:r>
              <a:rPr lang="zh-CN" altLang="en-US" sz="3200" dirty="0"/>
              <a:t>伊沙贝拉女</a:t>
            </a:r>
            <a:r>
              <a:rPr lang="zh-CN" altLang="en-US" sz="3200" dirty="0" smtClean="0"/>
              <a:t>王 </a:t>
            </a:r>
            <a:r>
              <a:rPr lang="zh-CN" altLang="en-US" sz="3200" b="0" dirty="0" smtClean="0"/>
              <a:t>（</a:t>
            </a:r>
            <a:r>
              <a:rPr lang="en-US" altLang="zh-CN" sz="3200" b="0" dirty="0" smtClean="0"/>
              <a:t>Isabella, 1451-1504</a:t>
            </a:r>
            <a:r>
              <a:rPr lang="zh-CN" altLang="en-US" sz="3200" b="0" dirty="0" smtClean="0"/>
              <a:t>）</a:t>
            </a:r>
            <a:endParaRPr lang="en-US" sz="3200" b="0" dirty="0"/>
          </a:p>
        </p:txBody>
      </p:sp>
      <p:pic>
        <p:nvPicPr>
          <p:cNvPr id="1026" name="Picture 2" descr="http://cdn.ucadia.net/images/one-evil.org/images_navigation_people_large/people_15_Isabella_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6806" y="273166"/>
            <a:ext cx="1581094" cy="2371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829" y="2644437"/>
            <a:ext cx="4363741" cy="3958244"/>
          </a:xfrm>
          <a:prstGeom prst="rect">
            <a:avLst/>
          </a:prstGeom>
        </p:spPr>
      </p:pic>
    </p:spTree>
    <p:extLst>
      <p:ext uri="{BB962C8B-B14F-4D97-AF65-F5344CB8AC3E}">
        <p14:creationId xmlns:p14="http://schemas.microsoft.com/office/powerpoint/2010/main" val="41642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88963" y="867479"/>
            <a:ext cx="4794372" cy="751659"/>
          </a:xfrm>
        </p:spPr>
        <p:txBody>
          <a:bodyPr>
            <a:normAutofit/>
          </a:bodyPr>
          <a:lstStyle/>
          <a:p>
            <a:r>
              <a:rPr lang="en-US" sz="3200" dirty="0" smtClean="0"/>
              <a:t>Tapas, tapas!!!</a:t>
            </a:r>
            <a:endParaRPr lang="en-US" sz="3200" dirty="0"/>
          </a:p>
        </p:txBody>
      </p:sp>
      <p:sp>
        <p:nvSpPr>
          <p:cNvPr id="6" name="TextBox 5"/>
          <p:cNvSpPr txBox="1"/>
          <p:nvPr/>
        </p:nvSpPr>
        <p:spPr>
          <a:xfrm>
            <a:off x="460283" y="2090809"/>
            <a:ext cx="4320413" cy="175432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sz="2000" dirty="0" smtClean="0"/>
              <a:t>份量适中，价钱优惠，</a:t>
            </a:r>
            <a:r>
              <a:rPr lang="zh-CN" altLang="en-US" sz="2000" dirty="0"/>
              <a:t>秀色可</a:t>
            </a:r>
            <a:r>
              <a:rPr lang="zh-CN" altLang="en-US" sz="2000" dirty="0" smtClean="0"/>
              <a:t>餐。</a:t>
            </a:r>
            <a:endParaRPr lang="en-US" altLang="zh-CN" sz="2000" dirty="0" smtClean="0"/>
          </a:p>
          <a:p>
            <a:pPr marL="285750" indent="-285750">
              <a:lnSpc>
                <a:spcPct val="150000"/>
              </a:lnSpc>
              <a:buFont typeface="Arial" panose="020B0604020202020204" pitchFamily="34" charset="0"/>
              <a:buChar char="•"/>
            </a:pPr>
            <a:r>
              <a:rPr lang="zh-CN" altLang="en-US" sz="2000" dirty="0"/>
              <a:t>真心推</a:t>
            </a:r>
            <a:r>
              <a:rPr lang="zh-CN" altLang="en-US" sz="2000" dirty="0" smtClean="0"/>
              <a:t>荐！</a:t>
            </a:r>
            <a:endParaRPr lang="en-US" altLang="zh-CN" sz="2000" dirty="0"/>
          </a:p>
          <a:p>
            <a:pPr marL="285750" indent="-285750">
              <a:buFont typeface="Arial" panose="020B0604020202020204" pitchFamily="34" charset="0"/>
              <a:buChar char="•"/>
            </a:pPr>
            <a:endParaRPr lang="en-US" altLang="zh-CN" sz="2400" dirty="0" smtClean="0"/>
          </a:p>
          <a:p>
            <a:pPr marL="285750" indent="-285750">
              <a:buFont typeface="Arial" panose="020B0604020202020204" pitchFamily="34" charset="0"/>
              <a:buChar char="•"/>
            </a:pPr>
            <a:endParaRPr lang="en-US" altLang="zh-CN" sz="2400" dirty="0" smtClean="0"/>
          </a:p>
        </p:txBody>
      </p:sp>
      <p:pic>
        <p:nvPicPr>
          <p:cNvPr id="2050" name="Picture 2" descr="D:\photo album\Spain-2014\tapas granada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212" y="4430382"/>
            <a:ext cx="3819767" cy="214843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photo album\Spain-2014\Tapas-Sevilla  (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4291" y="3614303"/>
            <a:ext cx="2964511" cy="29645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photo album\Spain-2014\Malaga-tapas de Cervantis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8003" y="1215338"/>
            <a:ext cx="3389357" cy="229210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hoto album\Spain-2014\Malaga-tapas de Cervantis   (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545" r="10102"/>
          <a:stretch/>
        </p:blipFill>
        <p:spPr bwMode="auto">
          <a:xfrm>
            <a:off x="5377229" y="2055274"/>
            <a:ext cx="3195734" cy="22094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encrypted-tbn3.gstatic.com/images?q=tbn:ANd9GcRFNshdCrZTQDe6yj4Romyk9nz_ODDCBcNnTqoVAhrMcTazbAL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65" y="590248"/>
            <a:ext cx="2000369" cy="13069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ourpanoramico.com/wp-content/uploads/2013/06/photo2-680x45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69" y="3507446"/>
            <a:ext cx="4610439" cy="307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4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15407" y="1829157"/>
            <a:ext cx="7859813" cy="1261819"/>
          </a:xfrm>
        </p:spPr>
        <p:txBody>
          <a:bodyPr/>
          <a:lstStyle/>
          <a:p>
            <a:pPr marL="342900" indent="-342900" algn="l">
              <a:buFont typeface="Arial" panose="020B0604020202020204" pitchFamily="34" charset="0"/>
              <a:buChar char="•"/>
            </a:pPr>
            <a:r>
              <a:rPr lang="en-US" altLang="zh-CN" dirty="0"/>
              <a:t>1474</a:t>
            </a:r>
            <a:r>
              <a:rPr lang="zh-CN" altLang="en-US" dirty="0"/>
              <a:t>年，</a:t>
            </a:r>
            <a:r>
              <a:rPr lang="en-US" altLang="zh-CN" dirty="0"/>
              <a:t>23</a:t>
            </a:r>
            <a:r>
              <a:rPr lang="zh-CN" altLang="en-US" dirty="0"/>
              <a:t>岁</a:t>
            </a:r>
            <a:r>
              <a:rPr lang="zh-CN" altLang="en-US" dirty="0" smtClean="0"/>
              <a:t>的</a:t>
            </a:r>
            <a:r>
              <a:rPr lang="en-US" altLang="zh-CN" dirty="0" smtClean="0"/>
              <a:t>Isabella</a:t>
            </a:r>
            <a:r>
              <a:rPr lang="zh-CN" altLang="en-US" dirty="0"/>
              <a:t>继承王位，加冕于塞哥维亚宫。</a:t>
            </a:r>
            <a:endParaRPr lang="en-US" altLang="zh-CN" dirty="0"/>
          </a:p>
          <a:p>
            <a:pPr marL="342900" indent="-342900" algn="l">
              <a:buFont typeface="Arial" panose="020B0604020202020204" pitchFamily="34" charset="0"/>
              <a:buChar char="•"/>
            </a:pPr>
            <a:r>
              <a:rPr lang="en-US" altLang="zh-CN" dirty="0"/>
              <a:t>1479</a:t>
            </a:r>
            <a:r>
              <a:rPr lang="zh-CN" altLang="en-US" dirty="0" smtClean="0"/>
              <a:t>年阿拉贡王子斐</a:t>
            </a:r>
            <a:r>
              <a:rPr lang="zh-CN" altLang="en-US" dirty="0"/>
              <a:t>迪南继承王位，两国合</a:t>
            </a:r>
            <a:r>
              <a:rPr lang="zh-CN" altLang="en-US" dirty="0" smtClean="0"/>
              <a:t>并。</a:t>
            </a:r>
            <a:endParaRPr lang="en-US" altLang="zh-CN" dirty="0" smtClean="0"/>
          </a:p>
          <a:p>
            <a:pPr marL="342900" indent="-342900" algn="l">
              <a:buFont typeface="Arial" panose="020B0604020202020204" pitchFamily="34" charset="0"/>
              <a:buChar char="•"/>
            </a:pPr>
            <a:r>
              <a:rPr lang="zh-CN" altLang="en-US" dirty="0"/>
              <a:t>双</a:t>
            </a:r>
            <a:r>
              <a:rPr lang="zh-CN" altLang="en-US" dirty="0" smtClean="0"/>
              <a:t>王，“共同治理</a:t>
            </a:r>
            <a:r>
              <a:rPr lang="en-US" altLang="zh-CN" dirty="0" smtClean="0"/>
              <a:t>, </a:t>
            </a:r>
            <a:r>
              <a:rPr lang="zh-CN" altLang="en-US" dirty="0" smtClean="0"/>
              <a:t>双</a:t>
            </a:r>
            <a:r>
              <a:rPr lang="zh-CN" altLang="en-US" dirty="0"/>
              <a:t>方平等</a:t>
            </a:r>
            <a:r>
              <a:rPr lang="zh-CN" altLang="en-US" dirty="0" smtClean="0"/>
              <a:t>”</a:t>
            </a:r>
            <a:r>
              <a:rPr lang="en-US" altLang="zh-CN" dirty="0" smtClean="0"/>
              <a:t>(</a:t>
            </a:r>
            <a:r>
              <a:rPr lang="en-US" altLang="zh-CN" dirty="0" err="1" smtClean="0"/>
              <a:t>Tanto</a:t>
            </a:r>
            <a:r>
              <a:rPr lang="en-US" altLang="zh-CN" dirty="0" smtClean="0"/>
              <a:t> </a:t>
            </a:r>
            <a:r>
              <a:rPr lang="en-US" altLang="zh-CN" dirty="0" err="1" smtClean="0"/>
              <a:t>Monta</a:t>
            </a:r>
            <a:r>
              <a:rPr lang="en-US" altLang="zh-CN" dirty="0" smtClean="0"/>
              <a:t>)</a:t>
            </a:r>
            <a:r>
              <a:rPr lang="zh-CN" altLang="en-US" dirty="0" smtClean="0"/>
              <a:t> 。</a:t>
            </a:r>
            <a:endParaRPr lang="en-US" altLang="zh-CN" dirty="0"/>
          </a:p>
        </p:txBody>
      </p:sp>
      <p:sp>
        <p:nvSpPr>
          <p:cNvPr id="3" name="Title 2"/>
          <p:cNvSpPr>
            <a:spLocks noGrp="1"/>
          </p:cNvSpPr>
          <p:nvPr>
            <p:ph type="title"/>
          </p:nvPr>
        </p:nvSpPr>
        <p:spPr>
          <a:xfrm>
            <a:off x="1323702" y="872489"/>
            <a:ext cx="5486400" cy="701040"/>
          </a:xfrm>
        </p:spPr>
        <p:txBody>
          <a:bodyPr>
            <a:normAutofit/>
          </a:bodyPr>
          <a:lstStyle/>
          <a:p>
            <a:r>
              <a:rPr lang="zh-CN" altLang="en-US" sz="2800" dirty="0"/>
              <a:t>伊沙贝拉女</a:t>
            </a:r>
            <a:r>
              <a:rPr lang="zh-CN" altLang="en-US" sz="2800" dirty="0" smtClean="0"/>
              <a:t>王和丈夫 （双王）</a:t>
            </a:r>
            <a:endParaRPr lang="en-US" sz="2800" dirty="0"/>
          </a:p>
        </p:txBody>
      </p:sp>
      <p:pic>
        <p:nvPicPr>
          <p:cNvPr id="3074" name="Picture 2" descr="http://www.lasescapadas.com/fondos/imagenes/alczar-de-segov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7078" y="184784"/>
            <a:ext cx="3874922" cy="29061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ew-bintexas.webs.com/Isabella%20and%20Ferdinand%20Unite%20Sp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1579" y="3396343"/>
            <a:ext cx="3880422" cy="34395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theworldisabook.com/wp-content/uploads/2012/05/alcazarthr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596" y="3396343"/>
            <a:ext cx="2561482" cy="368740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13.postimg.org/bxrxl1dhj/SPAIN_147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0484" y="4387304"/>
            <a:ext cx="1649474" cy="170548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a:spLocks/>
          </p:cNvSpPr>
          <p:nvPr/>
        </p:nvSpPr>
        <p:spPr>
          <a:xfrm>
            <a:off x="215408" y="3049630"/>
            <a:ext cx="4902857" cy="4075176"/>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marL="342900" indent="-342900" algn="l">
              <a:buFont typeface="Arial" panose="020B0604020202020204" pitchFamily="34" charset="0"/>
              <a:buChar char="•"/>
            </a:pPr>
            <a:r>
              <a:rPr lang="zh-CN" altLang="en-US" dirty="0" smtClean="0"/>
              <a:t>着手打击分裂贵族，加强中央集权，镇压异教，以天主教名义继续统一大业。</a:t>
            </a:r>
            <a:endParaRPr lang="en-US" dirty="0" smtClean="0"/>
          </a:p>
          <a:p>
            <a:endParaRPr lang="en-US" dirty="0"/>
          </a:p>
        </p:txBody>
      </p:sp>
    </p:spTree>
    <p:extLst>
      <p:ext uri="{BB962C8B-B14F-4D97-AF65-F5344CB8AC3E}">
        <p14:creationId xmlns:p14="http://schemas.microsoft.com/office/powerpoint/2010/main" val="2486993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68136" y="2020824"/>
            <a:ext cx="4809506" cy="4075176"/>
          </a:xfrm>
        </p:spPr>
        <p:txBody>
          <a:bodyPr>
            <a:normAutofit/>
          </a:bodyPr>
          <a:lstStyle/>
          <a:p>
            <a:pPr marL="342900" indent="-342900" algn="l">
              <a:buFont typeface="Arial" panose="020B0604020202020204" pitchFamily="34" charset="0"/>
              <a:buChar char="•"/>
            </a:pPr>
            <a:endParaRPr lang="en-US" altLang="zh-CN" dirty="0" smtClean="0"/>
          </a:p>
          <a:p>
            <a:pPr marL="342900" indent="-342900" algn="l">
              <a:buFont typeface="Arial" panose="020B0604020202020204" pitchFamily="34" charset="0"/>
              <a:buChar char="•"/>
            </a:pPr>
            <a:r>
              <a:rPr lang="zh-CN" altLang="en-US" dirty="0" smtClean="0"/>
              <a:t>统一后的基</a:t>
            </a:r>
            <a:r>
              <a:rPr lang="zh-CN" altLang="en-US" dirty="0"/>
              <a:t>督王国</a:t>
            </a:r>
            <a:r>
              <a:rPr lang="en-US" altLang="zh-CN" dirty="0" smtClean="0"/>
              <a:t>1482</a:t>
            </a:r>
            <a:r>
              <a:rPr lang="zh-CN" altLang="en-US" dirty="0" smtClean="0"/>
              <a:t>年</a:t>
            </a:r>
            <a:r>
              <a:rPr lang="zh-CN" altLang="en-US" dirty="0"/>
              <a:t>开始同格拉纳达的阿拉伯人进行战争</a:t>
            </a:r>
            <a:r>
              <a:rPr lang="zh-CN" altLang="en-US" dirty="0" smtClean="0"/>
              <a:t>。</a:t>
            </a:r>
            <a:endParaRPr lang="en-US" altLang="zh-CN" dirty="0" smtClean="0"/>
          </a:p>
          <a:p>
            <a:pPr marL="342900" indent="-342900" algn="l">
              <a:buFont typeface="Arial" panose="020B0604020202020204" pitchFamily="34" charset="0"/>
              <a:buChar char="•"/>
            </a:pPr>
            <a:r>
              <a:rPr lang="zh-CN" altLang="en-US" dirty="0" smtClean="0"/>
              <a:t>女王表</a:t>
            </a:r>
            <a:r>
              <a:rPr lang="zh-CN" altLang="en-US" dirty="0"/>
              <a:t>现</a:t>
            </a:r>
            <a:r>
              <a:rPr lang="zh-CN" altLang="en-US" dirty="0" smtClean="0"/>
              <a:t>出杰</a:t>
            </a:r>
            <a:r>
              <a:rPr lang="zh-CN" altLang="en-US" dirty="0"/>
              <a:t>出的政治军事才能和大无畏勇</a:t>
            </a:r>
            <a:r>
              <a:rPr lang="zh-CN" altLang="en-US" dirty="0" smtClean="0"/>
              <a:t>气</a:t>
            </a:r>
            <a:endParaRPr lang="en-US" altLang="zh-CN" dirty="0" smtClean="0"/>
          </a:p>
          <a:p>
            <a:pPr marL="342900" indent="-342900" algn="l">
              <a:buFont typeface="Arial" panose="020B0604020202020204" pitchFamily="34" charset="0"/>
              <a:buChar char="•"/>
            </a:pPr>
            <a:r>
              <a:rPr lang="zh-CN" altLang="en-US" dirty="0" smtClean="0"/>
              <a:t>动</a:t>
            </a:r>
            <a:r>
              <a:rPr lang="zh-CN" altLang="en-US" dirty="0"/>
              <a:t>员全国的力量投入战争</a:t>
            </a:r>
            <a:r>
              <a:rPr lang="en-US" altLang="zh-CN" dirty="0"/>
              <a:t>, </a:t>
            </a:r>
            <a:r>
              <a:rPr lang="zh-CN" altLang="en-US" dirty="0"/>
              <a:t>典押自己的金银首饰以筹集军</a:t>
            </a:r>
            <a:r>
              <a:rPr lang="zh-CN" altLang="en-US" dirty="0" smtClean="0"/>
              <a:t>费</a:t>
            </a:r>
            <a:r>
              <a:rPr lang="zh-CN" altLang="en-US" dirty="0"/>
              <a:t>；</a:t>
            </a:r>
            <a:r>
              <a:rPr lang="zh-CN" altLang="en-US" dirty="0" smtClean="0"/>
              <a:t>亲</a:t>
            </a:r>
            <a:r>
              <a:rPr lang="zh-CN" altLang="en-US" dirty="0"/>
              <a:t>临前线鼓舞士</a:t>
            </a:r>
            <a:r>
              <a:rPr lang="zh-CN" altLang="en-US" dirty="0" smtClean="0"/>
              <a:t>气</a:t>
            </a:r>
            <a:r>
              <a:rPr lang="zh-CN" altLang="en-US" dirty="0"/>
              <a:t>，</a:t>
            </a:r>
            <a:r>
              <a:rPr lang="zh-CN" altLang="en-US" dirty="0" smtClean="0"/>
              <a:t>誓不下</a:t>
            </a:r>
            <a:r>
              <a:rPr lang="zh-CN" altLang="en-US" dirty="0"/>
              <a:t>城池，</a:t>
            </a:r>
            <a:r>
              <a:rPr lang="zh-CN" altLang="en-US" dirty="0" smtClean="0"/>
              <a:t>不脱战袍。</a:t>
            </a:r>
            <a:endParaRPr lang="en-US" altLang="zh-CN" dirty="0" smtClean="0"/>
          </a:p>
          <a:p>
            <a:pPr marL="342900" indent="-342900" algn="l">
              <a:buFont typeface="Arial" panose="020B0604020202020204" pitchFamily="34" charset="0"/>
              <a:buChar char="•"/>
            </a:pPr>
            <a:r>
              <a:rPr lang="zh-CN" altLang="en-US" dirty="0" smtClean="0"/>
              <a:t>包围</a:t>
            </a:r>
            <a:r>
              <a:rPr lang="en-US" altLang="zh-CN" dirty="0" smtClean="0"/>
              <a:t>Granada</a:t>
            </a:r>
            <a:r>
              <a:rPr lang="zh-CN" altLang="en-US" dirty="0" smtClean="0"/>
              <a:t>，末代苏丹投降。</a:t>
            </a:r>
            <a:endParaRPr lang="en-US" altLang="zh-CN" dirty="0" smtClean="0"/>
          </a:p>
          <a:p>
            <a:pPr marL="342900" indent="-342900" algn="l">
              <a:buFont typeface="Arial" panose="020B0604020202020204" pitchFamily="34" charset="0"/>
              <a:buChar char="•"/>
            </a:pPr>
            <a:r>
              <a:rPr lang="en-US" altLang="zh-CN" dirty="0"/>
              <a:t>1492 </a:t>
            </a:r>
            <a:r>
              <a:rPr lang="zh-CN" altLang="en-US" dirty="0"/>
              <a:t>年</a:t>
            </a:r>
            <a:r>
              <a:rPr lang="en-US" altLang="zh-CN" dirty="0"/>
              <a:t>1 </a:t>
            </a:r>
            <a:r>
              <a:rPr lang="zh-CN" altLang="en-US" dirty="0"/>
              <a:t>月</a:t>
            </a:r>
            <a:r>
              <a:rPr lang="en-US" altLang="zh-CN" dirty="0"/>
              <a:t>2</a:t>
            </a:r>
            <a:r>
              <a:rPr lang="zh-CN" altLang="en-US" dirty="0"/>
              <a:t>日，西班牙军队进入格拉纳</a:t>
            </a:r>
            <a:r>
              <a:rPr lang="zh-CN" altLang="en-US" dirty="0" smtClean="0"/>
              <a:t>达。（距离女王登基</a:t>
            </a:r>
            <a:r>
              <a:rPr lang="en-US" altLang="zh-CN" dirty="0" smtClean="0"/>
              <a:t>18</a:t>
            </a:r>
            <a:r>
              <a:rPr lang="zh-CN" altLang="en-US" dirty="0" smtClean="0"/>
              <a:t>年，</a:t>
            </a:r>
            <a:r>
              <a:rPr lang="en-US" altLang="zh-CN" dirty="0" smtClean="0"/>
              <a:t>41</a:t>
            </a:r>
            <a:r>
              <a:rPr lang="zh-CN" altLang="en-US" dirty="0" smtClean="0"/>
              <a:t>岁）</a:t>
            </a:r>
            <a:endParaRPr lang="en-US" altLang="zh-CN" dirty="0" smtClean="0"/>
          </a:p>
        </p:txBody>
      </p:sp>
      <p:sp>
        <p:nvSpPr>
          <p:cNvPr id="2" name="Title 1"/>
          <p:cNvSpPr>
            <a:spLocks noGrp="1"/>
          </p:cNvSpPr>
          <p:nvPr>
            <p:ph type="title"/>
          </p:nvPr>
        </p:nvSpPr>
        <p:spPr>
          <a:xfrm>
            <a:off x="2778827" y="688769"/>
            <a:ext cx="7612082" cy="987631"/>
          </a:xfrm>
        </p:spPr>
        <p:txBody>
          <a:bodyPr>
            <a:normAutofit/>
          </a:bodyPr>
          <a:lstStyle/>
          <a:p>
            <a:r>
              <a:rPr lang="zh-CN" altLang="en-US" sz="2800" dirty="0" smtClean="0"/>
              <a:t>西班牙的光复</a:t>
            </a:r>
            <a:r>
              <a:rPr lang="en-US" altLang="zh-CN" sz="2800" dirty="0" smtClean="0"/>
              <a:t>(Spanish </a:t>
            </a:r>
            <a:r>
              <a:rPr lang="en-US" altLang="zh-CN" sz="2800" dirty="0" err="1" smtClean="0"/>
              <a:t>reconquista</a:t>
            </a:r>
            <a:r>
              <a:rPr lang="en-US" altLang="zh-CN" sz="2800" dirty="0" smtClean="0"/>
              <a:t>)</a:t>
            </a:r>
            <a:endParaRPr lang="en-US" sz="2800" dirty="0"/>
          </a:p>
        </p:txBody>
      </p:sp>
      <p:pic>
        <p:nvPicPr>
          <p:cNvPr id="5" name="Picture 2" descr="http://www.historyofjihad.org/reconquist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6" y="2265204"/>
            <a:ext cx="6096338" cy="375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3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60138" y="1846183"/>
            <a:ext cx="6246302" cy="4075176"/>
          </a:xfrm>
        </p:spPr>
        <p:txBody>
          <a:bodyPr>
            <a:normAutofit/>
          </a:bodyPr>
          <a:lstStyle/>
          <a:p>
            <a:pPr marL="342900" indent="-342900" algn="l">
              <a:buFont typeface="Arial" panose="020B0604020202020204" pitchFamily="34" charset="0"/>
              <a:buChar char="•"/>
            </a:pPr>
            <a:r>
              <a:rPr lang="zh-CN" altLang="en-US" dirty="0"/>
              <a:t>投降书中约定：保留宗教自由，清真寺</a:t>
            </a:r>
            <a:r>
              <a:rPr lang="zh-CN" altLang="en-US" dirty="0" smtClean="0"/>
              <a:t>；</a:t>
            </a:r>
            <a:endParaRPr lang="en-US" altLang="zh-CN" dirty="0" smtClean="0"/>
          </a:p>
          <a:p>
            <a:pPr marL="342900" indent="-342900" algn="l">
              <a:buFont typeface="Arial" panose="020B0604020202020204" pitchFamily="34" charset="0"/>
              <a:buChar char="•"/>
            </a:pPr>
            <a:r>
              <a:rPr lang="zh-CN" altLang="en-US" dirty="0" smtClean="0"/>
              <a:t>清</a:t>
            </a:r>
            <a:r>
              <a:rPr lang="zh-CN" altLang="en-US" dirty="0"/>
              <a:t>除</a:t>
            </a:r>
            <a:r>
              <a:rPr lang="zh-CN" altLang="en-US" dirty="0" smtClean="0"/>
              <a:t>城</a:t>
            </a:r>
            <a:r>
              <a:rPr lang="zh-CN" altLang="en-US" dirty="0"/>
              <a:t>内公开场所的穆斯林痕迹，镇压异教徒，驱逐</a:t>
            </a:r>
            <a:r>
              <a:rPr lang="en-US" altLang="zh-CN" dirty="0"/>
              <a:t>17</a:t>
            </a:r>
            <a:r>
              <a:rPr lang="zh-CN" altLang="en-US" dirty="0"/>
              <a:t>万犹太人，</a:t>
            </a:r>
            <a:r>
              <a:rPr lang="en-US" altLang="zh-CN" dirty="0"/>
              <a:t>20</a:t>
            </a:r>
            <a:r>
              <a:rPr lang="zh-CN" altLang="en-US" dirty="0"/>
              <a:t>万穆斯林被迫改变宗教信</a:t>
            </a:r>
            <a:r>
              <a:rPr lang="zh-CN" altLang="en-US" dirty="0" smtClean="0"/>
              <a:t>仰</a:t>
            </a:r>
            <a:endParaRPr lang="en-US" altLang="zh-CN" dirty="0" smtClean="0"/>
          </a:p>
          <a:p>
            <a:pPr marL="342900" indent="-342900" algn="l">
              <a:buFont typeface="Arial" panose="020B0604020202020204" pitchFamily="34" charset="0"/>
              <a:buChar char="•"/>
            </a:pPr>
            <a:r>
              <a:rPr lang="zh-CN" altLang="en-US" dirty="0" smtClean="0"/>
              <a:t>没有改动</a:t>
            </a:r>
            <a:r>
              <a:rPr lang="en-US" altLang="zh-CN" dirty="0" smtClean="0"/>
              <a:t>Alhambra</a:t>
            </a:r>
          </a:p>
          <a:p>
            <a:pPr marL="342900" indent="-342900" algn="l">
              <a:buFont typeface="Arial" panose="020B0604020202020204" pitchFamily="34" charset="0"/>
              <a:buChar char="•"/>
            </a:pPr>
            <a:r>
              <a:rPr lang="zh-CN" altLang="en-US" dirty="0"/>
              <a:t>一</a:t>
            </a:r>
            <a:r>
              <a:rPr lang="zh-CN" altLang="en-US" dirty="0" smtClean="0"/>
              <a:t>生在矛盾与争斗中度过，经历坎坷</a:t>
            </a:r>
            <a:r>
              <a:rPr lang="zh-CN" altLang="en-US" dirty="0"/>
              <a:t>，</a:t>
            </a:r>
            <a:r>
              <a:rPr lang="en-US" altLang="zh-CN" dirty="0" smtClean="0"/>
              <a:t>52</a:t>
            </a:r>
            <a:r>
              <a:rPr lang="zh-CN" altLang="en-US" dirty="0"/>
              <a:t>岁去</a:t>
            </a:r>
            <a:r>
              <a:rPr lang="zh-CN" altLang="en-US" dirty="0" smtClean="0"/>
              <a:t>世</a:t>
            </a:r>
            <a:endParaRPr lang="en-US" altLang="zh-CN" dirty="0" smtClean="0"/>
          </a:p>
          <a:p>
            <a:pPr marL="342900" indent="-342900" algn="l">
              <a:buFont typeface="Arial" panose="020B0604020202020204" pitchFamily="34" charset="0"/>
              <a:buChar char="•"/>
            </a:pPr>
            <a:endParaRPr lang="en-US" altLang="zh-CN" dirty="0"/>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3234164" y="794970"/>
            <a:ext cx="5486400" cy="701040"/>
          </a:xfrm>
        </p:spPr>
        <p:txBody>
          <a:bodyPr>
            <a:normAutofit/>
          </a:bodyPr>
          <a:lstStyle/>
          <a:p>
            <a:r>
              <a:rPr lang="zh-CN" altLang="en-US" sz="3200" dirty="0" smtClean="0"/>
              <a:t>女王和</a:t>
            </a:r>
            <a:r>
              <a:rPr lang="en-US" altLang="zh-CN" sz="3200" dirty="0" smtClean="0"/>
              <a:t>Alhambra</a:t>
            </a:r>
            <a:endParaRPr lang="en-US" sz="3200" dirty="0"/>
          </a:p>
        </p:txBody>
      </p:sp>
      <p:pic>
        <p:nvPicPr>
          <p:cNvPr id="6" name="Picture 2" descr="http://www.codrosu.ro/wp-content/uploads/2014/07/alhambra3_216840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185" y="3135086"/>
            <a:ext cx="5446816" cy="340865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767495" y="4207436"/>
            <a:ext cx="5645857" cy="2245618"/>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r>
              <a:rPr lang="zh-CN" altLang="en-US" dirty="0" smtClean="0"/>
              <a:t>“</a:t>
            </a:r>
            <a:r>
              <a:rPr lang="en-US" dirty="0" smtClean="0"/>
              <a:t>These are my last wishes as queen,</a:t>
            </a:r>
            <a:r>
              <a:rPr lang="zh-CN" altLang="en-US" dirty="0" smtClean="0"/>
              <a:t> </a:t>
            </a:r>
            <a:endParaRPr lang="en-US" altLang="zh-CN" dirty="0" smtClean="0"/>
          </a:p>
          <a:p>
            <a:r>
              <a:rPr lang="en-US" dirty="0" smtClean="0"/>
              <a:t>I order my body to be laid to rest</a:t>
            </a:r>
          </a:p>
          <a:p>
            <a:r>
              <a:rPr lang="en-US" dirty="0" smtClean="0"/>
              <a:t> in the palace of Alhambra…</a:t>
            </a:r>
            <a:r>
              <a:rPr lang="zh-CN" altLang="en-US" dirty="0" smtClean="0"/>
              <a:t>”</a:t>
            </a:r>
            <a:endParaRPr lang="en-US" dirty="0" smtClean="0"/>
          </a:p>
          <a:p>
            <a:r>
              <a:rPr lang="en-US" dirty="0" smtClean="0"/>
              <a:t>	</a:t>
            </a:r>
            <a:r>
              <a:rPr lang="zh-CN" altLang="en-US" dirty="0" smtClean="0"/>
              <a:t>只穿最简单的衣物，三根蜡烛，</a:t>
            </a:r>
            <a:endParaRPr lang="en-US" altLang="zh-CN" dirty="0" smtClean="0"/>
          </a:p>
          <a:p>
            <a:r>
              <a:rPr lang="zh-CN" altLang="en-US" dirty="0" smtClean="0"/>
              <a:t>坟墓无需高大无需雕像，只把墓碑嵌进地面。</a:t>
            </a:r>
            <a:endParaRPr lang="en-US" altLang="zh-CN" dirty="0" smtClean="0"/>
          </a:p>
          <a:p>
            <a:r>
              <a:rPr lang="en-US" altLang="zh-CN" dirty="0" smtClean="0"/>
              <a:t>	</a:t>
            </a:r>
            <a:r>
              <a:rPr lang="zh-CN" altLang="en-US" dirty="0" smtClean="0"/>
              <a:t>坟墓上无十字架或者天主教雕像。</a:t>
            </a:r>
            <a:endParaRPr lang="en-US" altLang="zh-CN" dirty="0" smtClean="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715" y="284379"/>
            <a:ext cx="2146285" cy="2850707"/>
          </a:xfrm>
          <a:prstGeom prst="rect">
            <a:avLst/>
          </a:prstGeom>
        </p:spPr>
      </p:pic>
    </p:spTree>
    <p:extLst>
      <p:ext uri="{BB962C8B-B14F-4D97-AF65-F5344CB8AC3E}">
        <p14:creationId xmlns:p14="http://schemas.microsoft.com/office/powerpoint/2010/main" val="273075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45227" y="2119336"/>
            <a:ext cx="7073735" cy="4075176"/>
          </a:xfrm>
        </p:spPr>
        <p:txBody>
          <a:bodyPr>
            <a:normAutofit/>
          </a:bodyPr>
          <a:lstStyle/>
          <a:p>
            <a:pPr marL="342900" indent="-342900" algn="l">
              <a:buFont typeface="Arial" panose="020B0604020202020204" pitchFamily="34" charset="0"/>
              <a:buChar char="•"/>
            </a:pPr>
            <a:r>
              <a:rPr lang="zh-CN" altLang="en-US" dirty="0" smtClean="0"/>
              <a:t>长达</a:t>
            </a:r>
            <a:r>
              <a:rPr lang="en-US" altLang="zh-CN" dirty="0" smtClean="0"/>
              <a:t>700</a:t>
            </a:r>
            <a:r>
              <a:rPr lang="zh-CN" altLang="en-US" dirty="0" smtClean="0"/>
              <a:t>多年的存在</a:t>
            </a:r>
            <a:endParaRPr lang="en-US" altLang="zh-CN" dirty="0" smtClean="0"/>
          </a:p>
          <a:p>
            <a:pPr marL="342900" indent="-342900" algn="l">
              <a:buFont typeface="Arial" panose="020B0604020202020204" pitchFamily="34" charset="0"/>
              <a:buChar char="•"/>
            </a:pPr>
            <a:r>
              <a:rPr lang="zh-CN" altLang="en-US" dirty="0" smtClean="0"/>
              <a:t>在</a:t>
            </a:r>
            <a:r>
              <a:rPr lang="zh-CN" altLang="en-US" dirty="0"/>
              <a:t>西班牙的音乐</a:t>
            </a:r>
            <a:r>
              <a:rPr lang="zh-CN" altLang="en-US" dirty="0" smtClean="0"/>
              <a:t>、建</a:t>
            </a:r>
            <a:r>
              <a:rPr lang="zh-CN" altLang="en-US" dirty="0"/>
              <a:t>筑、美</a:t>
            </a:r>
            <a:r>
              <a:rPr lang="zh-CN" altLang="en-US" dirty="0" smtClean="0"/>
              <a:t>术、</a:t>
            </a:r>
            <a:r>
              <a:rPr lang="zh-CN" altLang="en-US" dirty="0"/>
              <a:t>文</a:t>
            </a:r>
            <a:r>
              <a:rPr lang="zh-CN" altLang="en-US" dirty="0" smtClean="0"/>
              <a:t>学等</a:t>
            </a:r>
            <a:r>
              <a:rPr lang="zh-CN" altLang="en-US" dirty="0"/>
              <a:t>方面留下了深刻的印</a:t>
            </a:r>
            <a:r>
              <a:rPr lang="zh-CN" altLang="en-US" dirty="0" smtClean="0"/>
              <a:t>记</a:t>
            </a:r>
            <a:r>
              <a:rPr lang="en-US" altLang="zh-CN" dirty="0" smtClean="0"/>
              <a:t>: flamenco</a:t>
            </a:r>
            <a:r>
              <a:rPr lang="zh-CN" altLang="en-US" dirty="0" smtClean="0"/>
              <a:t>，吉它，塞维利亚王宫，</a:t>
            </a:r>
            <a:r>
              <a:rPr lang="en-US" altLang="zh-CN" dirty="0" smtClean="0"/>
              <a:t>《</a:t>
            </a:r>
            <a:r>
              <a:rPr lang="zh-CN" altLang="en-US" dirty="0" smtClean="0"/>
              <a:t>唐</a:t>
            </a:r>
            <a:r>
              <a:rPr lang="zh-CN" altLang="en-US" dirty="0"/>
              <a:t>吉诃德</a:t>
            </a:r>
            <a:r>
              <a:rPr lang="en-US" altLang="zh-CN" dirty="0" smtClean="0"/>
              <a:t>》</a:t>
            </a:r>
            <a:endParaRPr lang="en-US" altLang="zh-CN" sz="2400" dirty="0" smtClean="0"/>
          </a:p>
          <a:p>
            <a:pPr marL="342900" indent="-342900" algn="l">
              <a:buFont typeface="Arial" panose="020B0604020202020204" pitchFamily="34" charset="0"/>
              <a:buChar char="•"/>
            </a:pPr>
            <a:r>
              <a:rPr lang="zh-CN" altLang="en-US" dirty="0"/>
              <a:t>引</a:t>
            </a:r>
            <a:r>
              <a:rPr lang="zh-CN" altLang="en-US" dirty="0" smtClean="0"/>
              <a:t>入经</a:t>
            </a:r>
            <a:r>
              <a:rPr lang="zh-CN" altLang="en-US" dirty="0"/>
              <a:t>济作物（</a:t>
            </a:r>
            <a:r>
              <a:rPr lang="zh-CN" altLang="en-US" dirty="0" smtClean="0"/>
              <a:t>如茄</a:t>
            </a:r>
            <a:r>
              <a:rPr lang="zh-CN" altLang="en-US" dirty="0"/>
              <a:t>子</a:t>
            </a:r>
            <a:r>
              <a:rPr lang="zh-CN" altLang="en-US" dirty="0" smtClean="0"/>
              <a:t>、柑桔、棉花</a:t>
            </a:r>
            <a:r>
              <a:rPr lang="en-US" dirty="0" err="1"/>
              <a:t>algodón</a:t>
            </a:r>
            <a:r>
              <a:rPr lang="zh-CN" altLang="en-US" dirty="0" smtClean="0"/>
              <a:t>、糖</a:t>
            </a:r>
            <a:r>
              <a:rPr lang="en-US" dirty="0" err="1"/>
              <a:t>azúcar</a:t>
            </a:r>
            <a:r>
              <a:rPr lang="zh-CN" altLang="en-US" dirty="0" smtClean="0"/>
              <a:t>等）和灌溉、排积水</a:t>
            </a:r>
            <a:r>
              <a:rPr lang="en-US" dirty="0" err="1"/>
              <a:t>acequia</a:t>
            </a:r>
            <a:r>
              <a:rPr lang="zh-CN" altLang="en-US" dirty="0" smtClean="0"/>
              <a:t>等先进的农</a:t>
            </a:r>
            <a:r>
              <a:rPr lang="zh-CN" altLang="en-US" dirty="0"/>
              <a:t>业技</a:t>
            </a:r>
            <a:r>
              <a:rPr lang="zh-CN" altLang="en-US" dirty="0" smtClean="0"/>
              <a:t>术。</a:t>
            </a:r>
            <a:endParaRPr lang="en-US" altLang="zh-CN" dirty="0"/>
          </a:p>
          <a:p>
            <a:pPr marL="342900" indent="-342900" algn="l">
              <a:buFont typeface="Arial" panose="020B0604020202020204" pitchFamily="34" charset="0"/>
              <a:buChar char="•"/>
            </a:pPr>
            <a:r>
              <a:rPr lang="zh-CN" altLang="en-US" dirty="0" smtClean="0"/>
              <a:t>官</a:t>
            </a:r>
            <a:r>
              <a:rPr lang="zh-CN" altLang="en-US" dirty="0"/>
              <a:t>方语言阿拉伯语，允许保留基督教信仰或使用拉丁</a:t>
            </a:r>
            <a:r>
              <a:rPr lang="zh-CN" altLang="en-US" dirty="0" smtClean="0"/>
              <a:t>语</a:t>
            </a:r>
            <a:endParaRPr lang="en-US" altLang="zh-CN" dirty="0" smtClean="0"/>
          </a:p>
          <a:p>
            <a:pPr marL="342900" indent="-342900" algn="l">
              <a:buFont typeface="Arial" panose="020B0604020202020204" pitchFamily="34" charset="0"/>
              <a:buChar char="•"/>
            </a:pPr>
            <a:r>
              <a:rPr lang="zh-CN" altLang="en-US" dirty="0" smtClean="0"/>
              <a:t>影响了西班牙语言词汇：</a:t>
            </a:r>
            <a:endParaRPr lang="en-US" altLang="zh-CN" dirty="0"/>
          </a:p>
          <a:p>
            <a:pPr algn="l"/>
            <a:r>
              <a:rPr lang="zh-CN" altLang="en-US" dirty="0" smtClean="0"/>
              <a:t>        </a:t>
            </a:r>
            <a:r>
              <a:rPr lang="zh-CN" altLang="en-US" sz="1600" dirty="0" smtClean="0"/>
              <a:t>河流，地名，</a:t>
            </a:r>
            <a:r>
              <a:rPr lang="en-US" altLang="zh-CN" sz="1600" dirty="0" smtClean="0"/>
              <a:t>~600</a:t>
            </a:r>
            <a:r>
              <a:rPr lang="zh-CN" altLang="en-US" sz="1600" dirty="0" smtClean="0"/>
              <a:t>个以</a:t>
            </a:r>
            <a:r>
              <a:rPr lang="en-US" altLang="zh-CN" sz="1600" dirty="0" smtClean="0"/>
              <a:t>A </a:t>
            </a:r>
            <a:r>
              <a:rPr lang="zh-CN" altLang="en-US" sz="1600" dirty="0" smtClean="0"/>
              <a:t>或者</a:t>
            </a:r>
            <a:r>
              <a:rPr lang="en-US" altLang="zh-CN" sz="1600" dirty="0" smtClean="0"/>
              <a:t>al-</a:t>
            </a:r>
            <a:r>
              <a:rPr lang="zh-CN" altLang="en-US" sz="1600" dirty="0" smtClean="0"/>
              <a:t>开头的词汇</a:t>
            </a:r>
            <a:endParaRPr lang="en-US" altLang="zh-CN" sz="1600" dirty="0" smtClean="0"/>
          </a:p>
          <a:p>
            <a:pPr algn="l"/>
            <a:r>
              <a:rPr lang="zh-CN" altLang="en-US" sz="1600" dirty="0" smtClean="0"/>
              <a:t>          西语</a:t>
            </a:r>
            <a:r>
              <a:rPr lang="zh-CN" altLang="en-US" sz="1600" dirty="0"/>
              <a:t>中关于行政、建筑、数学、医药等领域的词汇很多来自阿拉伯</a:t>
            </a:r>
            <a:r>
              <a:rPr lang="zh-CN" altLang="en-US" sz="1600" dirty="0" smtClean="0"/>
              <a:t>文</a:t>
            </a:r>
            <a:endParaRPr lang="en-US" altLang="zh-CN" sz="1800" dirty="0" smtClean="0"/>
          </a:p>
          <a:p>
            <a:pPr marL="342900" indent="-342900" algn="l">
              <a:buFont typeface="Arial" panose="020B0604020202020204" pitchFamily="34" charset="0"/>
              <a:buChar char="•"/>
            </a:pPr>
            <a:r>
              <a:rPr lang="zh-CN" altLang="en-US" dirty="0"/>
              <a:t>引</a:t>
            </a:r>
            <a:r>
              <a:rPr lang="zh-CN" altLang="en-US" dirty="0" smtClean="0"/>
              <a:t>进先进科学体系：天</a:t>
            </a:r>
            <a:r>
              <a:rPr lang="zh-CN" altLang="en-US" dirty="0"/>
              <a:t>文、医药、数</a:t>
            </a:r>
            <a:r>
              <a:rPr lang="zh-CN" altLang="en-US" dirty="0" smtClean="0"/>
              <a:t>学</a:t>
            </a:r>
            <a:r>
              <a:rPr lang="en-US" altLang="zh-CN" dirty="0" smtClean="0"/>
              <a:t>[ </a:t>
            </a:r>
            <a:r>
              <a:rPr lang="en-US" dirty="0" err="1" smtClean="0"/>
              <a:t>álgebra</a:t>
            </a:r>
            <a:r>
              <a:rPr lang="en-US" dirty="0"/>
              <a:t>（</a:t>
            </a:r>
            <a:r>
              <a:rPr lang="zh-CN" altLang="en-US" dirty="0"/>
              <a:t>代数学）和 </a:t>
            </a:r>
            <a:r>
              <a:rPr lang="en-US" dirty="0" err="1"/>
              <a:t>algoritmo</a:t>
            </a:r>
            <a:r>
              <a:rPr lang="en-US" dirty="0"/>
              <a:t>（</a:t>
            </a:r>
            <a:r>
              <a:rPr lang="zh-CN" altLang="en-US" dirty="0"/>
              <a:t>运算法则</a:t>
            </a:r>
            <a:r>
              <a:rPr lang="zh-CN" altLang="en-US" dirty="0" smtClean="0"/>
              <a:t>）</a:t>
            </a:r>
            <a:r>
              <a:rPr lang="en-US" altLang="zh-CN" dirty="0" smtClean="0"/>
              <a:t>]</a:t>
            </a:r>
            <a:r>
              <a:rPr lang="zh-CN" altLang="en-US" dirty="0" smtClean="0"/>
              <a:t>、建筑学</a:t>
            </a:r>
            <a:r>
              <a:rPr lang="zh-CN" altLang="en-US" dirty="0" smtClean="0"/>
              <a:t>等。</a:t>
            </a:r>
            <a:endParaRPr lang="en-US" altLang="zh-CN" dirty="0" smtClean="0"/>
          </a:p>
          <a:p>
            <a:pPr marL="342900" indent="-342900" algn="l">
              <a:buFont typeface="Arial" panose="020B0604020202020204" pitchFamily="34" charset="0"/>
              <a:buChar char="•"/>
            </a:pPr>
            <a:endParaRPr lang="en-US" altLang="zh-CN" dirty="0" smtClean="0"/>
          </a:p>
          <a:p>
            <a:pPr marL="342900" indent="-342900" algn="l">
              <a:buFont typeface="Arial" panose="020B0604020202020204" pitchFamily="34" charset="0"/>
              <a:buChar char="•"/>
            </a:pPr>
            <a:endParaRPr lang="en-US" altLang="zh-CN" sz="2400" dirty="0" smtClean="0"/>
          </a:p>
          <a:p>
            <a:pPr marL="342900" indent="-342900" algn="l">
              <a:buFont typeface="Arial" panose="020B0604020202020204" pitchFamily="34" charset="0"/>
              <a:buChar char="•"/>
            </a:pPr>
            <a:endParaRPr lang="en-US" sz="2400" dirty="0"/>
          </a:p>
        </p:txBody>
      </p:sp>
      <p:sp>
        <p:nvSpPr>
          <p:cNvPr id="2" name="Title 1"/>
          <p:cNvSpPr>
            <a:spLocks noGrp="1"/>
          </p:cNvSpPr>
          <p:nvPr>
            <p:ph type="title"/>
          </p:nvPr>
        </p:nvSpPr>
        <p:spPr>
          <a:xfrm>
            <a:off x="2658870" y="506517"/>
            <a:ext cx="6931232" cy="1044236"/>
          </a:xfrm>
        </p:spPr>
        <p:txBody>
          <a:bodyPr>
            <a:noAutofit/>
          </a:bodyPr>
          <a:lstStyle/>
          <a:p>
            <a:r>
              <a:rPr lang="zh-CN" altLang="en-US" sz="3200" dirty="0" smtClean="0"/>
              <a:t>阿</a:t>
            </a:r>
            <a:r>
              <a:rPr lang="zh-CN" altLang="en-US" sz="3200" dirty="0"/>
              <a:t>拉</a:t>
            </a:r>
            <a:r>
              <a:rPr lang="zh-CN" altLang="en-US" sz="3200" dirty="0" smtClean="0"/>
              <a:t>伯</a:t>
            </a:r>
            <a:r>
              <a:rPr lang="zh-CN" altLang="en-US" sz="3200" dirty="0"/>
              <a:t>文化</a:t>
            </a:r>
            <a:r>
              <a:rPr lang="zh-CN" altLang="en-US" sz="3200" dirty="0" smtClean="0"/>
              <a:t>对</a:t>
            </a:r>
            <a:r>
              <a:rPr lang="zh-CN" altLang="en-US" sz="3200" dirty="0"/>
              <a:t>西班</a:t>
            </a:r>
            <a:r>
              <a:rPr lang="zh-CN" altLang="en-US" sz="3200" dirty="0" smtClean="0"/>
              <a:t>牙</a:t>
            </a:r>
            <a:r>
              <a:rPr lang="zh-CN" altLang="en-US" sz="3200" dirty="0"/>
              <a:t>的</a:t>
            </a:r>
            <a:r>
              <a:rPr lang="zh-CN" altLang="en-US" sz="3200" dirty="0" smtClean="0"/>
              <a:t>影</a:t>
            </a:r>
            <a:r>
              <a:rPr lang="zh-CN" altLang="en-US" sz="3200" dirty="0"/>
              <a:t>响</a:t>
            </a:r>
            <a:endParaRPr lang="en-US" sz="3200" dirty="0"/>
          </a:p>
        </p:txBody>
      </p:sp>
      <p:grpSp>
        <p:nvGrpSpPr>
          <p:cNvPr id="4" name="Group 3"/>
          <p:cNvGrpSpPr/>
          <p:nvPr/>
        </p:nvGrpSpPr>
        <p:grpSpPr>
          <a:xfrm>
            <a:off x="8527858" y="1959429"/>
            <a:ext cx="3028213" cy="4429496"/>
            <a:chOff x="8527858" y="1959429"/>
            <a:chExt cx="3028213" cy="4429496"/>
          </a:xfrm>
        </p:grpSpPr>
        <p:pic>
          <p:nvPicPr>
            <p:cNvPr id="2052" name="Picture 4" descr="http://www.filaha.org/images/introduction_popups_pics/ricefields-murcia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859" y="1959429"/>
              <a:ext cx="3028212" cy="20188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ilaha.org/images/introduction_popups_pics/cytrus-trees-sicily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7858" y="4134398"/>
              <a:ext cx="3020419" cy="22545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435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36468" y="1852541"/>
            <a:ext cx="6052457" cy="4075176"/>
          </a:xfrm>
        </p:spPr>
        <p:txBody>
          <a:bodyPr>
            <a:normAutofit/>
          </a:bodyPr>
          <a:lstStyle/>
          <a:p>
            <a:pPr marL="342900" indent="-342900" algn="l">
              <a:buFont typeface="Arial" panose="020B0604020202020204" pitchFamily="34" charset="0"/>
              <a:buChar char="•"/>
            </a:pPr>
            <a:r>
              <a:rPr lang="zh-CN" altLang="en-US" dirty="0" smtClean="0"/>
              <a:t>欧洲黑暗中世纪</a:t>
            </a:r>
            <a:r>
              <a:rPr lang="zh-CN" altLang="en-US" dirty="0"/>
              <a:t>，蛮族统治，文</a:t>
            </a:r>
            <a:r>
              <a:rPr lang="zh-CN" altLang="en-US" dirty="0" smtClean="0"/>
              <a:t>明倒退。古</a:t>
            </a:r>
            <a:r>
              <a:rPr lang="zh-CN" altLang="en-US" dirty="0"/>
              <a:t>希腊和古罗</a:t>
            </a:r>
            <a:r>
              <a:rPr lang="zh-CN" altLang="en-US" dirty="0" smtClean="0"/>
              <a:t>马文明遭到破坏</a:t>
            </a:r>
            <a:r>
              <a:rPr lang="zh-CN" altLang="en-US" dirty="0"/>
              <a:t>；</a:t>
            </a:r>
            <a:r>
              <a:rPr lang="zh-CN" altLang="en-US" dirty="0" smtClean="0"/>
              <a:t>东</a:t>
            </a:r>
            <a:r>
              <a:rPr lang="zh-CN" altLang="en-US" dirty="0"/>
              <a:t>方文明蓬勃发展，科学、文化、农业技术</a:t>
            </a:r>
            <a:r>
              <a:rPr lang="zh-CN" altLang="en-US" dirty="0" smtClean="0"/>
              <a:t>等世</a:t>
            </a:r>
            <a:r>
              <a:rPr lang="zh-CN" altLang="en-US" dirty="0"/>
              <a:t>界领</a:t>
            </a:r>
            <a:r>
              <a:rPr lang="zh-CN" altLang="en-US" dirty="0" smtClean="0"/>
              <a:t>先</a:t>
            </a:r>
            <a:r>
              <a:rPr lang="en-US" altLang="zh-CN" dirty="0" smtClean="0"/>
              <a:t>.</a:t>
            </a:r>
          </a:p>
          <a:p>
            <a:pPr marL="342900" indent="-342900" algn="l">
              <a:buFont typeface="Arial" panose="020B0604020202020204" pitchFamily="34" charset="0"/>
              <a:buChar char="•"/>
            </a:pPr>
            <a:r>
              <a:rPr lang="zh-CN" altLang="en-US" dirty="0" smtClean="0"/>
              <a:t>翻译，保存、继</a:t>
            </a:r>
            <a:r>
              <a:rPr lang="zh-CN" altLang="en-US" dirty="0"/>
              <a:t>承和发扬了古希腊和古罗马的文明成果，并在此基础上发展了自己的阿拉伯文明</a:t>
            </a:r>
            <a:r>
              <a:rPr lang="zh-CN" altLang="en-US" dirty="0" smtClean="0"/>
              <a:t>。</a:t>
            </a:r>
            <a:endParaRPr lang="en-US" altLang="zh-CN" dirty="0" smtClean="0"/>
          </a:p>
          <a:p>
            <a:pPr marL="342900" indent="-342900" algn="l">
              <a:buFont typeface="Arial" panose="020B0604020202020204" pitchFamily="34" charset="0"/>
              <a:buChar char="•"/>
            </a:pPr>
            <a:r>
              <a:rPr lang="zh-CN" altLang="en-US" dirty="0" smtClean="0"/>
              <a:t>东</a:t>
            </a:r>
            <a:r>
              <a:rPr lang="zh-CN" altLang="en-US" dirty="0"/>
              <a:t>方先进的科学文化知</a:t>
            </a:r>
            <a:r>
              <a:rPr lang="zh-CN" altLang="en-US" dirty="0" smtClean="0"/>
              <a:t>识传入</a:t>
            </a:r>
            <a:r>
              <a:rPr lang="zh-CN" altLang="en-US" dirty="0"/>
              <a:t>并</a:t>
            </a:r>
            <a:r>
              <a:rPr lang="zh-CN" altLang="en-US" dirty="0" smtClean="0"/>
              <a:t>影</a:t>
            </a:r>
            <a:r>
              <a:rPr lang="zh-CN" altLang="en-US" dirty="0"/>
              <a:t>响了整个欧洲</a:t>
            </a:r>
            <a:r>
              <a:rPr lang="zh-CN" altLang="en-US" dirty="0" smtClean="0"/>
              <a:t>，导致文</a:t>
            </a:r>
            <a:r>
              <a:rPr lang="zh-CN" altLang="en-US" dirty="0"/>
              <a:t>艺复兴运</a:t>
            </a:r>
            <a:r>
              <a:rPr lang="zh-CN" altLang="en-US" dirty="0" smtClean="0"/>
              <a:t>动，资</a:t>
            </a:r>
            <a:r>
              <a:rPr lang="zh-CN" altLang="en-US" dirty="0"/>
              <a:t>本主义萌芽及科技大革</a:t>
            </a:r>
            <a:r>
              <a:rPr lang="zh-CN" altLang="en-US" dirty="0" smtClean="0"/>
              <a:t>命。</a:t>
            </a:r>
            <a:endParaRPr lang="en-US" altLang="zh-CN" dirty="0" smtClean="0"/>
          </a:p>
        </p:txBody>
      </p:sp>
      <p:sp>
        <p:nvSpPr>
          <p:cNvPr id="3" name="Title 2"/>
          <p:cNvSpPr>
            <a:spLocks noGrp="1"/>
          </p:cNvSpPr>
          <p:nvPr>
            <p:ph type="title"/>
          </p:nvPr>
        </p:nvSpPr>
        <p:spPr>
          <a:xfrm>
            <a:off x="1817009" y="631768"/>
            <a:ext cx="7615845" cy="897774"/>
          </a:xfrm>
        </p:spPr>
        <p:txBody>
          <a:bodyPr>
            <a:noAutofit/>
          </a:bodyPr>
          <a:lstStyle/>
          <a:p>
            <a:r>
              <a:rPr lang="zh-CN" altLang="en-US" sz="3200" dirty="0" smtClean="0"/>
              <a:t>包容的阿</a:t>
            </a:r>
            <a:r>
              <a:rPr lang="zh-CN" altLang="en-US" sz="3200" dirty="0"/>
              <a:t>拉</a:t>
            </a:r>
            <a:r>
              <a:rPr lang="zh-CN" altLang="en-US" sz="3200" dirty="0" smtClean="0"/>
              <a:t>伯文明</a:t>
            </a:r>
            <a:r>
              <a:rPr lang="en-US" altLang="zh-CN" sz="3200" dirty="0" smtClean="0"/>
              <a:t>---</a:t>
            </a:r>
            <a:r>
              <a:rPr lang="zh-CN" altLang="en-US" sz="3200" dirty="0" smtClean="0"/>
              <a:t>欧洲文明的传承者</a:t>
            </a:r>
            <a:endParaRPr lang="en-US" sz="3200" dirty="0"/>
          </a:p>
        </p:txBody>
      </p:sp>
      <p:pic>
        <p:nvPicPr>
          <p:cNvPr id="1026" name="Picture 2" descr="http://upload.wikimedia.org/wikipedia/commons/thumb/f/f0/Claudius_Ptolemy-_The_World.jpg/1280px-Claudius_Ptolemy-_The_Wor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6700" y="2542293"/>
            <a:ext cx="4932308" cy="355072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171738" y="986624"/>
            <a:ext cx="3727270" cy="1555667"/>
            <a:chOff x="8171738" y="986625"/>
            <a:chExt cx="3727270" cy="1555667"/>
          </a:xfrm>
        </p:grpSpPr>
        <p:sp>
          <p:nvSpPr>
            <p:cNvPr id="7" name="TextBox 6"/>
            <p:cNvSpPr txBox="1"/>
            <p:nvPr/>
          </p:nvSpPr>
          <p:spPr>
            <a:xfrm>
              <a:off x="8171738" y="2126655"/>
              <a:ext cx="2159566" cy="307777"/>
            </a:xfrm>
            <a:prstGeom prst="rect">
              <a:avLst/>
            </a:prstGeom>
            <a:noFill/>
          </p:spPr>
          <p:txBody>
            <a:bodyPr wrap="none" rtlCol="0">
              <a:spAutoFit/>
            </a:bodyPr>
            <a:lstStyle/>
            <a:p>
              <a:r>
                <a:rPr lang="zh-CN" altLang="en-US" sz="1400" dirty="0" smtClean="0"/>
                <a:t>托勒密：</a:t>
              </a:r>
              <a:r>
                <a:rPr lang="en-US" altLang="zh-CN" sz="1400" dirty="0" smtClean="0"/>
                <a:t>《</a:t>
              </a:r>
              <a:r>
                <a:rPr lang="zh-CN" altLang="en-US" sz="1400" dirty="0" smtClean="0"/>
                <a:t>地理学指南</a:t>
              </a:r>
              <a:r>
                <a:rPr lang="en-US" altLang="zh-CN" sz="1400" dirty="0" smtClean="0"/>
                <a:t>》</a:t>
              </a:r>
              <a:endParaRPr lang="en-US" sz="1400" dirty="0"/>
            </a:p>
          </p:txBody>
        </p:sp>
        <p:pic>
          <p:nvPicPr>
            <p:cNvPr id="8" name="Picture 4" descr="http://upload.wikimedia.org/wikipedia/commons/thumb/1/16/Ptolemy_16century.jpg/800px-Ptolemy_16centu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51922" y="986625"/>
              <a:ext cx="1447086" cy="155566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http://upload.wikimedia.org/wikipedia/commons/thumb/9/91/%E5%AF%B9%E7%BD%97%E9%A9%AC%E5%B8%9D%E5%9B%BD%E7%9A%84%E5%85%A5%E4%BE%B5.png/1280px-%E5%AF%B9%E7%BD%97%E9%A9%AC%E5%B8%9D%E5%9B%BD%E7%9A%84%E5%85%A5%E4%BE%B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1629" y="2114299"/>
            <a:ext cx="5690371" cy="39787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419" y="4317654"/>
            <a:ext cx="5178814" cy="245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4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4" presetClass="exit" presetSubtype="10" fill="hold" nodeType="with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0" y="648393"/>
            <a:ext cx="6490017" cy="878378"/>
          </a:xfrm>
        </p:spPr>
        <p:txBody>
          <a:bodyPr>
            <a:normAutofit fontScale="90000"/>
          </a:bodyPr>
          <a:lstStyle/>
          <a:p>
            <a:r>
              <a:rPr lang="zh-CN" altLang="en-US" sz="3200" dirty="0"/>
              <a:t>女</a:t>
            </a:r>
            <a:r>
              <a:rPr lang="zh-CN" altLang="en-US" sz="3200" dirty="0" smtClean="0"/>
              <a:t>王与哥伦布 </a:t>
            </a:r>
            <a:r>
              <a:rPr lang="en-US" altLang="zh-CN" sz="3200" dirty="0" smtClean="0"/>
              <a:t>—— </a:t>
            </a:r>
            <a:r>
              <a:rPr lang="zh-CN" altLang="en-US" sz="3200" dirty="0" smtClean="0"/>
              <a:t>开</a:t>
            </a:r>
            <a:r>
              <a:rPr lang="zh-CN" altLang="en-US" sz="3200" dirty="0"/>
              <a:t>启大航海时代 </a:t>
            </a:r>
            <a:endParaRPr lang="en-US" sz="3200" dirty="0"/>
          </a:p>
        </p:txBody>
      </p:sp>
      <p:pic>
        <p:nvPicPr>
          <p:cNvPr id="4" name="Picture 4" descr="http://resources.mhs.vic.edu.au/eastwest/img/christophercolumb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282" y="1725463"/>
            <a:ext cx="6180030" cy="46720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2.bp.blogspot.com/_9FPHc-UiCoI/TBytkRduuRI/AAAAAAAAAjQ/xwtpsugfyWE/s1600/DSCN33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5452" y="1725465"/>
            <a:ext cx="3505935" cy="46720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9150" y="6338113"/>
            <a:ext cx="1460656" cy="338554"/>
          </a:xfrm>
          <a:prstGeom prst="rect">
            <a:avLst/>
          </a:prstGeom>
          <a:noFill/>
        </p:spPr>
        <p:txBody>
          <a:bodyPr wrap="none" rtlCol="0">
            <a:spAutoFit/>
          </a:bodyPr>
          <a:lstStyle/>
          <a:p>
            <a:r>
              <a:rPr lang="en-US" sz="1600" dirty="0" smtClean="0"/>
              <a:t>Granada, Spain)</a:t>
            </a:r>
            <a:endParaRPr lang="en-US" sz="1600" dirty="0"/>
          </a:p>
        </p:txBody>
      </p:sp>
    </p:spTree>
    <p:extLst>
      <p:ext uri="{BB962C8B-B14F-4D97-AF65-F5344CB8AC3E}">
        <p14:creationId xmlns:p14="http://schemas.microsoft.com/office/powerpoint/2010/main" val="334077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761" y="705573"/>
            <a:ext cx="6303324" cy="827116"/>
          </a:xfrm>
        </p:spPr>
        <p:txBody>
          <a:bodyPr>
            <a:normAutofit/>
          </a:bodyPr>
          <a:lstStyle/>
          <a:p>
            <a:pPr marL="342900" indent="-342900"/>
            <a:r>
              <a:rPr lang="en-US" altLang="zh-CN" sz="2800" dirty="0" smtClean="0"/>
              <a:t>16</a:t>
            </a:r>
            <a:r>
              <a:rPr lang="zh-CN" altLang="en-US" sz="2800" dirty="0" smtClean="0"/>
              <a:t>、</a:t>
            </a:r>
            <a:r>
              <a:rPr lang="en-US" altLang="zh-CN" sz="2800" dirty="0" smtClean="0"/>
              <a:t>17</a:t>
            </a:r>
            <a:r>
              <a:rPr lang="zh-CN" altLang="en-US" sz="2800" dirty="0"/>
              <a:t>世纪美洲的殖民扩张，欧洲霸主</a:t>
            </a:r>
            <a:endParaRPr lang="en-US" altLang="zh-CN" sz="2800" dirty="0"/>
          </a:p>
        </p:txBody>
      </p:sp>
      <p:pic>
        <p:nvPicPr>
          <p:cNvPr id="5124" name="Picture 4" descr="Map of Hapsburg Empire"/>
          <p:cNvPicPr>
            <a:picLocks noChangeAspect="1" noChangeArrowheads="1"/>
          </p:cNvPicPr>
          <p:nvPr/>
        </p:nvPicPr>
        <p:blipFill rotWithShape="1">
          <a:blip r:embed="rId3">
            <a:extLst>
              <a:ext uri="{28A0092B-C50C-407E-A947-70E740481C1C}">
                <a14:useLocalDpi xmlns:a14="http://schemas.microsoft.com/office/drawing/2010/main" val="0"/>
              </a:ext>
            </a:extLst>
          </a:blip>
          <a:srcRect l="8286" t="4565" r="3873" b="13397"/>
          <a:stretch/>
        </p:blipFill>
        <p:spPr bwMode="auto">
          <a:xfrm>
            <a:off x="7042571" y="3282199"/>
            <a:ext cx="5149429" cy="35107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mg7.ph.126.net/jYSh-JDCN4hm4bDYHSqkIw==/25794366865937927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571" y="19049"/>
            <a:ext cx="5156762" cy="3212968"/>
          </a:xfrm>
          <a:prstGeom prst="rect">
            <a:avLst/>
          </a:prstGeom>
          <a:noFill/>
          <a:extLst>
            <a:ext uri="{909E8E84-426E-40DD-AFC4-6F175D3DCCD1}">
              <a14:hiddenFill xmlns:a14="http://schemas.microsoft.com/office/drawing/2010/main">
                <a:solidFill>
                  <a:srgbClr val="FFFFFF"/>
                </a:solidFill>
              </a14:hiddenFill>
            </a:ext>
          </a:extLst>
        </p:spPr>
      </p:pic>
      <p:sp>
        <p:nvSpPr>
          <p:cNvPr id="22" name="AutoShape 6" descr="Image result for 神圣罗马帝国"/>
          <p:cNvSpPr>
            <a:spLocks noChangeAspect="1" noChangeArrowheads="1"/>
          </p:cNvSpPr>
          <p:nvPr/>
        </p:nvSpPr>
        <p:spPr bwMode="auto">
          <a:xfrm>
            <a:off x="155575" y="-457200"/>
            <a:ext cx="1438275"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8" descr="http://upload.wikimedia.org/wikipedia/commons/f/f6/Banner_of_the_Holy_Roman_Emperor_with_haloes_%281400-1806%29.svg"/>
          <p:cNvSpPr>
            <a:spLocks noChangeAspect="1" noChangeArrowheads="1"/>
          </p:cNvSpPr>
          <p:nvPr/>
        </p:nvSpPr>
        <p:spPr bwMode="auto">
          <a:xfrm>
            <a:off x="155575" y="-830263"/>
            <a:ext cx="2619375"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12" descr="Image result for philip the handsome"/>
          <p:cNvSpPr>
            <a:spLocks noChangeAspect="1" noChangeArrowheads="1"/>
          </p:cNvSpPr>
          <p:nvPr/>
        </p:nvSpPr>
        <p:spPr bwMode="auto">
          <a:xfrm>
            <a:off x="155575" y="-731838"/>
            <a:ext cx="94297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3452079" y="2964012"/>
            <a:ext cx="3015949" cy="1501850"/>
            <a:chOff x="3452079" y="2964012"/>
            <a:chExt cx="3015949" cy="1501850"/>
          </a:xfrm>
        </p:grpSpPr>
        <p:sp>
          <p:nvSpPr>
            <p:cNvPr id="9" name="Rounded Rectangle 8"/>
            <p:cNvSpPr/>
            <p:nvPr/>
          </p:nvSpPr>
          <p:spPr>
            <a:xfrm>
              <a:off x="4035951" y="3446067"/>
              <a:ext cx="1990933" cy="486889"/>
            </a:xfrm>
            <a:prstGeom prst="roundRect">
              <a:avLst/>
            </a:prstGeom>
            <a:solidFill>
              <a:srgbClr val="FCD4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bg1"/>
                  </a:solidFill>
                </a:rPr>
                <a:t>美男子腓力一世</a:t>
              </a:r>
              <a:endParaRPr lang="en-US" b="1" dirty="0">
                <a:solidFill>
                  <a:schemeClr val="bg1"/>
                </a:solidFill>
              </a:endParaRPr>
            </a:p>
          </p:txBody>
        </p:sp>
        <p:cxnSp>
          <p:nvCxnSpPr>
            <p:cNvPr id="20" name="Straight Connector 19"/>
            <p:cNvCxnSpPr/>
            <p:nvPr/>
          </p:nvCxnSpPr>
          <p:spPr>
            <a:xfrm flipV="1">
              <a:off x="3452079" y="3730839"/>
              <a:ext cx="55616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34" name="Picture 10" descr="http://upload.wikimedia.org/wikipedia/commons/thumb/f/f6/Banner_of_the_Holy_Roman_Emperor_with_haloes_%281400-1806%29.svg/600px-Banner_of_the_Holy_Roman_Emperor_with_haloes_%281400-1806%29.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4148" y="2964012"/>
              <a:ext cx="839621" cy="5597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upload.wikimedia.org/wikipedia/commons/c/c6/15th-century_unknown_painters_-_Portrait_of_Philip_the_Handsome_-_WGA2359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4173" y="3523759"/>
              <a:ext cx="583855" cy="9421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469433" y="3738755"/>
            <a:ext cx="2656497" cy="2710522"/>
            <a:chOff x="2469433" y="3750630"/>
            <a:chExt cx="2656497" cy="2710522"/>
          </a:xfrm>
        </p:grpSpPr>
        <p:sp>
          <p:nvSpPr>
            <p:cNvPr id="10" name="Rounded Rectangle 9"/>
            <p:cNvSpPr/>
            <p:nvPr/>
          </p:nvSpPr>
          <p:spPr>
            <a:xfrm>
              <a:off x="2947377" y="4631614"/>
              <a:ext cx="1587334" cy="486889"/>
            </a:xfrm>
            <a:prstGeom prst="roundRect">
              <a:avLst/>
            </a:prstGeom>
            <a:solidFill>
              <a:srgbClr val="FCD4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卡洛斯一世</a:t>
              </a:r>
              <a:endParaRPr lang="en-US" b="1" dirty="0">
                <a:solidFill>
                  <a:schemeClr val="bg1"/>
                </a:solidFill>
              </a:endParaRPr>
            </a:p>
          </p:txBody>
        </p:sp>
        <p:pic>
          <p:nvPicPr>
            <p:cNvPr id="13" name="Picture 2" descr="https://encrypted-tbn0.gstatic.com/images?q=tbn:ANd9GcRKFCvY_bD1wvP0chrw7rL6QcoKw8p8aCz9s8ohn3qiUd3dQfAtrw"/>
            <p:cNvPicPr>
              <a:picLocks noChangeAspect="1" noChangeArrowheads="1"/>
            </p:cNvPicPr>
            <p:nvPr/>
          </p:nvPicPr>
          <p:blipFill rotWithShape="1">
            <a:blip r:embed="rId7">
              <a:extLst>
                <a:ext uri="{28A0092B-C50C-407E-A947-70E740481C1C}">
                  <a14:useLocalDpi xmlns:a14="http://schemas.microsoft.com/office/drawing/2010/main" val="0"/>
                </a:ext>
              </a:extLst>
            </a:blip>
            <a:srcRect l="21136" t="21001" r="22194" b="24496"/>
            <a:stretch/>
          </p:blipFill>
          <p:spPr bwMode="auto">
            <a:xfrm rot="20269841">
              <a:off x="2528773" y="4313194"/>
              <a:ext cx="742208" cy="47501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3730160" y="3750630"/>
              <a:ext cx="0" cy="8238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10" descr="http://upload.wikimedia.org/wikipedia/commons/thumb/f/f6/Banner_of_the_Holy_Roman_Emperor_with_haloes_%281400-1806%29.svg/600px-Banner_of_the_Holy_Roman_Emperor_with_haloes_%281400-1806%29.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5951" y="4190717"/>
              <a:ext cx="839621" cy="5597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diomedes.com/carlosrevist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2079" y="5118503"/>
              <a:ext cx="691207" cy="8809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469433" y="5999487"/>
              <a:ext cx="2656497" cy="461665"/>
            </a:xfrm>
            <a:prstGeom prst="rect">
              <a:avLst/>
            </a:prstGeom>
            <a:noFill/>
          </p:spPr>
          <p:txBody>
            <a:bodyPr wrap="none" rtlCol="0">
              <a:spAutoFit/>
            </a:bodyPr>
            <a:lstStyle/>
            <a:p>
              <a:pPr algn="ctr"/>
              <a:r>
                <a:rPr lang="zh-CN" altLang="en-US" sz="1200" dirty="0"/>
                <a:t>西班牙国王卡洛斯一</a:t>
              </a:r>
              <a:r>
                <a:rPr lang="zh-CN" altLang="en-US" sz="1200" dirty="0" smtClean="0"/>
                <a:t>世（</a:t>
              </a:r>
              <a:r>
                <a:rPr lang="en-US" altLang="zh-CN" sz="1200" dirty="0" smtClean="0"/>
                <a:t>1500-1558</a:t>
              </a:r>
              <a:r>
                <a:rPr lang="zh-CN" altLang="en-US" sz="1200" dirty="0" smtClean="0"/>
                <a:t>）</a:t>
              </a:r>
              <a:endParaRPr lang="en-US" altLang="zh-CN" sz="1200" dirty="0" smtClean="0"/>
            </a:p>
            <a:p>
              <a:pPr algn="ctr"/>
              <a:r>
                <a:rPr lang="zh-CN" altLang="en-US" sz="1200" dirty="0" smtClean="0"/>
                <a:t>神</a:t>
              </a:r>
              <a:r>
                <a:rPr lang="zh-CN" altLang="en-US" sz="1200" dirty="0"/>
                <a:t>圣罗马帝国皇帝查理五世</a:t>
              </a:r>
              <a:endParaRPr lang="en-US" sz="1200" dirty="0"/>
            </a:p>
          </p:txBody>
        </p:sp>
      </p:grpSp>
      <p:grpSp>
        <p:nvGrpSpPr>
          <p:cNvPr id="28" name="Group 27"/>
          <p:cNvGrpSpPr/>
          <p:nvPr/>
        </p:nvGrpSpPr>
        <p:grpSpPr>
          <a:xfrm>
            <a:off x="535699" y="1980995"/>
            <a:ext cx="4080605" cy="2657123"/>
            <a:chOff x="535699" y="1980995"/>
            <a:chExt cx="4080605" cy="2657123"/>
          </a:xfrm>
        </p:grpSpPr>
        <p:pic>
          <p:nvPicPr>
            <p:cNvPr id="1028" name="Picture 4" descr="http://upload.wikimedia.org/wikipedia/commons/7/70/Juan_de_Flandes_00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3746" y="3577066"/>
              <a:ext cx="661775" cy="1061052"/>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64745" y="3457942"/>
              <a:ext cx="1587334" cy="486889"/>
            </a:xfrm>
            <a:prstGeom prst="roundRect">
              <a:avLst/>
            </a:prstGeom>
            <a:solidFill>
              <a:srgbClr val="FCD4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疯</a:t>
              </a:r>
              <a:r>
                <a:rPr lang="zh-CN" altLang="en-US" b="1" dirty="0" smtClean="0">
                  <a:solidFill>
                    <a:schemeClr val="bg1"/>
                  </a:solidFill>
                </a:rPr>
                <a:t>女胡安</a:t>
              </a:r>
              <a:r>
                <a:rPr lang="zh-CN" altLang="en-US" b="1" dirty="0">
                  <a:solidFill>
                    <a:schemeClr val="bg1"/>
                  </a:solidFill>
                </a:rPr>
                <a:t>娜</a:t>
              </a:r>
              <a:endParaRPr lang="en-US" b="1" dirty="0">
                <a:solidFill>
                  <a:schemeClr val="bg1"/>
                </a:solidFill>
              </a:endParaRPr>
            </a:p>
          </p:txBody>
        </p:sp>
        <p:sp>
          <p:nvSpPr>
            <p:cNvPr id="4" name="Rounded Rectangle 3"/>
            <p:cNvSpPr/>
            <p:nvPr/>
          </p:nvSpPr>
          <p:spPr>
            <a:xfrm>
              <a:off x="1013679" y="2303074"/>
              <a:ext cx="1341911" cy="486889"/>
            </a:xfrm>
            <a:prstGeom prst="roundRect">
              <a:avLst/>
            </a:prstGeom>
            <a:solidFill>
              <a:srgbClr val="FCD4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伊</a:t>
              </a:r>
              <a:r>
                <a:rPr lang="zh-CN" altLang="en-US" b="1" dirty="0" smtClean="0">
                  <a:solidFill>
                    <a:schemeClr val="bg1"/>
                  </a:solidFill>
                </a:rPr>
                <a:t>莎贝拉</a:t>
              </a:r>
              <a:endParaRPr lang="en-US" b="1" dirty="0">
                <a:solidFill>
                  <a:schemeClr val="bg1"/>
                </a:solidFill>
              </a:endParaRPr>
            </a:p>
          </p:txBody>
        </p:sp>
        <p:sp>
          <p:nvSpPr>
            <p:cNvPr id="7" name="Rounded Rectangle 6"/>
            <p:cNvSpPr/>
            <p:nvPr/>
          </p:nvSpPr>
          <p:spPr>
            <a:xfrm>
              <a:off x="2911752" y="2303073"/>
              <a:ext cx="1341911" cy="486889"/>
            </a:xfrm>
            <a:prstGeom prst="roundRect">
              <a:avLst/>
            </a:prstGeom>
            <a:solidFill>
              <a:srgbClr val="FCD4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斐迪南</a:t>
              </a:r>
              <a:endParaRPr lang="en-US" b="1" dirty="0">
                <a:solidFill>
                  <a:schemeClr val="bg1"/>
                </a:solidFill>
              </a:endParaRPr>
            </a:p>
          </p:txBody>
        </p:sp>
        <p:pic>
          <p:nvPicPr>
            <p:cNvPr id="1026" name="Picture 2" descr="https://encrypted-tbn0.gstatic.com/images?q=tbn:ANd9GcRKFCvY_bD1wvP0chrw7rL6QcoKw8p8aCz9s8ohn3qiUd3dQfAtrw"/>
            <p:cNvPicPr>
              <a:picLocks noChangeAspect="1" noChangeArrowheads="1"/>
            </p:cNvPicPr>
            <p:nvPr/>
          </p:nvPicPr>
          <p:blipFill rotWithShape="1">
            <a:blip r:embed="rId7">
              <a:extLst>
                <a:ext uri="{28A0092B-C50C-407E-A947-70E740481C1C}">
                  <a14:useLocalDpi xmlns:a14="http://schemas.microsoft.com/office/drawing/2010/main" val="0"/>
                </a:ext>
              </a:extLst>
            </a:blip>
            <a:srcRect l="21136" t="21001" r="22194" b="24496"/>
            <a:stretch/>
          </p:blipFill>
          <p:spPr bwMode="auto">
            <a:xfrm rot="20269841">
              <a:off x="535699" y="2006191"/>
              <a:ext cx="742208" cy="475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encrypted-tbn0.gstatic.com/images?q=tbn:ANd9GcRKFCvY_bD1wvP0chrw7rL6QcoKw8p8aCz9s8ohn3qiUd3dQfAtrw"/>
            <p:cNvPicPr>
              <a:picLocks noChangeAspect="1" noChangeArrowheads="1"/>
            </p:cNvPicPr>
            <p:nvPr/>
          </p:nvPicPr>
          <p:blipFill rotWithShape="1">
            <a:blip r:embed="rId7">
              <a:extLst>
                <a:ext uri="{28A0092B-C50C-407E-A947-70E740481C1C}">
                  <a14:useLocalDpi xmlns:a14="http://schemas.microsoft.com/office/drawing/2010/main" val="0"/>
                </a:ext>
              </a:extLst>
            </a:blip>
            <a:srcRect l="21136" t="21001" r="22194" b="24496"/>
            <a:stretch/>
          </p:blipFill>
          <p:spPr bwMode="auto">
            <a:xfrm rot="20269841">
              <a:off x="2501224" y="1980995"/>
              <a:ext cx="742208" cy="475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encrypted-tbn0.gstatic.com/images?q=tbn:ANd9GcRKFCvY_bD1wvP0chrw7rL6QcoKw8p8aCz9s8ohn3qiUd3dQfAtrw"/>
            <p:cNvPicPr>
              <a:picLocks noChangeAspect="1" noChangeArrowheads="1"/>
            </p:cNvPicPr>
            <p:nvPr/>
          </p:nvPicPr>
          <p:blipFill rotWithShape="1">
            <a:blip r:embed="rId7">
              <a:extLst>
                <a:ext uri="{28A0092B-C50C-407E-A947-70E740481C1C}">
                  <a14:useLocalDpi xmlns:a14="http://schemas.microsoft.com/office/drawing/2010/main" val="0"/>
                </a:ext>
              </a:extLst>
            </a:blip>
            <a:srcRect l="21136" t="21001" r="22194" b="24496"/>
            <a:stretch/>
          </p:blipFill>
          <p:spPr bwMode="auto">
            <a:xfrm rot="20269841">
              <a:off x="1259782" y="3176890"/>
              <a:ext cx="742208" cy="47501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stCxn id="4" idx="3"/>
              <a:endCxn id="7" idx="1"/>
            </p:cNvCxnSpPr>
            <p:nvPr/>
          </p:nvCxnSpPr>
          <p:spPr>
            <a:xfrm flipV="1">
              <a:off x="2355590" y="2546518"/>
              <a:ext cx="55616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8" idx="0"/>
            </p:cNvCxnSpPr>
            <p:nvPr/>
          </p:nvCxnSpPr>
          <p:spPr>
            <a:xfrm>
              <a:off x="2658412" y="2566610"/>
              <a:ext cx="0" cy="891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42" name="Picture 18" descr="http://de.academic.ru/pictures/dewiki/50/220px-Michel_Sittow_00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5951" y="2445161"/>
              <a:ext cx="580353" cy="8098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cdn.ucadia.net/images/one-evil.org/images_navigation_people_large/people_15_Isabella_I.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23393"/>
            <a:stretch/>
          </p:blipFill>
          <p:spPr bwMode="auto">
            <a:xfrm>
              <a:off x="650812" y="2422160"/>
              <a:ext cx="577661" cy="8098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518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53324" y="1715204"/>
            <a:ext cx="5339940" cy="4075176"/>
          </a:xfrm>
        </p:spPr>
        <p:txBody>
          <a:bodyPr/>
          <a:lstStyle/>
          <a:p>
            <a:pPr marL="342900" indent="-342900" algn="l">
              <a:buFont typeface="Arial" panose="020B0604020202020204" pitchFamily="34" charset="0"/>
              <a:buChar char="•"/>
            </a:pPr>
            <a:r>
              <a:rPr lang="en-US" altLang="zh-CN" dirty="0" smtClean="0"/>
              <a:t>16-17</a:t>
            </a:r>
            <a:r>
              <a:rPr lang="zh-CN" altLang="en-US" dirty="0" smtClean="0"/>
              <a:t>世</a:t>
            </a:r>
            <a:r>
              <a:rPr lang="zh-CN" altLang="en-US" dirty="0" smtClean="0"/>
              <a:t>纪，</a:t>
            </a:r>
            <a:r>
              <a:rPr lang="zh-CN" altLang="en-US" dirty="0" smtClean="0"/>
              <a:t>海陆军、财富</a:t>
            </a:r>
            <a:r>
              <a:rPr lang="zh-CN" altLang="en-US" dirty="0" smtClean="0"/>
              <a:t>称</a:t>
            </a:r>
            <a:r>
              <a:rPr lang="zh-CN" altLang="en-US" dirty="0" smtClean="0"/>
              <a:t>霸欧洲。</a:t>
            </a:r>
            <a:endParaRPr lang="en-US" altLang="zh-CN" dirty="0" smtClean="0"/>
          </a:p>
          <a:p>
            <a:pPr marL="342900" indent="-342900" algn="l">
              <a:buFont typeface="Arial" panose="020B0604020202020204" pitchFamily="34" charset="0"/>
              <a:buChar char="•"/>
            </a:pPr>
            <a:r>
              <a:rPr lang="zh-CN" altLang="en-US" dirty="0" smtClean="0"/>
              <a:t>在强</a:t>
            </a:r>
            <a:r>
              <a:rPr lang="zh-CN" altLang="en-US" dirty="0"/>
              <a:t>大的王权和狂热的宗教信仰支撑</a:t>
            </a:r>
            <a:r>
              <a:rPr lang="zh-CN" altLang="en-US" dirty="0" smtClean="0"/>
              <a:t>下，殖民掠</a:t>
            </a:r>
            <a:r>
              <a:rPr lang="zh-CN" altLang="en-US" dirty="0"/>
              <a:t>夺的</a:t>
            </a:r>
            <a:r>
              <a:rPr lang="zh-CN" altLang="en-US" dirty="0" smtClean="0"/>
              <a:t>黄金白银被用于军费、战争。</a:t>
            </a:r>
            <a:endParaRPr lang="en-US" altLang="zh-CN" dirty="0" smtClean="0"/>
          </a:p>
          <a:p>
            <a:pPr marL="342900" indent="-342900" algn="l">
              <a:buFont typeface="Arial" panose="020B0604020202020204" pitchFamily="34" charset="0"/>
              <a:buChar char="•"/>
            </a:pPr>
            <a:r>
              <a:rPr lang="zh-CN" altLang="en-US" dirty="0"/>
              <a:t>贵族干预本国工商业发展，奢靡社会风气，习惯于购买国外昂贵商品，财富外流</a:t>
            </a:r>
            <a:r>
              <a:rPr lang="zh-CN" altLang="en-US" dirty="0" smtClean="0"/>
              <a:t>。</a:t>
            </a:r>
            <a:endParaRPr lang="en-US" altLang="zh-CN" dirty="0" smtClean="0"/>
          </a:p>
          <a:p>
            <a:pPr marL="342900" indent="-342900" algn="l">
              <a:buFont typeface="Arial" panose="020B0604020202020204" pitchFamily="34" charset="0"/>
              <a:buChar char="•"/>
            </a:pPr>
            <a:r>
              <a:rPr lang="zh-CN" altLang="en-US" dirty="0" smtClean="0"/>
              <a:t>大量贵金属流入，货币贬值， 物价飞涨。</a:t>
            </a:r>
            <a:endParaRPr lang="en-US" altLang="zh-CN" dirty="0" smtClean="0"/>
          </a:p>
          <a:p>
            <a:pPr marL="342900" indent="-342900" algn="l">
              <a:buFont typeface="Arial" panose="020B0604020202020204" pitchFamily="34" charset="0"/>
              <a:buChar char="•"/>
            </a:pPr>
            <a:r>
              <a:rPr lang="en-US" altLang="zh-CN" dirty="0" smtClean="0"/>
              <a:t>18</a:t>
            </a:r>
            <a:r>
              <a:rPr lang="zh-CN" altLang="en-US" dirty="0" smtClean="0"/>
              <a:t>世纪逐渐衰落，</a:t>
            </a:r>
            <a:r>
              <a:rPr lang="en-US" altLang="zh-CN" dirty="0" smtClean="0"/>
              <a:t>19</a:t>
            </a:r>
            <a:r>
              <a:rPr lang="zh-CN" altLang="en-US" dirty="0" smtClean="0"/>
              <a:t>世纪殖民地纷纷独立，淡出历史舞台。</a:t>
            </a:r>
            <a:endParaRPr lang="en-US" altLang="zh-CN" dirty="0" smtClean="0"/>
          </a:p>
          <a:p>
            <a:pPr marL="342900" indent="-342900" algn="l">
              <a:buFont typeface="Arial" panose="020B0604020202020204" pitchFamily="34" charset="0"/>
              <a:buChar char="•"/>
            </a:pPr>
            <a:endParaRPr lang="en-US" dirty="0"/>
          </a:p>
        </p:txBody>
      </p:sp>
      <p:sp>
        <p:nvSpPr>
          <p:cNvPr id="3" name="Title 2"/>
          <p:cNvSpPr>
            <a:spLocks noGrp="1"/>
          </p:cNvSpPr>
          <p:nvPr>
            <p:ph type="title"/>
          </p:nvPr>
        </p:nvSpPr>
        <p:spPr>
          <a:xfrm>
            <a:off x="3886913" y="580035"/>
            <a:ext cx="4699948" cy="916379"/>
          </a:xfrm>
        </p:spPr>
        <p:txBody>
          <a:bodyPr>
            <a:normAutofit/>
          </a:bodyPr>
          <a:lstStyle/>
          <a:p>
            <a:r>
              <a:rPr lang="zh-CN" altLang="en-US" sz="2800" dirty="0" smtClean="0"/>
              <a:t>西班牙的兴衰教训</a:t>
            </a:r>
            <a:endParaRPr lang="en-US" sz="2800" dirty="0"/>
          </a:p>
        </p:txBody>
      </p:sp>
      <p:sp>
        <p:nvSpPr>
          <p:cNvPr id="7" name="AutoShape 12" descr="data:image/jpeg;base64,/9j/4AAQSkZJRgABAQAAAQABAAD/2wCEAAkGBhQSERUUExQWFRUWGBoYGBcXGB0aFhoZGBUYFxgXGBcYHCYeFxwkHBQYIC8gJCcpLCwsFR4xNTAqNSYrLCkBCQoKDgwOGg8PGiwcHBwpKSksLCkpKSkpKSkpKSksKSkpKSkpKSksLCwpKSkpLCwpLCkpKSkpLCkpKSksLCkpLP/AABEIAKcA8AMBIgACEQEDEQH/xAAbAAACAwEBAQAAAAAAAAAAAAAEBQIDBgEAB//EAD0QAAECBAUCBAQEBQIGAwAAAAECEQADITEEBRJBUSJhBnGBkRMyobFCwdHwFFJi4fEjcgcVQ4KS4hYzsv/EABkBAAMBAQEAAAAAAAAAAAAAAAECAwAEBf/EACIRAAIDAAICAwEBAQAAAAAAAAABAhEhAzESQRMiUTJSQv/aAAwDAQACEQMRAD8AezBFQeLpoiuW0cBYkERehEVGbHBOjGCwBBAWloWKnUjqMRBMNULG0dWXhcjEl4vlznvBsxaZQ3EdKWEVLniKZk54BrDZMwefEWGZCtGIaLpU1zGMdmT3gWfJ1qSQpSdBdvwq7KG/nBC0REra8IMD43CJmFJV8yFakkUILi3Yw1lrp5wJLUEjUWZifar/AEjqMaChKk1Ciljb5rHytACkNU4lq+8B4fMkz1rSUAiWQUF35BP9Jpa7KD3jqJnMSKgLDn6s/uw9oV6OgtJ9ohODeUQE+sSw2KB6VfKd+DzC0Esws7fiDf40mFOLlKQoi3284lImPQ7QVaAx/hy9YtUoWaFsrFNydoYSi4iqYp28dIHEQVNvEPixrRjqUAR7UTaJJREkSiDASswLMUQYomLMHzpbQGuUSYRhMomSTUiOfDaDiYFndovRIFUYpUsmLVqikrgBIFZ4ixAit3jpXWAYtTFhnUiqXN2jwLxgE/iRagv+kUpTE0S9wYxiqXh1ayXPltDWRIapimRiEgs4Ju2/FnfdvWLzOjUYjOQXtSBptLnt7wViJlIzWYY4sGVXYckVS42qIlJ6VjGx9MlhSSFVBDN24iqYJq1JCdKUJIK1FiSzMlI24c80icvEBaQoVBDj1DiKcuE0rUqYyU2Sn9f3vB6MMlniLQoae8LpyFa0lK2SH1JZwpxSrUahgTF4dBmImKcqRQXYPctvC+xhwoMXf3ihOJc0ILb7PwOf8QFPXq/mAPcV5iIxQBbbiHFs02AxAmJ+HMuPlVv5R04XSrvCCViCOAxpGlw2M1ywotqBArR3t++YVsKCEJShBUogJAck2DRXlecictSEpqgBRIqnSt/hh76ykAlJFAYsXjghBJoAHgfIin4XxBLTLM5RmKSkcgAEtvpSK94ZNAaGxlAx2XIEVypkXBYhlTAySJQFotpFQMdKoosFaOqaKSIt7xRMMTkFGWAgXEFo7g8SCWMRxbuWipMBXM7RFwaRUSXiwLrChJoRHTLTaOBUQSuFDRfLwz2YRXIRpR1H8SgO/UwA/e0eGIYEsCf3zC/L56ShykpUJhO4FVDuRZt4yMOPgVpHEIZNdhfb/ETmT0ggKUkElgCbntAmC65CfisdQ6gbXNyb0vGYEgLI8qWJ06cvS8wjSU16RYu+7/SHS1tEsOoM6WINms3pAmM1PGMz0zGDiFOJLuR6bWgtZ9IgZYpTz+8bxoW2LsnxSygGzWD1bvxGgTixpBUa8RnMFOZQBHzJB/L1r94PnrAD3cev77Qew+VBys4D2YRJeZoNAxLOz19rxm8BjTNVMGhQCGZRoVFq02aDk4FJIUzKsDv7wriMphmJzFCA61BIPJv2A3iJxSSkFIvb8orVgRMGlQJAOxI9yLxciSEsAGDNzGM2VnGFKVLUdISCalg0MPDudKnyQpaTLCqixOmhSq32gLNcsRPlfDUVBy50lvytFmAwacOgIlhRdwlCiSSo2CQfIdh2hZVQYt2NMXjlTP8ASfUoq6zyPmSQ34dNfNo0+GlskB6MAI+e+FJGIVPOIVpKeqUoByVVdUxAZmSW9LR9JCGHEKolmdSwiwKipm3juqCagiWqJPFCFxaFw6YjR1zEVu0S1RFS+0FmR83UouweL0YxqHfaOGWKBq0cwDiMQlM3SKkoNql3BFNgzwUydE8TiGvFEvEBwOaRcsaiAkPSvm/HlCfGzFJIAAosB34NQ12pBMux7ra0CzsQxD7lrdj+kSJ6SQbb/pzC7EMRLUq5Y/Q2/e8IMGnENQkitm2Yj7n7RThcUUy1OgvrqOBcfYwonALUvQoEgqV81SEHV6uAYuwstMtJQBc6gfUA18/vGoxqjPltrVRQFCry2iGTYtE2UBqBoQRcXIP77wvmzEStfxFN/phXUQAHcXNzS3lAngWUTKqXdy+3zEU+kFaCjW4TDJQkJSAlKQwAsB5RZOlpUl32d3pCrGZkiQqWhZAMxQSmpv34FqxLDTHw6z+JII+pD+0BujURxskIGpRASByGitI1JCgHBD96s3nSF+YT0qkdYJSmWSQFKTYWoRdxvtFeEzBapaFIB0gAVsAABftGvAeINmKglMpQNUkpI3YlxT0+sGAhqnuO44hHnWKExM5FHT1JIu12BveB8qzxWhIU6gAbio5ruGbY+kNHoLjZosQrSlSpbau7s9nLentFmW6whInKCl/iLMK1YcgPCv8A5shRYUe5UH9Azxbhs0BnplISZiikqKkHVpFgSL3P5xhaaG6Jxegp3ialjVV/IWjhBsQR5wBPxehbBirZ6txTc9oVtIZRbH6FJCdS1pkoNEqWoJ1f7QS5j0lMuYFmVPlTJpSQllMEg3YfNXdUZKe8yYFLJKgXJNSW2eu7M1LwLOnGVMlkOSFBRrsnZ9nNPKJt+RZQo+i4PMpWFlIQosUhIqQAouyiA9aqJpDDDeKZMwslST2cP7GMl4Sy+XiFTJ0/rVwTQdm4u1djG5wsiUgnQlCPIAfYcfaAr/R3RYMUhYof19OYIQC1bxV8VI1hwCHB2Pyv+cTlzB/MPftDoUlNmaSkMTqLWoKO5P7vF2iKMYQAkkgdaN/6gItXNH8wcu1RfYXh8FsuCYrmRNJp2ipShzGk8Auz53lc1M4amagpw/8Ag+8J8Vj0IWkIqrqCzUF1X+xi7KJExKdKLgN6PbzqIpzXLpiFa1fDSVEOHDq9CD7iGqmSTsbYTEKSlBa6g/YB7+w94U4+UJaQpbE/EPoHf6AisF5aj4iVatSSBRj9aQHmWHKkBRJcFmfqbdlCvFIR9jRaDMTNCZSiXIIIpyQWb2eE0ucFJFaIAYuXJDMn0Bg/DpmzB8NNUkOCWHSkPcCjgaQbuYXJlywhLBWpbE1sVBnYF+3pGsKVmLxuMIUogFCgomnd3He8E4HxEuiV9QA0hy1Hdn9YeYjwuFzZoBLJ32fS7lyaesDYfwTY66FyAGct32NRF7i1oltMfYvMsLMTL1AKSQQQrqUk7BiaN284s8PZwlMxEhCR85L/ANJD7cNCaZlSUpJKUAgN1BQPqpNCe5h14dlSwuYUaXehFWYlLUPAT9Ingxrh8NZFUuLFgWP5bwrQqWmZMClsxL9Tclwxe707iB8VjAbprvpor794z2JyxLla1ku+mjlie28I9MgjH46WXQlzQA7Agmgbjc+UN8BOT/D6H06QQDtRSnjNLyMp/wBSWr4la0YMLm/1izJ1KRJXMWmipjvqtqAOlj707wGk0NqF+dYcSVWCieaEE8+hirLMUklKdLkP0poxuC+8c8SZhqUkAOoHUTajMByfOAcOheoK+UqAt7B97RZLANmhXKDOBy6Szg9t2raK0yQ4UkF6MU37MRWOoKZeirFRqb78+p+sFYjDKQsGWSVO+kV/we+8SaodM03hbPJqj8LEIK0t0TFCoP8AKstUHm780aOM8OnqWqdLBqW0HmgTUk+UIf8A5NMCdJAdmoHL8vtaC83mBKQqfPOq4Qhiov22eJSTsZCE5msqUlTJYkOw8hbn6Qd4bknFuVrCCGDBALglnFhz6xl8xnrB1VKVE0fUpJYXLULM4FmHlG8/4WMtKkzJTVKhMFCWYBJFwzkg2vFXFJWK5Wx/h8nVhpapkmcVUqn4aaihoHvbi0H5Nm5mI+K2kmpCz0skVKeE9zyYS53mWha5KVB3CSp/lBuOymcdmMdQEpSly4SFeyv8fSIOx7ymOlZpNK1NhnozuCl2uCBUERUqVMMtRmpCQEkhJYalAulyC4HrDHLsVLKUJBDswAPA/wDX7QTOwCVnrUbVA2dxfmFl0CLdkJeDExIIQhKSHcjehfTv6kRJOH0KcArWCGSwahGqwoawPgscRPXJSUhMvSAFOVEFILuKC/0irPMNPV8b+HVpWyFSzt0uFBu9j/uhEtGbCsFPdKkJUrUlRBJAcB3AaoLCji7R2Th2UVFalqZq7P2EZ/w3k2MlT9c3SxQpKgD/ADEGh3YinDxbmviIYed8MgqchLlh8xDNWrA1i9Ml5GNybO1sSVVSyvMAKp3qUlvPiPYvNgogrIcOSfo9d3+0LZ+RzQHQo6hWzGn9Sav94RYzETkrUJoVrIAOtjSjENf3Mdfhtk7T6N4nF0BSoENsfp5PC/OcwHSSWZJfmt6bWH0jFmdMDsSGrShI8wa12jv8dM8t3r5cxvAVKmbLDeJfgAEOqgDk0/mLlq3FhCXE5qSQtNELWSxsDqr+sZ+XJWprmnctxGnyHL9WHW7apawQ7EfKCzd2gOKjpRGhkjXNXR9QC7UuR6Xhjg8kl6kqIYprR2fy3H5xj8gxEz+JUrWQACVPUqBJSB2qPRo0MkKSVaZqgCSbgh3rRQIAeEkqWCewPxRjESVaVTKrB6QLCwJ4dqQl8OzULnGYpkglQUQdJBKgAQQQ51U/7vazxVg5ikKWsBfwwk6iDqZSiGDKKdq2tGcyxCjrIllRQ1QDTUWDgF+XG7bXhoxXiM3p9ExGCUglWpRHBYtW7s5s0Dz6B6KAqQaON/WFk7OSEdSq8HpPolW3rBMvDGcRpUA/Kh7ROSHg90W4rNkk/wCmCEJYt99T+YYRoJqxNwshSKBWoqCT+J9N2vUj1jJeJ8kmIIWdJClFPSp3ZD1TTYQ58LS5nwASlQSo6gQk6KAAn24/lEM0kk0FvybBs0y9Mo2dRABUam4FOBX6QunTACaWp7ExrMVIE9K0pIKgGpUv+doy+MkstaF0I3+u8MnYiQT/ABKZhBQN6VoLQ9yFC9TqAYG+zAM3ev3jK5WhUtf9NCX+Xzj6HgUJVI6bVY8/27wksCZ7OMJ8xlB1KFQDuSwbuB+6Qjn4Y6QX1zFG3A/ETuwjfYTDp1DlIc/7vwv6OfWFubYqoRh5aPiqLhkgqqbOr0hFKsGRjsdhVHQNL8M7FyKp9o3MzCTk4dAw8wImkJC9VVWqyhYjj2Ii/JslmSiVzzqmqtVwkbhIAAF/K3nFU2apa1TP/rQnSEqd1LGoldH6BRnN/rCSnefhaMP0V4LJUSwfjOVtUktpYuo0dqNUB/OHOa5YqShE6UUrkqAOqqlAGzuSFJrdhU1jNYrO1GbqDFAdLGxBBBPa5aNb4YxijITICRNlFBJVYgKWpKkaTvVJodlU5zurYrjuHcszJKNC3rqL0AukgB7+W0GZh4mElZNTQOOAHZvr5vGWdaUFmOhRuTsWdmhxgJasRMRL1tLAKiwBoGYAEc8bP2hJRT0VNgGL8XSZyvjSlKRNA0q1IISpq0KXAPc9uIYZH48WSypZBajqQTtSqheGPiLCScNKQopExalhCXSmr1UTSoAD96R8vxHiRacWopSlbKKQk/IElZ0sEgWFH3huPjU+kaU6xn1xXikpDmVW7Baf1Lejx868TZlMxE0rUkIUTQAFqBrm9rxrpmCSrSSWBY7N6cC8QxOWJVdj9QY6YRa1nFKa9IWqBI+Yv2p9IVYnKUzCdbvYF6t6WicjNVXMtSa97RecyS3zB+4L/lHTaIpSQvk5BLDjqPYn+0DT8llJUGSzmrktdvQUhvlWI+KsJJSb1FTT+mFninGCWuWkVJUNXISFcd3v+kRlJ+VI6+JfW5PSrFeHQtBEsSwedSqVru0aLw1kYlYRQKtRWsknZwAA3tCjB5tLmtpJuwHLbAXaH07GskIBsG4rufd4Xl6pA4070y+CmBGNWkfiFONQJPtT9tDyXMfUVBxRPBcuSXG9hGbxxH8S6SxBBc8hRFfesbQYDQ/xCHCXYUD7FR4AevAhW8HcblaMHnuYTFLEsk6SpLJFEsFU+9oEws0AllEKUoKLFmIXRm7OexMW55iPiYnQ1Etpa+5c8Hdu4gFUpklZIBBbT2cknVv/AGiqWGHknOpx6VELqzqS4J3d6P2gyXLSlHxdSQs8J0gAVsA3bzPpA2V4p06HSReoAvce4ixcpKnDqU27uwuXDVHlUNvEpLS0esAMynKmTOtT9CyHs7NQbVEHTJhRhUJ1llFSgCSOhJCKAHdQWfJuTAGUFMxS1AdKUqFWs5f8jtGiz3LlTJOGYh0pXLIJAsvUkg8EKFf7wW1dCr9FmFxk2WwSykKDp1BnfbUAGPZjF+Ow658srMlWtNQoEF0szUqSPSDMvC5crQpKqV0qba7EFje8SkKUFDQdCi6tKyyW7KuPV4k5U8OiPHaMpLDka1OBZLMPMjcxocqz1pSq6e4PUKUYbnt7wuzjMcLMQonUnEAtplpoov8AMo2PmDGflylLuWB2D77OAamLJeS3Dnkqzs1WG8XJlpmIqVqUC9y2hKanculz53jhzaSv5wt7poKvYn1t6cRnFYXSGOnkBJBoL12NO0WpzJIS2sppVMxJI8gpLwHFejLOx/J8WTJLdTyyR0qJKQ5NP5gQK0u7xdmPiVE4adaRudJJS2zOAT3DduIzElfxlOAGGySw59BQk9hASZaCtyWBcmm2zU+/Eb4ovsb5JLo0YmpUh02NByWoTxGo/wCH2ZN8SUr8PU3n0n6t7x8+kZioMmWKC2r7+dzXmDfDObHDzULJJcK1ckH/ANgIE+O4sWL3TcYiRqmLKQaKILlgfq3+IBxfxcOP4iXrEtJdYSoAtupI3Z7FwXgfL8drueskknYuon0uaQZ4kzNJwcxOnoDA/wA1bFLUFQ5eJqNYzO7wV+JvEH8TJQJc4ku6QfmAZjpFDqYn/wASIy+X4dK5a06mVQD/AHVKbhh8p3em0J04shQcA6QwcbAu2x33rHROJLh3N6nnjgWjqjx+KpEXPyen2Dwbn5nyTqDaemtS4FRD/wDiA3zJDbP9O0fIvDPiAYVZUXUkio2L7/nGsleNpS2IDP8AhJrCuNE5IzE/MgaOTTen1FIicyXcFxwaiFKiRQj8ormClj7xfxQBthsatJXM1FIbS6f6rgEWoPrHclAWtSlnUXc9gXcD6+8J0S6O7Dzt5+0NsgxAQSQHej6r9qwk1mFOP+tB5+P0zCC6VIKkhSPMsSOSDd4mjOprumYC4AKVlrC4NhBWeS0L6yliSai+1XDgv+UZ8JGy2PBH5iBFJoeTrB1hQtcwJUBqmEJcWDkMSq2xjTZ94uEuepCgo0ADChLAgkGpS7Ft2ezRiMPi5kk6klIVsu7c6dgrzBPDRWrGzCXUoqJJJJZRJO5Kr+sB8dsKkMJ2OUZqlqSKKanykgaabPUOBAmIWy7u6jaqWUHJHoqnnE8FPEwpllKzV2BGl9+lmAIASTA87E6XT8rFmAYBjx7QyQrH+T4CSQNblSiwGqgINSwvz7w1z7ES0hwNLDpAB1NUUarUIeMMma9XL6gR2/u8FjFFXUVl2rUvclnJcU35NoWUds0ey7DY5SCQB1L2Zwqlb2NTW3lBs3PVrWgFIckKWAWBZwHT+EgKIoaj6KhmCzRyavq7Na29vpFmGWpwSQK7DgA+lG9oLj7Y6eGixni5PwkpSlSlM5SSGSn/AHtvxW8LcZ4inrCdc0FKq/CRQAbObv5GEk9YB5qSA3c7Hy72iWFlLWp6jgjaB8cVofkfRp8Lk6ZhTNCRKl0SoAv2KmLqZ7+cG4vwzdEshQU5QR+IX01sb37RmpspSEakqqCedYD0SS/f6Q6yrxIZQC1pEyrMVAL1NQsK73IYxGUZdovGUOpYZiclSSXdJsxrXsLvA0/FlVFOw279x7+8a0eOpK5xVMkDd5n42YslgzkmhJP2qRn3iDBrXJQZaSKFbJZMoG6WSOtQeotDqclScSL44vqRikyizoN7tvyO/cWh/g8k1alKWlQoykWNLMsA0ta8aLLMXgsXOl9K5kxl6ZSkOkAUBVpYGgdrVrUQwzOY7pSgISNkjT70iU+Z3VUy/DwLu7RicZICA0sF/Q/aAMPhyhlKLAV3Nt+8N8wUASTeE7KWTw3nb7ReDtEeSkx/gV9PzEA+X5xzOs9T8MyUSz8NhUKuWHUTV61akJUoISxCwTazW4PnFCj+F/tBUUc7kxesV59InLmaS4APn+cTmSq2bvcfR4LQhO7Es9En6GKtkwfUuZZNOw/bQRhcGoVJZtjBcmchKaJXT2s9xBcnC65ZUkl3qSQ9WYAsx+kJ5DCtEkHciO4vBFDEEk/aBzMb90jmt7D9/nFRCyYprgRbJYh0uCGoPlY7GAgCaBz2vBKcuWQ/6/cCA6GV+g5SgtDBRCnpVxUWNKFhztCtZIUQWLU/Z3i5GEICgoWKVMdwCU+f4oMz7Dy5fwky1pWBLqR/uLA92hVjoe21osckMHv+UWyZCmt9IHlLb/MEoxgG31gsMa9nZMyYh2Gk79+1Ra8Uzgo1YeV2HAeCv+Yp/q94kcwQf5oXfweov2AKkmjD6frBeW4OYorSlvlfgUrvQuWHrSOKxodnI/dos/5qEJOgFzR9RszEH1jaL9f0HkoIUCQ43FWIPBd3hpMwso1BZqgPq+5pCSViymmkA0LtUdv3+sXYqVNEtMxQ6V2fjYtZjX2jNaFTSRDG4hJWWAqXJBfZmB83L8w6ybBo0zFlYDAKcO9vloLuw/7u0ZxJr1VH1hvgcPM0H4QExKwRqFFIJZ9QNqJ8i/pGmsFjLQmRMPwnWkTAXevWkOwc3NuIEzXGjSAnUNQAqx6a2VcvEpuIQmhUFnlHyju9ifL32gJaDNm9LktTVSgDkkmwHMLFaPKWUBoETN96/sx1CaxM9XtaKkaD/D+bqw08TEByxT6KDFjsYfYvPJk4EpD7kqIp9a3sIyaU+neNpkvg5U3C/EQAdT6eoCxYmvJBiHJGN+TOiE5pOMRFNQE1mMomxQoEC46uI0EmUmXh0/C0ibNlzAuoURLL8uEOBVQO21iFMymdKJQsEMHDqIFLDU7E1sOIV4lBUzLJWwCUg7H+XYecb+uhLrsJ1qQhwhKR8xO6QqzkFxwHD2pHsVl1JSkgPNBUkMXYFjRXzV1f+MWZZM0a9fVKWyVhSmJIqHFHIrzvE1Z2QpctGltOlD1YEgKSgpB2+gjW0ao9imVl5J/01FW3SKvwX+8cxZWnpMopuzvXuP1BiC8QVE6VEPcpLDku7RxGPKBpSEKFQVVOqrvWKaSeEpGNWguFLFGOmnvt6Qdhc3URpSnpfUXu4YetBbvC/D4eZMSr5UgM+qjubJG53LVAENcUhMrCyU0MxWpZLXBUnT/+SIWVdDxsS6CosLmC8NlRVYFRFSBdnZ/Lu9HgJRgvDZjOSgy0LUAo2B3PG9YrK/RONexknLdAqoIBqFG1LpUD8p/xuDFMrO0yj0n4iS7oPyg2SUquOWhViMLNfrStzUFQNuXMVnDkCp9N4Txvsp5tdFisQokqO96WjmLBoCGIHbz29IrAJ3/KIFMPhLTgEcZ4kUjYxJMvmCaiK5RBIIqCzb1jVS5EvDoGmWPjKSwWFCYQskpYP0oL8alBu8A4zOkrKGlJ1JHVRwSCCkte43O7WiEjM1FWuZqLBgQkdIJqEpppNuoN6xKVstHxTPTfDjLWlyrpBQU1HDkjZwQPtBw8JoQHWv5h0pDkEuAwUCxNXvSrwJNztDJ0hZL9RN1gsWNWBBFCLOYgvPFEAdTC3UwBe4Gmm9uYX7j/AEHGOyVCG6TNUQtKSHEyhASohtyFMQ5eCMZlMtMpMlaSJvSlbFtGmrMzgM2+xreAMDj5qpgMsSkFZSQC4TQuNOqlwbcxqZfhnELSrqlhRSQR1AV2JLhVmiUm12x0kzBL8KTVJCkAKBNkuW7cn2iC8qxOEWFMqWoMeP8ANz7x9Zw+WaEoQ7KBq+kUAsGf37QtznwnPUtWlloOkssvR6h2sDtRnubQFz3jB8Sq0fP5uYypx/15QSs/9SV0EnlSQNJ9oBnSAkshThVzaxtTax7w3xWV/DnqSSiUCTQqC00IdOqndhekLM7RLSoJl6T/AFJLg+jUi8X+E3nZyXlZZwRXziteEKSN3HsxIIqIEC1jc+8XqlrICiabf4hhfJekenIb+/5xt/CPi5KEokD/AEwmpUVEa1KI6AAnpZ/VhGJTh0HS6lb6hpqOCHLKHsYY5bJTLCsS9JfTL1hgqeQSn8RogOt+Qkbws0pKmGMmnZ9OX4gkTApKzUOGcKAO2rTWh4rCeTk0uYWSqXpJrQ6rbBV+xj5oiepJoojvX61rzGmz7H6VBMo6kaUpVah0BtyxIqdg3nEPicXSZX5FPtDLOfB4kFRCmFSErSodyxND6WhbMzhMuX8JKKt1rdib0DHpFR57wpl+I5oupSuAVE/eLFFU5bqTpcua14sav2iii/8Aon5f5BsNh1TlfDloqrkgUFd2SLbv9oc5d4PP/VKGJ0pDvqNPlKC4Ae/6RCRhJcskNX+o24Y2jV5PmqOlOoailwoO730gnsb/ALK8nI1/I0ONPsuwPhaRh0GYQCEjUQ5VYfhCjU2EZjx7jUTZiCihSkpUk0UOp0kiwcEnnmG/iPxUEoMt0h6EFGon8mj59icWVqcwvDGTflI3I0lSOqEeRMMej0dxylkzFqJDklgwfYcDgRVq4AFY9HoFBssm4lRYKVqAsCKewiuPR6AYr0RbhUpCuoluOY7HozCdnGvl6xzWCN3j0ejJGb0nIKRUktwPSrkHmzRcJiSp3JFOR6PHo9CseLNRhMLIUEichjcEOC5FzopUCNdg8dLEkJlLPSGZWr0cl3jseji5EdXGUzc5SC0wlApUJB823ieYeKpaZSh1KJTdyBahpVqx6PRNQTdlpuj5Vj5oX19RfpKlF3Uzk82NtoHC2cKY2+jEMdo9Ho9FHnN6XYbFAUsDwBqrtqUHA8hDXFeISk6dKS16EhxQVV1KowctuY5HoDimxoyaQjxGJK1PuewH2i3LccJc6XM0hYQoHSsOk+Y/e3Eej0NQl+yOIWZi1WdRJYdzQdht6RYMKwOosQW0twLuKR6PQGFFqMAABXz+sGYaTqPSQANy7x6PRKTwtGKsaGSyWJCiC5QoOkjcGB8DjQNZGnSklI6aEgFZI3B0hu/aPR6Ehq0fkx4Z3McV8RZL8k35P9oBJj0ejqickj//2Q=="/>
          <p:cNvSpPr>
            <a:spLocks noChangeAspect="1" noChangeArrowheads="1"/>
          </p:cNvSpPr>
          <p:nvPr/>
        </p:nvSpPr>
        <p:spPr bwMode="auto">
          <a:xfrm>
            <a:off x="155575" y="-952500"/>
            <a:ext cx="2857500" cy="199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4" descr="data:image/jpeg;base64,/9j/4AAQSkZJRgABAQAAAQABAAD/2wCEAAkGBhQSERUUExQWFRUWGBoYGBcXGB0aFhoZGBUYFxgXGBcYHCYeFxwkHBQYIC8gJCcpLCwsFR4xNTAqNSYrLCkBCQoKDgwOGg8PGiwcHBwpKSksLCkpKSkpKSkpKSksKSkpKSkpKSksLCwpKSkpLCwpLCkpKSkpLCkpKSksLCkpLP/AABEIAKcA8AMBIgACEQEDEQH/xAAbAAACAwEBAQAAAAAAAAAAAAAEBQIDBgEAB//EAD0QAAECBAUCBAQEBQIGAwAAAAECEQADITEEBRJBUSJhBnGBkRMyobFCwdHwFFJi4fEjcgcVQ4KS4hYzsv/EABkBAAMBAQEAAAAAAAAAAAAAAAECAwAEBf/EACIRAAIDAAICAwEBAQAAAAAAAAABAhEhAzESQRMiUTJSQv/aAAwDAQACEQMRAD8AezBFQeLpoiuW0cBYkERehEVGbHBOjGCwBBAWloWKnUjqMRBMNULG0dWXhcjEl4vlznvBsxaZQ3EdKWEVLniKZk54BrDZMwefEWGZCtGIaLpU1zGMdmT3gWfJ1qSQpSdBdvwq7KG/nBC0REra8IMD43CJmFJV8yFakkUILi3Yw1lrp5wJLUEjUWZifar/AEjqMaChKk1Ciljb5rHytACkNU4lq+8B4fMkz1rSUAiWQUF35BP9Jpa7KD3jqJnMSKgLDn6s/uw9oV6OgtJ9ohODeUQE+sSw2KB6VfKd+DzC0Esws7fiDf40mFOLlKQoi3284lImPQ7QVaAx/hy9YtUoWaFsrFNydoYSi4iqYp28dIHEQVNvEPixrRjqUAR7UTaJJREkSiDASswLMUQYomLMHzpbQGuUSYRhMomSTUiOfDaDiYFndovRIFUYpUsmLVqikrgBIFZ4ixAit3jpXWAYtTFhnUiqXN2jwLxgE/iRagv+kUpTE0S9wYxiqXh1ayXPltDWRIapimRiEgs4Ju2/FnfdvWLzOjUYjOQXtSBptLnt7wViJlIzWYY4sGVXYckVS42qIlJ6VjGx9MlhSSFVBDN24iqYJq1JCdKUJIK1FiSzMlI24c80icvEBaQoVBDj1DiKcuE0rUqYyU2Sn9f3vB6MMlniLQoae8LpyFa0lK2SH1JZwpxSrUahgTF4dBmImKcqRQXYPctvC+xhwoMXf3ihOJc0ILb7PwOf8QFPXq/mAPcV5iIxQBbbiHFs02AxAmJ+HMuPlVv5R04XSrvCCViCOAxpGlw2M1ywotqBArR3t++YVsKCEJShBUogJAck2DRXlecictSEpqgBRIqnSt/hh76ykAlJFAYsXjghBJoAHgfIin4XxBLTLM5RmKSkcgAEtvpSK94ZNAaGxlAx2XIEVypkXBYhlTAySJQFotpFQMdKoosFaOqaKSIt7xRMMTkFGWAgXEFo7g8SCWMRxbuWipMBXM7RFwaRUSXiwLrChJoRHTLTaOBUQSuFDRfLwz2YRXIRpR1H8SgO/UwA/e0eGIYEsCf3zC/L56ShykpUJhO4FVDuRZt4yMOPgVpHEIZNdhfb/ETmT0ggKUkElgCbntAmC65CfisdQ6gbXNyb0vGYEgLI8qWJ06cvS8wjSU16RYu+7/SHS1tEsOoM6WINms3pAmM1PGMz0zGDiFOJLuR6bWgtZ9IgZYpTz+8bxoW2LsnxSygGzWD1bvxGgTixpBUa8RnMFOZQBHzJB/L1r94PnrAD3cev77Qew+VBys4D2YRJeZoNAxLOz19rxm8BjTNVMGhQCGZRoVFq02aDk4FJIUzKsDv7wriMphmJzFCA61BIPJv2A3iJxSSkFIvb8orVgRMGlQJAOxI9yLxciSEsAGDNzGM2VnGFKVLUdISCalg0MPDudKnyQpaTLCqixOmhSq32gLNcsRPlfDUVBy50lvytFmAwacOgIlhRdwlCiSSo2CQfIdh2hZVQYt2NMXjlTP8ASfUoq6zyPmSQ34dNfNo0+GlskB6MAI+e+FJGIVPOIVpKeqUoByVVdUxAZmSW9LR9JCGHEKolmdSwiwKipm3juqCagiWqJPFCFxaFw6YjR1zEVu0S1RFS+0FmR83UouweL0YxqHfaOGWKBq0cwDiMQlM3SKkoNql3BFNgzwUydE8TiGvFEvEBwOaRcsaiAkPSvm/HlCfGzFJIAAosB34NQ12pBMux7ra0CzsQxD7lrdj+kSJ6SQbb/pzC7EMRLUq5Y/Q2/e8IMGnENQkitm2Yj7n7RThcUUy1OgvrqOBcfYwonALUvQoEgqV81SEHV6uAYuwstMtJQBc6gfUA18/vGoxqjPltrVRQFCry2iGTYtE2UBqBoQRcXIP77wvmzEStfxFN/phXUQAHcXNzS3lAngWUTKqXdy+3zEU+kFaCjW4TDJQkJSAlKQwAsB5RZOlpUl32d3pCrGZkiQqWhZAMxQSmpv34FqxLDTHw6z+JII+pD+0BujURxskIGpRASByGitI1JCgHBD96s3nSF+YT0qkdYJSmWSQFKTYWoRdxvtFeEzBapaFIB0gAVsAABftGvAeINmKglMpQNUkpI3YlxT0+sGAhqnuO44hHnWKExM5FHT1JIu12BveB8qzxWhIU6gAbio5ruGbY+kNHoLjZosQrSlSpbau7s9nLentFmW6whInKCl/iLMK1YcgPCv8A5shRYUe5UH9Azxbhs0BnplISZiikqKkHVpFgSL3P5xhaaG6Jxegp3ialjVV/IWjhBsQR5wBPxehbBirZ6txTc9oVtIZRbH6FJCdS1pkoNEqWoJ1f7QS5j0lMuYFmVPlTJpSQllMEg3YfNXdUZKe8yYFLJKgXJNSW2eu7M1LwLOnGVMlkOSFBRrsnZ9nNPKJt+RZQo+i4PMpWFlIQosUhIqQAouyiA9aqJpDDDeKZMwslST2cP7GMl4Sy+XiFTJ0/rVwTQdm4u1djG5wsiUgnQlCPIAfYcfaAr/R3RYMUhYof19OYIQC1bxV8VI1hwCHB2Pyv+cTlzB/MPftDoUlNmaSkMTqLWoKO5P7vF2iKMYQAkkgdaN/6gItXNH8wcu1RfYXh8FsuCYrmRNJp2ipShzGk8Auz53lc1M4amagpw/8Ag+8J8Vj0IWkIqrqCzUF1X+xi7KJExKdKLgN6PbzqIpzXLpiFa1fDSVEOHDq9CD7iGqmSTsbYTEKSlBa6g/YB7+w94U4+UJaQpbE/EPoHf6AisF5aj4iVatSSBRj9aQHmWHKkBRJcFmfqbdlCvFIR9jRaDMTNCZSiXIIIpyQWb2eE0ucFJFaIAYuXJDMn0Bg/DpmzB8NNUkOCWHSkPcCjgaQbuYXJlywhLBWpbE1sVBnYF+3pGsKVmLxuMIUogFCgomnd3He8E4HxEuiV9QA0hy1Hdn9YeYjwuFzZoBLJ32fS7lyaesDYfwTY66FyAGct32NRF7i1oltMfYvMsLMTL1AKSQQQrqUk7BiaN284s8PZwlMxEhCR85L/ANJD7cNCaZlSUpJKUAgN1BQPqpNCe5h14dlSwuYUaXehFWYlLUPAT9Ingxrh8NZFUuLFgWP5bwrQqWmZMClsxL9Tclwxe707iB8VjAbprvpor794z2JyxLla1ku+mjlie28I9MgjH46WXQlzQA7Agmgbjc+UN8BOT/D6H06QQDtRSnjNLyMp/wBSWr4la0YMLm/1izJ1KRJXMWmipjvqtqAOlj707wGk0NqF+dYcSVWCieaEE8+hirLMUklKdLkP0poxuC+8c8SZhqUkAOoHUTajMByfOAcOheoK+UqAt7B97RZLANmhXKDOBy6Szg9t2raK0yQ4UkF6MU37MRWOoKZeirFRqb78+p+sFYjDKQsGWSVO+kV/we+8SaodM03hbPJqj8LEIK0t0TFCoP8AKstUHm780aOM8OnqWqdLBqW0HmgTUk+UIf8A5NMCdJAdmoHL8vtaC83mBKQqfPOq4Qhiov22eJSTsZCE5msqUlTJYkOw8hbn6Qd4bknFuVrCCGDBALglnFhz6xl8xnrB1VKVE0fUpJYXLULM4FmHlG8/4WMtKkzJTVKhMFCWYBJFwzkg2vFXFJWK5Wx/h8nVhpapkmcVUqn4aaihoHvbi0H5Nm5mI+K2kmpCz0skVKeE9zyYS53mWha5KVB3CSp/lBuOymcdmMdQEpSly4SFeyv8fSIOx7ymOlZpNK1NhnozuCl2uCBUERUqVMMtRmpCQEkhJYalAulyC4HrDHLsVLKUJBDswAPA/wDX7QTOwCVnrUbVA2dxfmFl0CLdkJeDExIIQhKSHcjehfTv6kRJOH0KcArWCGSwahGqwoawPgscRPXJSUhMvSAFOVEFILuKC/0irPMNPV8b+HVpWyFSzt0uFBu9j/uhEtGbCsFPdKkJUrUlRBJAcB3AaoLCji7R2Th2UVFalqZq7P2EZ/w3k2MlT9c3SxQpKgD/ADEGh3YinDxbmviIYed8MgqchLlh8xDNWrA1i9Ml5GNybO1sSVVSyvMAKp3qUlvPiPYvNgogrIcOSfo9d3+0LZ+RzQHQo6hWzGn9Sav94RYzETkrUJoVrIAOtjSjENf3Mdfhtk7T6N4nF0BSoENsfp5PC/OcwHSSWZJfmt6bWH0jFmdMDsSGrShI8wa12jv8dM8t3r5cxvAVKmbLDeJfgAEOqgDk0/mLlq3FhCXE5qSQtNELWSxsDqr+sZ+XJWprmnctxGnyHL9WHW7apawQ7EfKCzd2gOKjpRGhkjXNXR9QC7UuR6Xhjg8kl6kqIYprR2fy3H5xj8gxEz+JUrWQACVPUqBJSB2qPRo0MkKSVaZqgCSbgh3rRQIAeEkqWCewPxRjESVaVTKrB6QLCwJ4dqQl8OzULnGYpkglQUQdJBKgAQQQ51U/7vazxVg5ikKWsBfwwk6iDqZSiGDKKdq2tGcyxCjrIllRQ1QDTUWDgF+XG7bXhoxXiM3p9ExGCUglWpRHBYtW7s5s0Dz6B6KAqQaON/WFk7OSEdSq8HpPolW3rBMvDGcRpUA/Kh7ROSHg90W4rNkk/wCmCEJYt99T+YYRoJqxNwshSKBWoqCT+J9N2vUj1jJeJ8kmIIWdJClFPSp3ZD1TTYQ58LS5nwASlQSo6gQk6KAAn24/lEM0kk0FvybBs0y9Mo2dRABUam4FOBX6QunTACaWp7ExrMVIE9K0pIKgGpUv+doy+MkstaF0I3+u8MnYiQT/ABKZhBQN6VoLQ9yFC9TqAYG+zAM3ev3jK5WhUtf9NCX+Xzj6HgUJVI6bVY8/27wksCZ7OMJ8xlB1KFQDuSwbuB+6Qjn4Y6QX1zFG3A/ETuwjfYTDp1DlIc/7vwv6OfWFubYqoRh5aPiqLhkgqqbOr0hFKsGRjsdhVHQNL8M7FyKp9o3MzCTk4dAw8wImkJC9VVWqyhYjj2Ii/JslmSiVzzqmqtVwkbhIAAF/K3nFU2apa1TP/rQnSEqd1LGoldH6BRnN/rCSnefhaMP0V4LJUSwfjOVtUktpYuo0dqNUB/OHOa5YqShE6UUrkqAOqqlAGzuSFJrdhU1jNYrO1GbqDFAdLGxBBBPa5aNb4YxijITICRNlFBJVYgKWpKkaTvVJodlU5zurYrjuHcszJKNC3rqL0AukgB7+W0GZh4mElZNTQOOAHZvr5vGWdaUFmOhRuTsWdmhxgJasRMRL1tLAKiwBoGYAEc8bP2hJRT0VNgGL8XSZyvjSlKRNA0q1IISpq0KXAPc9uIYZH48WSypZBajqQTtSqheGPiLCScNKQopExalhCXSmr1UTSoAD96R8vxHiRacWopSlbKKQk/IElZ0sEgWFH3huPjU+kaU6xn1xXikpDmVW7Baf1Lejx868TZlMxE0rUkIUTQAFqBrm9rxrpmCSrSSWBY7N6cC8QxOWJVdj9QY6YRa1nFKa9IWqBI+Yv2p9IVYnKUzCdbvYF6t6WicjNVXMtSa97RecyS3zB+4L/lHTaIpSQvk5BLDjqPYn+0DT8llJUGSzmrktdvQUhvlWI+KsJJSb1FTT+mFninGCWuWkVJUNXISFcd3v+kRlJ+VI6+JfW5PSrFeHQtBEsSwedSqVru0aLw1kYlYRQKtRWsknZwAA3tCjB5tLmtpJuwHLbAXaH07GskIBsG4rufd4Xl6pA4070y+CmBGNWkfiFONQJPtT9tDyXMfUVBxRPBcuSXG9hGbxxH8S6SxBBc8hRFfesbQYDQ/xCHCXYUD7FR4AevAhW8HcblaMHnuYTFLEsk6SpLJFEsFU+9oEws0AllEKUoKLFmIXRm7OexMW55iPiYnQ1Etpa+5c8Hdu4gFUpklZIBBbT2cknVv/AGiqWGHknOpx6VELqzqS4J3d6P2gyXLSlHxdSQs8J0gAVsA3bzPpA2V4p06HSReoAvce4ixcpKnDqU27uwuXDVHlUNvEpLS0esAMynKmTOtT9CyHs7NQbVEHTJhRhUJ1llFSgCSOhJCKAHdQWfJuTAGUFMxS1AdKUqFWs5f8jtGiz3LlTJOGYh0pXLIJAsvUkg8EKFf7wW1dCr9FmFxk2WwSykKDp1BnfbUAGPZjF+Ow658srMlWtNQoEF0szUqSPSDMvC5crQpKqV0qba7EFje8SkKUFDQdCi6tKyyW7KuPV4k5U8OiPHaMpLDka1OBZLMPMjcxocqz1pSq6e4PUKUYbnt7wuzjMcLMQonUnEAtplpoov8AMo2PmDGflylLuWB2D77OAamLJeS3Dnkqzs1WG8XJlpmIqVqUC9y2hKanculz53jhzaSv5wt7poKvYn1t6cRnFYXSGOnkBJBoL12NO0WpzJIS2sppVMxJI8gpLwHFejLOx/J8WTJLdTyyR0qJKQ5NP5gQK0u7xdmPiVE4adaRudJJS2zOAT3DduIzElfxlOAGGySw59BQk9hASZaCtyWBcmm2zU+/Eb4ovsb5JLo0YmpUh02NByWoTxGo/wCH2ZN8SUr8PU3n0n6t7x8+kZioMmWKC2r7+dzXmDfDObHDzULJJcK1ckH/ANgIE+O4sWL3TcYiRqmLKQaKILlgfq3+IBxfxcOP4iXrEtJdYSoAtupI3Z7FwXgfL8drueskknYuon0uaQZ4kzNJwcxOnoDA/wA1bFLUFQ5eJqNYzO7wV+JvEH8TJQJc4ku6QfmAZjpFDqYn/wASIy+X4dK5a06mVQD/AHVKbhh8p3em0J04shQcA6QwcbAu2x33rHROJLh3N6nnjgWjqjx+KpEXPyen2Dwbn5nyTqDaemtS4FRD/wDiA3zJDbP9O0fIvDPiAYVZUXUkio2L7/nGsleNpS2IDP8AhJrCuNE5IzE/MgaOTTen1FIicyXcFxwaiFKiRQj8ormClj7xfxQBthsatJXM1FIbS6f6rgEWoPrHclAWtSlnUXc9gXcD6+8J0S6O7Dzt5+0NsgxAQSQHej6r9qwk1mFOP+tB5+P0zCC6VIKkhSPMsSOSDd4mjOprumYC4AKVlrC4NhBWeS0L6yliSai+1XDgv+UZ8JGy2PBH5iBFJoeTrB1hQtcwJUBqmEJcWDkMSq2xjTZ94uEuepCgo0ADChLAgkGpS7Ft2ezRiMPi5kk6klIVsu7c6dgrzBPDRWrGzCXUoqJJJJZRJO5Kr+sB8dsKkMJ2OUZqlqSKKanykgaabPUOBAmIWy7u6jaqWUHJHoqnnE8FPEwpllKzV2BGl9+lmAIASTA87E6XT8rFmAYBjx7QyQrH+T4CSQNblSiwGqgINSwvz7w1z7ES0hwNLDpAB1NUUarUIeMMma9XL6gR2/u8FjFFXUVl2rUvclnJcU35NoWUds0ey7DY5SCQB1L2Zwqlb2NTW3lBs3PVrWgFIckKWAWBZwHT+EgKIoaj6KhmCzRyavq7Na29vpFmGWpwSQK7DgA+lG9oLj7Y6eGixni5PwkpSlSlM5SSGSn/AHtvxW8LcZ4inrCdc0FKq/CRQAbObv5GEk9YB5qSA3c7Hy72iWFlLWp6jgjaB8cVofkfRp8Lk6ZhTNCRKl0SoAv2KmLqZ7+cG4vwzdEshQU5QR+IX01sb37RmpspSEakqqCedYD0SS/f6Q6yrxIZQC1pEyrMVAL1NQsK73IYxGUZdovGUOpYZiclSSXdJsxrXsLvA0/FlVFOw279x7+8a0eOpK5xVMkDd5n42YslgzkmhJP2qRn3iDBrXJQZaSKFbJZMoG6WSOtQeotDqclScSL44vqRikyizoN7tvyO/cWh/g8k1alKWlQoykWNLMsA0ta8aLLMXgsXOl9K5kxl6ZSkOkAUBVpYGgdrVrUQwzOY7pSgISNkjT70iU+Z3VUy/DwLu7RicZICA0sF/Q/aAMPhyhlKLAV3Nt+8N8wUASTeE7KWTw3nb7ReDtEeSkx/gV9PzEA+X5xzOs9T8MyUSz8NhUKuWHUTV61akJUoISxCwTazW4PnFCj+F/tBUUc7kxesV59InLmaS4APn+cTmSq2bvcfR4LQhO7Es9En6GKtkwfUuZZNOw/bQRhcGoVJZtjBcmchKaJXT2s9xBcnC65ZUkl3qSQ9WYAsx+kJ5DCtEkHciO4vBFDEEk/aBzMb90jmt7D9/nFRCyYprgRbJYh0uCGoPlY7GAgCaBz2vBKcuWQ/6/cCA6GV+g5SgtDBRCnpVxUWNKFhztCtZIUQWLU/Z3i5GEICgoWKVMdwCU+f4oMz7Dy5fwky1pWBLqR/uLA92hVjoe21osckMHv+UWyZCmt9IHlLb/MEoxgG31gsMa9nZMyYh2Gk79+1Ra8Uzgo1YeV2HAeCv+Yp/q94kcwQf5oXfweov2AKkmjD6frBeW4OYorSlvlfgUrvQuWHrSOKxodnI/dos/5qEJOgFzR9RszEH1jaL9f0HkoIUCQ43FWIPBd3hpMwso1BZqgPq+5pCSViymmkA0LtUdv3+sXYqVNEtMxQ6V2fjYtZjX2jNaFTSRDG4hJWWAqXJBfZmB83L8w6ybBo0zFlYDAKcO9vloLuw/7u0ZxJr1VH1hvgcPM0H4QExKwRqFFIJZ9QNqJ8i/pGmsFjLQmRMPwnWkTAXevWkOwc3NuIEzXGjSAnUNQAqx6a2VcvEpuIQmhUFnlHyju9ifL32gJaDNm9LktTVSgDkkmwHMLFaPKWUBoETN96/sx1CaxM9XtaKkaD/D+bqw08TEByxT6KDFjsYfYvPJk4EpD7kqIp9a3sIyaU+neNpkvg5U3C/EQAdT6eoCxYmvJBiHJGN+TOiE5pOMRFNQE1mMomxQoEC46uI0EmUmXh0/C0ibNlzAuoURLL8uEOBVQO21iFMymdKJQsEMHDqIFLDU7E1sOIV4lBUzLJWwCUg7H+XYecb+uhLrsJ1qQhwhKR8xO6QqzkFxwHD2pHsVl1JSkgPNBUkMXYFjRXzV1f+MWZZM0a9fVKWyVhSmJIqHFHIrzvE1Z2QpctGltOlD1YEgKSgpB2+gjW0ao9imVl5J/01FW3SKvwX+8cxZWnpMopuzvXuP1BiC8QVE6VEPcpLDku7RxGPKBpSEKFQVVOqrvWKaSeEpGNWguFLFGOmnvt6Qdhc3URpSnpfUXu4YetBbvC/D4eZMSr5UgM+qjubJG53LVAENcUhMrCyU0MxWpZLXBUnT/+SIWVdDxsS6CosLmC8NlRVYFRFSBdnZ/Lu9HgJRgvDZjOSgy0LUAo2B3PG9YrK/RONexknLdAqoIBqFG1LpUD8p/xuDFMrO0yj0n4iS7oPyg2SUquOWhViMLNfrStzUFQNuXMVnDkCp9N4Txvsp5tdFisQokqO96WjmLBoCGIHbz29IrAJ3/KIFMPhLTgEcZ4kUjYxJMvmCaiK5RBIIqCzb1jVS5EvDoGmWPjKSwWFCYQskpYP0oL8alBu8A4zOkrKGlJ1JHVRwSCCkte43O7WiEjM1FWuZqLBgQkdIJqEpppNuoN6xKVstHxTPTfDjLWlyrpBQU1HDkjZwQPtBw8JoQHWv5h0pDkEuAwUCxNXvSrwJNztDJ0hZL9RN1gsWNWBBFCLOYgvPFEAdTC3UwBe4Gmm9uYX7j/AEHGOyVCG6TNUQtKSHEyhASohtyFMQ5eCMZlMtMpMlaSJvSlbFtGmrMzgM2+xreAMDj5qpgMsSkFZSQC4TQuNOqlwbcxqZfhnELSrqlhRSQR1AV2JLhVmiUm12x0kzBL8KTVJCkAKBNkuW7cn2iC8qxOEWFMqWoMeP8ANz7x9Zw+WaEoQ7KBq+kUAsGf37QtznwnPUtWlloOkssvR6h2sDtRnubQFz3jB8Sq0fP5uYypx/15QSs/9SV0EnlSQNJ9oBnSAkshThVzaxtTax7w3xWV/DnqSSiUCTQqC00IdOqndhekLM7RLSoJl6T/AFJLg+jUi8X+E3nZyXlZZwRXziteEKSN3HsxIIqIEC1jc+8XqlrICiabf4hhfJekenIb+/5xt/CPi5KEokD/AEwmpUVEa1KI6AAnpZ/VhGJTh0HS6lb6hpqOCHLKHsYY5bJTLCsS9JfTL1hgqeQSn8RogOt+Qkbws0pKmGMmnZ9OX4gkTApKzUOGcKAO2rTWh4rCeTk0uYWSqXpJrQ6rbBV+xj5oiepJoojvX61rzGmz7H6VBMo6kaUpVah0BtyxIqdg3nEPicXSZX5FPtDLOfB4kFRCmFSErSodyxND6WhbMzhMuX8JKKt1rdib0DHpFR57wpl+I5oupSuAVE/eLFFU5bqTpcua14sav2iii/8Aon5f5BsNh1TlfDloqrkgUFd2SLbv9oc5d4PP/VKGJ0pDvqNPlKC4Ae/6RCRhJcskNX+o24Y2jV5PmqOlOoailwoO730gnsb/ALK8nI1/I0ONPsuwPhaRh0GYQCEjUQ5VYfhCjU2EZjx7jUTZiCihSkpUk0UOp0kiwcEnnmG/iPxUEoMt0h6EFGon8mj59icWVqcwvDGTflI3I0lSOqEeRMMej0dxylkzFqJDklgwfYcDgRVq4AFY9HoFBssm4lRYKVqAsCKewiuPR6AYr0RbhUpCuoluOY7HozCdnGvl6xzWCN3j0ejJGb0nIKRUktwPSrkHmzRcJiSp3JFOR6PHo9CseLNRhMLIUEichjcEOC5FzopUCNdg8dLEkJlLPSGZWr0cl3jseji5EdXGUzc5SC0wlApUJB823ieYeKpaZSh1KJTdyBahpVqx6PRNQTdlpuj5Vj5oX19RfpKlF3Uzk82NtoHC2cKY2+jEMdo9Ho9FHnN6XYbFAUsDwBqrtqUHA8hDXFeISk6dKS16EhxQVV1KowctuY5HoDimxoyaQjxGJK1PuewH2i3LccJc6XM0hYQoHSsOk+Y/e3Eej0NQl+yOIWZi1WdRJYdzQdht6RYMKwOosQW0twLuKR6PQGFFqMAABXz+sGYaTqPSQANy7x6PRKTwtGKsaGSyWJCiC5QoOkjcGB8DjQNZGnSklI6aEgFZI3B0hu/aPR6Ehq0fkx4Z3McV8RZL8k35P9oBJj0ejqickj//2Q=="/>
          <p:cNvSpPr>
            <a:spLocks noChangeAspect="1" noChangeArrowheads="1"/>
          </p:cNvSpPr>
          <p:nvPr/>
        </p:nvSpPr>
        <p:spPr bwMode="auto">
          <a:xfrm>
            <a:off x="307975" y="-800100"/>
            <a:ext cx="2857500" cy="199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6" descr="data:image/jpeg;base64,/9j/4AAQSkZJRgABAQAAAQABAAD/2wCEAAkGBhQSERUUExQWFRUWGBoYGBcXGB0aFhoZGBUYFxgXGBcYHCYeFxwkHBQYIC8gJCcpLCwsFR4xNTAqNSYrLCkBCQoKDgwOGg8PGiwcHBwpKSksLCkpKSkpKSkpKSksKSkpKSkpKSksLCwpKSkpLCwpLCkpKSkpLCkpKSksLCkpLP/AABEIAKcA8AMBIgACEQEDEQH/xAAbAAACAwEBAQAAAAAAAAAAAAAEBQIDBgEAB//EAD0QAAECBAUCBAQEBQIGAwAAAAECEQADITEEBRJBUSJhBnGBkRMyobFCwdHwFFJi4fEjcgcVQ4KS4hYzsv/EABkBAAMBAQEAAAAAAAAAAAAAAAECAwAEBf/EACIRAAIDAAICAwEBAQAAAAAAAAABAhEhAzESQRMiUTJSQv/aAAwDAQACEQMRAD8AezBFQeLpoiuW0cBYkERehEVGbHBOjGCwBBAWloWKnUjqMRBMNULG0dWXhcjEl4vlznvBsxaZQ3EdKWEVLniKZk54BrDZMwefEWGZCtGIaLpU1zGMdmT3gWfJ1qSQpSdBdvwq7KG/nBC0REra8IMD43CJmFJV8yFakkUILi3Yw1lrp5wJLUEjUWZifar/AEjqMaChKk1Ciljb5rHytACkNU4lq+8B4fMkz1rSUAiWQUF35BP9Jpa7KD3jqJnMSKgLDn6s/uw9oV6OgtJ9ohODeUQE+sSw2KB6VfKd+DzC0Esws7fiDf40mFOLlKQoi3284lImPQ7QVaAx/hy9YtUoWaFsrFNydoYSi4iqYp28dIHEQVNvEPixrRjqUAR7UTaJJREkSiDASswLMUQYomLMHzpbQGuUSYRhMomSTUiOfDaDiYFndovRIFUYpUsmLVqikrgBIFZ4ixAit3jpXWAYtTFhnUiqXN2jwLxgE/iRagv+kUpTE0S9wYxiqXh1ayXPltDWRIapimRiEgs4Ju2/FnfdvWLzOjUYjOQXtSBptLnt7wViJlIzWYY4sGVXYckVS42qIlJ6VjGx9MlhSSFVBDN24iqYJq1JCdKUJIK1FiSzMlI24c80icvEBaQoVBDj1DiKcuE0rUqYyU2Sn9f3vB6MMlniLQoae8LpyFa0lK2SH1JZwpxSrUahgTF4dBmImKcqRQXYPctvC+xhwoMXf3ihOJc0ILb7PwOf8QFPXq/mAPcV5iIxQBbbiHFs02AxAmJ+HMuPlVv5R04XSrvCCViCOAxpGlw2M1ywotqBArR3t++YVsKCEJShBUogJAck2DRXlecictSEpqgBRIqnSt/hh76ykAlJFAYsXjghBJoAHgfIin4XxBLTLM5RmKSkcgAEtvpSK94ZNAaGxlAx2XIEVypkXBYhlTAySJQFotpFQMdKoosFaOqaKSIt7xRMMTkFGWAgXEFo7g8SCWMRxbuWipMBXM7RFwaRUSXiwLrChJoRHTLTaOBUQSuFDRfLwz2YRXIRpR1H8SgO/UwA/e0eGIYEsCf3zC/L56ShykpUJhO4FVDuRZt4yMOPgVpHEIZNdhfb/ETmT0ggKUkElgCbntAmC65CfisdQ6gbXNyb0vGYEgLI8qWJ06cvS8wjSU16RYu+7/SHS1tEsOoM6WINms3pAmM1PGMz0zGDiFOJLuR6bWgtZ9IgZYpTz+8bxoW2LsnxSygGzWD1bvxGgTixpBUa8RnMFOZQBHzJB/L1r94PnrAD3cev77Qew+VBys4D2YRJeZoNAxLOz19rxm8BjTNVMGhQCGZRoVFq02aDk4FJIUzKsDv7wriMphmJzFCA61BIPJv2A3iJxSSkFIvb8orVgRMGlQJAOxI9yLxciSEsAGDNzGM2VnGFKVLUdISCalg0MPDudKnyQpaTLCqixOmhSq32gLNcsRPlfDUVBy50lvytFmAwacOgIlhRdwlCiSSo2CQfIdh2hZVQYt2NMXjlTP8ASfUoq6zyPmSQ34dNfNo0+GlskB6MAI+e+FJGIVPOIVpKeqUoByVVdUxAZmSW9LR9JCGHEKolmdSwiwKipm3juqCagiWqJPFCFxaFw6YjR1zEVu0S1RFS+0FmR83UouweL0YxqHfaOGWKBq0cwDiMQlM3SKkoNql3BFNgzwUydE8TiGvFEvEBwOaRcsaiAkPSvm/HlCfGzFJIAAosB34NQ12pBMux7ra0CzsQxD7lrdj+kSJ6SQbb/pzC7EMRLUq5Y/Q2/e8IMGnENQkitm2Yj7n7RThcUUy1OgvrqOBcfYwonALUvQoEgqV81SEHV6uAYuwstMtJQBc6gfUA18/vGoxqjPltrVRQFCry2iGTYtE2UBqBoQRcXIP77wvmzEStfxFN/phXUQAHcXNzS3lAngWUTKqXdy+3zEU+kFaCjW4TDJQkJSAlKQwAsB5RZOlpUl32d3pCrGZkiQqWhZAMxQSmpv34FqxLDTHw6z+JII+pD+0BujURxskIGpRASByGitI1JCgHBD96s3nSF+YT0qkdYJSmWSQFKTYWoRdxvtFeEzBapaFIB0gAVsAABftGvAeINmKglMpQNUkpI3YlxT0+sGAhqnuO44hHnWKExM5FHT1JIu12BveB8qzxWhIU6gAbio5ruGbY+kNHoLjZosQrSlSpbau7s9nLentFmW6whInKCl/iLMK1YcgPCv8A5shRYUe5UH9Azxbhs0BnplISZiikqKkHVpFgSL3P5xhaaG6Jxegp3ialjVV/IWjhBsQR5wBPxehbBirZ6txTc9oVtIZRbH6FJCdS1pkoNEqWoJ1f7QS5j0lMuYFmVPlTJpSQllMEg3YfNXdUZKe8yYFLJKgXJNSW2eu7M1LwLOnGVMlkOSFBRrsnZ9nNPKJt+RZQo+i4PMpWFlIQosUhIqQAouyiA9aqJpDDDeKZMwslST2cP7GMl4Sy+XiFTJ0/rVwTQdm4u1djG5wsiUgnQlCPIAfYcfaAr/R3RYMUhYof19OYIQC1bxV8VI1hwCHB2Pyv+cTlzB/MPftDoUlNmaSkMTqLWoKO5P7vF2iKMYQAkkgdaN/6gItXNH8wcu1RfYXh8FsuCYrmRNJp2ipShzGk8Auz53lc1M4amagpw/8Ag+8J8Vj0IWkIqrqCzUF1X+xi7KJExKdKLgN6PbzqIpzXLpiFa1fDSVEOHDq9CD7iGqmSTsbYTEKSlBa6g/YB7+w94U4+UJaQpbE/EPoHf6AisF5aj4iVatSSBRj9aQHmWHKkBRJcFmfqbdlCvFIR9jRaDMTNCZSiXIIIpyQWb2eE0ucFJFaIAYuXJDMn0Bg/DpmzB8NNUkOCWHSkPcCjgaQbuYXJlywhLBWpbE1sVBnYF+3pGsKVmLxuMIUogFCgomnd3He8E4HxEuiV9QA0hy1Hdn9YeYjwuFzZoBLJ32fS7lyaesDYfwTY66FyAGct32NRF7i1oltMfYvMsLMTL1AKSQQQrqUk7BiaN284s8PZwlMxEhCR85L/ANJD7cNCaZlSUpJKUAgN1BQPqpNCe5h14dlSwuYUaXehFWYlLUPAT9Ingxrh8NZFUuLFgWP5bwrQqWmZMClsxL9Tclwxe707iB8VjAbprvpor794z2JyxLla1ku+mjlie28I9MgjH46WXQlzQA7Agmgbjc+UN8BOT/D6H06QQDtRSnjNLyMp/wBSWr4la0YMLm/1izJ1KRJXMWmipjvqtqAOlj707wGk0NqF+dYcSVWCieaEE8+hirLMUklKdLkP0poxuC+8c8SZhqUkAOoHUTajMByfOAcOheoK+UqAt7B97RZLANmhXKDOBy6Szg9t2raK0yQ4UkF6MU37MRWOoKZeirFRqb78+p+sFYjDKQsGWSVO+kV/we+8SaodM03hbPJqj8LEIK0t0TFCoP8AKstUHm780aOM8OnqWqdLBqW0HmgTUk+UIf8A5NMCdJAdmoHL8vtaC83mBKQqfPOq4Qhiov22eJSTsZCE5msqUlTJYkOw8hbn6Qd4bknFuVrCCGDBALglnFhz6xl8xnrB1VKVE0fUpJYXLULM4FmHlG8/4WMtKkzJTVKhMFCWYBJFwzkg2vFXFJWK5Wx/h8nVhpapkmcVUqn4aaihoHvbi0H5Nm5mI+K2kmpCz0skVKeE9zyYS53mWha5KVB3CSp/lBuOymcdmMdQEpSly4SFeyv8fSIOx7ymOlZpNK1NhnozuCl2uCBUERUqVMMtRmpCQEkhJYalAulyC4HrDHLsVLKUJBDswAPA/wDX7QTOwCVnrUbVA2dxfmFl0CLdkJeDExIIQhKSHcjehfTv6kRJOH0KcArWCGSwahGqwoawPgscRPXJSUhMvSAFOVEFILuKC/0irPMNPV8b+HVpWyFSzt0uFBu9j/uhEtGbCsFPdKkJUrUlRBJAcB3AaoLCji7R2Th2UVFalqZq7P2EZ/w3k2MlT9c3SxQpKgD/ADEGh3YinDxbmviIYed8MgqchLlh8xDNWrA1i9Ml5GNybO1sSVVSyvMAKp3qUlvPiPYvNgogrIcOSfo9d3+0LZ+RzQHQo6hWzGn9Sav94RYzETkrUJoVrIAOtjSjENf3Mdfhtk7T6N4nF0BSoENsfp5PC/OcwHSSWZJfmt6bWH0jFmdMDsSGrShI8wa12jv8dM8t3r5cxvAVKmbLDeJfgAEOqgDk0/mLlq3FhCXE5qSQtNELWSxsDqr+sZ+XJWprmnctxGnyHL9WHW7apawQ7EfKCzd2gOKjpRGhkjXNXR9QC7UuR6Xhjg8kl6kqIYprR2fy3H5xj8gxEz+JUrWQACVPUqBJSB2qPRo0MkKSVaZqgCSbgh3rRQIAeEkqWCewPxRjESVaVTKrB6QLCwJ4dqQl8OzULnGYpkglQUQdJBKgAQQQ51U/7vazxVg5ikKWsBfwwk6iDqZSiGDKKdq2tGcyxCjrIllRQ1QDTUWDgF+XG7bXhoxXiM3p9ExGCUglWpRHBYtW7s5s0Dz6B6KAqQaON/WFk7OSEdSq8HpPolW3rBMvDGcRpUA/Kh7ROSHg90W4rNkk/wCmCEJYt99T+YYRoJqxNwshSKBWoqCT+J9N2vUj1jJeJ8kmIIWdJClFPSp3ZD1TTYQ58LS5nwASlQSo6gQk6KAAn24/lEM0kk0FvybBs0y9Mo2dRABUam4FOBX6QunTACaWp7ExrMVIE9K0pIKgGpUv+doy+MkstaF0I3+u8MnYiQT/ABKZhBQN6VoLQ9yFC9TqAYG+zAM3ev3jK5WhUtf9NCX+Xzj6HgUJVI6bVY8/27wksCZ7OMJ8xlB1KFQDuSwbuB+6Qjn4Y6QX1zFG3A/ETuwjfYTDp1DlIc/7vwv6OfWFubYqoRh5aPiqLhkgqqbOr0hFKsGRjsdhVHQNL8M7FyKp9o3MzCTk4dAw8wImkJC9VVWqyhYjj2Ii/JslmSiVzzqmqtVwkbhIAAF/K3nFU2apa1TP/rQnSEqd1LGoldH6BRnN/rCSnefhaMP0V4LJUSwfjOVtUktpYuo0dqNUB/OHOa5YqShE6UUrkqAOqqlAGzuSFJrdhU1jNYrO1GbqDFAdLGxBBBPa5aNb4YxijITICRNlFBJVYgKWpKkaTvVJodlU5zurYrjuHcszJKNC3rqL0AukgB7+W0GZh4mElZNTQOOAHZvr5vGWdaUFmOhRuTsWdmhxgJasRMRL1tLAKiwBoGYAEc8bP2hJRT0VNgGL8XSZyvjSlKRNA0q1IISpq0KXAPc9uIYZH48WSypZBajqQTtSqheGPiLCScNKQopExalhCXSmr1UTSoAD96R8vxHiRacWopSlbKKQk/IElZ0sEgWFH3huPjU+kaU6xn1xXikpDmVW7Baf1Lejx868TZlMxE0rUkIUTQAFqBrm9rxrpmCSrSSWBY7N6cC8QxOWJVdj9QY6YRa1nFKa9IWqBI+Yv2p9IVYnKUzCdbvYF6t6WicjNVXMtSa97RecyS3zB+4L/lHTaIpSQvk5BLDjqPYn+0DT8llJUGSzmrktdvQUhvlWI+KsJJSb1FTT+mFninGCWuWkVJUNXISFcd3v+kRlJ+VI6+JfW5PSrFeHQtBEsSwedSqVru0aLw1kYlYRQKtRWsknZwAA3tCjB5tLmtpJuwHLbAXaH07GskIBsG4rufd4Xl6pA4070y+CmBGNWkfiFONQJPtT9tDyXMfUVBxRPBcuSXG9hGbxxH8S6SxBBc8hRFfesbQYDQ/xCHCXYUD7FR4AevAhW8HcblaMHnuYTFLEsk6SpLJFEsFU+9oEws0AllEKUoKLFmIXRm7OexMW55iPiYnQ1Etpa+5c8Hdu4gFUpklZIBBbT2cknVv/AGiqWGHknOpx6VELqzqS4J3d6P2gyXLSlHxdSQs8J0gAVsA3bzPpA2V4p06HSReoAvce4ixcpKnDqU27uwuXDVHlUNvEpLS0esAMynKmTOtT9CyHs7NQbVEHTJhRhUJ1llFSgCSOhJCKAHdQWfJuTAGUFMxS1AdKUqFWs5f8jtGiz3LlTJOGYh0pXLIJAsvUkg8EKFf7wW1dCr9FmFxk2WwSykKDp1BnfbUAGPZjF+Ow658srMlWtNQoEF0szUqSPSDMvC5crQpKqV0qba7EFje8SkKUFDQdCi6tKyyW7KuPV4k5U8OiPHaMpLDka1OBZLMPMjcxocqz1pSq6e4PUKUYbnt7wuzjMcLMQonUnEAtplpoov8AMo2PmDGflylLuWB2D77OAamLJeS3Dnkqzs1WG8XJlpmIqVqUC9y2hKanculz53jhzaSv5wt7poKvYn1t6cRnFYXSGOnkBJBoL12NO0WpzJIS2sppVMxJI8gpLwHFejLOx/J8WTJLdTyyR0qJKQ5NP5gQK0u7xdmPiVE4adaRudJJS2zOAT3DduIzElfxlOAGGySw59BQk9hASZaCtyWBcmm2zU+/Eb4ovsb5JLo0YmpUh02NByWoTxGo/wCH2ZN8SUr8PU3n0n6t7x8+kZioMmWKC2r7+dzXmDfDObHDzULJJcK1ckH/ANgIE+O4sWL3TcYiRqmLKQaKILlgfq3+IBxfxcOP4iXrEtJdYSoAtupI3Z7FwXgfL8drueskknYuon0uaQZ4kzNJwcxOnoDA/wA1bFLUFQ5eJqNYzO7wV+JvEH8TJQJc4ku6QfmAZjpFDqYn/wASIy+X4dK5a06mVQD/AHVKbhh8p3em0J04shQcA6QwcbAu2x33rHROJLh3N6nnjgWjqjx+KpEXPyen2Dwbn5nyTqDaemtS4FRD/wDiA3zJDbP9O0fIvDPiAYVZUXUkio2L7/nGsleNpS2IDP8AhJrCuNE5IzE/MgaOTTen1FIicyXcFxwaiFKiRQj8ormClj7xfxQBthsatJXM1FIbS6f6rgEWoPrHclAWtSlnUXc9gXcD6+8J0S6O7Dzt5+0NsgxAQSQHej6r9qwk1mFOP+tB5+P0zCC6VIKkhSPMsSOSDd4mjOprumYC4AKVlrC4NhBWeS0L6yliSai+1XDgv+UZ8JGy2PBH5iBFJoeTrB1hQtcwJUBqmEJcWDkMSq2xjTZ94uEuepCgo0ADChLAgkGpS7Ft2ezRiMPi5kk6klIVsu7c6dgrzBPDRWrGzCXUoqJJJJZRJO5Kr+sB8dsKkMJ2OUZqlqSKKanykgaabPUOBAmIWy7u6jaqWUHJHoqnnE8FPEwpllKzV2BGl9+lmAIASTA87E6XT8rFmAYBjx7QyQrH+T4CSQNblSiwGqgINSwvz7w1z7ES0hwNLDpAB1NUUarUIeMMma9XL6gR2/u8FjFFXUVl2rUvclnJcU35NoWUds0ey7DY5SCQB1L2Zwqlb2NTW3lBs3PVrWgFIckKWAWBZwHT+EgKIoaj6KhmCzRyavq7Na29vpFmGWpwSQK7DgA+lG9oLj7Y6eGixni5PwkpSlSlM5SSGSn/AHtvxW8LcZ4inrCdc0FKq/CRQAbObv5GEk9YB5qSA3c7Hy72iWFlLWp6jgjaB8cVofkfRp8Lk6ZhTNCRKl0SoAv2KmLqZ7+cG4vwzdEshQU5QR+IX01sb37RmpspSEakqqCedYD0SS/f6Q6yrxIZQC1pEyrMVAL1NQsK73IYxGUZdovGUOpYZiclSSXdJsxrXsLvA0/FlVFOw279x7+8a0eOpK5xVMkDd5n42YslgzkmhJP2qRn3iDBrXJQZaSKFbJZMoG6WSOtQeotDqclScSL44vqRikyizoN7tvyO/cWh/g8k1alKWlQoykWNLMsA0ta8aLLMXgsXOl9K5kxl6ZSkOkAUBVpYGgdrVrUQwzOY7pSgISNkjT70iU+Z3VUy/DwLu7RicZICA0sF/Q/aAMPhyhlKLAV3Nt+8N8wUASTeE7KWTw3nb7ReDtEeSkx/gV9PzEA+X5xzOs9T8MyUSz8NhUKuWHUTV61akJUoISxCwTazW4PnFCj+F/tBUUc7kxesV59InLmaS4APn+cTmSq2bvcfR4LQhO7Es9En6GKtkwfUuZZNOw/bQRhcGoVJZtjBcmchKaJXT2s9xBcnC65ZUkl3qSQ9WYAsx+kJ5DCtEkHciO4vBFDEEk/aBzMb90jmt7D9/nFRCyYprgRbJYh0uCGoPlY7GAgCaBz2vBKcuWQ/6/cCA6GV+g5SgtDBRCnpVxUWNKFhztCtZIUQWLU/Z3i5GEICgoWKVMdwCU+f4oMz7Dy5fwky1pWBLqR/uLA92hVjoe21osckMHv+UWyZCmt9IHlLb/MEoxgG31gsMa9nZMyYh2Gk79+1Ra8Uzgo1YeV2HAeCv+Yp/q94kcwQf5oXfweov2AKkmjD6frBeW4OYorSlvlfgUrvQuWHrSOKxodnI/dos/5qEJOgFzR9RszEH1jaL9f0HkoIUCQ43FWIPBd3hpMwso1BZqgPq+5pCSViymmkA0LtUdv3+sXYqVNEtMxQ6V2fjYtZjX2jNaFTSRDG4hJWWAqXJBfZmB83L8w6ybBo0zFlYDAKcO9vloLuw/7u0ZxJr1VH1hvgcPM0H4QExKwRqFFIJZ9QNqJ8i/pGmsFjLQmRMPwnWkTAXevWkOwc3NuIEzXGjSAnUNQAqx6a2VcvEpuIQmhUFnlHyju9ifL32gJaDNm9LktTVSgDkkmwHMLFaPKWUBoETN96/sx1CaxM9XtaKkaD/D+bqw08TEByxT6KDFjsYfYvPJk4EpD7kqIp9a3sIyaU+neNpkvg5U3C/EQAdT6eoCxYmvJBiHJGN+TOiE5pOMRFNQE1mMomxQoEC46uI0EmUmXh0/C0ibNlzAuoURLL8uEOBVQO21iFMymdKJQsEMHDqIFLDU7E1sOIV4lBUzLJWwCUg7H+XYecb+uhLrsJ1qQhwhKR8xO6QqzkFxwHD2pHsVl1JSkgPNBUkMXYFjRXzV1f+MWZZM0a9fVKWyVhSmJIqHFHIrzvE1Z2QpctGltOlD1YEgKSgpB2+gjW0ao9imVl5J/01FW3SKvwX+8cxZWnpMopuzvXuP1BiC8QVE6VEPcpLDku7RxGPKBpSEKFQVVOqrvWKaSeEpGNWguFLFGOmnvt6Qdhc3URpSnpfUXu4YetBbvC/D4eZMSr5UgM+qjubJG53LVAENcUhMrCyU0MxWpZLXBUnT/+SIWVdDxsS6CosLmC8NlRVYFRFSBdnZ/Lu9HgJRgvDZjOSgy0LUAo2B3PG9YrK/RONexknLdAqoIBqFG1LpUD8p/xuDFMrO0yj0n4iS7oPyg2SUquOWhViMLNfrStzUFQNuXMVnDkCp9N4Txvsp5tdFisQokqO96WjmLBoCGIHbz29IrAJ3/KIFMPhLTgEcZ4kUjYxJMvmCaiK5RBIIqCzb1jVS5EvDoGmWPjKSwWFCYQskpYP0oL8alBu8A4zOkrKGlJ1JHVRwSCCkte43O7WiEjM1FWuZqLBgQkdIJqEpppNuoN6xKVstHxTPTfDjLWlyrpBQU1HDkjZwQPtBw8JoQHWv5h0pDkEuAwUCxNXvSrwJNztDJ0hZL9RN1gsWNWBBFCLOYgvPFEAdTC3UwBe4Gmm9uYX7j/AEHGOyVCG6TNUQtKSHEyhASohtyFMQ5eCMZlMtMpMlaSJvSlbFtGmrMzgM2+xreAMDj5qpgMsSkFZSQC4TQuNOqlwbcxqZfhnELSrqlhRSQR1AV2JLhVmiUm12x0kzBL8KTVJCkAKBNkuW7cn2iC8qxOEWFMqWoMeP8ANz7x9Zw+WaEoQ7KBq+kUAsGf37QtznwnPUtWlloOkssvR6h2sDtRnubQFz3jB8Sq0fP5uYypx/15QSs/9SV0EnlSQNJ9oBnSAkshThVzaxtTax7w3xWV/DnqSSiUCTQqC00IdOqndhekLM7RLSoJl6T/AFJLg+jUi8X+E3nZyXlZZwRXziteEKSN3HsxIIqIEC1jc+8XqlrICiabf4hhfJekenIb+/5xt/CPi5KEokD/AEwmpUVEa1KI6AAnpZ/VhGJTh0HS6lb6hpqOCHLKHsYY5bJTLCsS9JfTL1hgqeQSn8RogOt+Qkbws0pKmGMmnZ9OX4gkTApKzUOGcKAO2rTWh4rCeTk0uYWSqXpJrQ6rbBV+xj5oiepJoojvX61rzGmz7H6VBMo6kaUpVah0BtyxIqdg3nEPicXSZX5FPtDLOfB4kFRCmFSErSodyxND6WhbMzhMuX8JKKt1rdib0DHpFR57wpl+I5oupSuAVE/eLFFU5bqTpcua14sav2iii/8Aon5f5BsNh1TlfDloqrkgUFd2SLbv9oc5d4PP/VKGJ0pDvqNPlKC4Ae/6RCRhJcskNX+o24Y2jV5PmqOlOoailwoO730gnsb/ALK8nI1/I0ONPsuwPhaRh0GYQCEjUQ5VYfhCjU2EZjx7jUTZiCihSkpUk0UOp0kiwcEnnmG/iPxUEoMt0h6EFGon8mj59icWVqcwvDGTflI3I0lSOqEeRMMej0dxylkzFqJDklgwfYcDgRVq4AFY9HoFBssm4lRYKVqAsCKewiuPR6AYr0RbhUpCuoluOY7HozCdnGvl6xzWCN3j0ejJGb0nIKRUktwPSrkHmzRcJiSp3JFOR6PHo9CseLNRhMLIUEichjcEOC5FzopUCNdg8dLEkJlLPSGZWr0cl3jseji5EdXGUzc5SC0wlApUJB823ieYeKpaZSh1KJTdyBahpVqx6PRNQTdlpuj5Vj5oX19RfpKlF3Uzk82NtoHC2cKY2+jEMdo9Ho9FHnN6XYbFAUsDwBqrtqUHA8hDXFeISk6dKS16EhxQVV1KowctuY5HoDimxoyaQjxGJK1PuewH2i3LccJc6XM0hYQoHSsOk+Y/e3Eej0NQl+yOIWZi1WdRJYdzQdht6RYMKwOosQW0twLuKR6PQGFFqMAABXz+sGYaTqPSQANy7x6PRKTwtGKsaGSyWJCiC5QoOkjcGB8DjQNZGnSklI6aEgFZI3B0hu/aPR6Ehq0fkx4Z3McV8RZL8k35P9oBJj0ejqickj//2Q=="/>
          <p:cNvSpPr>
            <a:spLocks noChangeAspect="1" noChangeArrowheads="1"/>
          </p:cNvSpPr>
          <p:nvPr/>
        </p:nvSpPr>
        <p:spPr bwMode="auto">
          <a:xfrm>
            <a:off x="460375" y="-647700"/>
            <a:ext cx="2857500" cy="199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p:nvPr/>
        </p:nvGrpSpPr>
        <p:grpSpPr>
          <a:xfrm>
            <a:off x="0" y="2360151"/>
            <a:ext cx="3317875" cy="2355954"/>
            <a:chOff x="0" y="7237"/>
            <a:chExt cx="3317875" cy="2355954"/>
          </a:xfrm>
        </p:grpSpPr>
        <p:grpSp>
          <p:nvGrpSpPr>
            <p:cNvPr id="6" name="Group 5"/>
            <p:cNvGrpSpPr/>
            <p:nvPr/>
          </p:nvGrpSpPr>
          <p:grpSpPr>
            <a:xfrm>
              <a:off x="0" y="7237"/>
              <a:ext cx="3317875" cy="2355954"/>
              <a:chOff x="6032667" y="1689451"/>
              <a:chExt cx="2657699" cy="1842930"/>
            </a:xfrm>
          </p:grpSpPr>
          <p:pic>
            <p:nvPicPr>
              <p:cNvPr id="1026" name="Picture 2" descr="http://jewishcurrents.org/wp-content/uploads/2012/05/Another_Spanish_Armada_Stuff_Wallpaper_loci6.jpg"/>
              <p:cNvPicPr>
                <a:picLocks noChangeAspect="1" noChangeArrowheads="1"/>
              </p:cNvPicPr>
              <p:nvPr/>
            </p:nvPicPr>
            <p:blipFill rotWithShape="1">
              <a:blip r:embed="rId3">
                <a:extLst>
                  <a:ext uri="{28A0092B-C50C-407E-A947-70E740481C1C}">
                    <a14:useLocalDpi xmlns:a14="http://schemas.microsoft.com/office/drawing/2010/main" val="0"/>
                  </a:ext>
                </a:extLst>
              </a:blip>
              <a:srcRect b="2920"/>
              <a:stretch/>
            </p:blipFill>
            <p:spPr bwMode="auto">
              <a:xfrm>
                <a:off x="6032667" y="1689451"/>
                <a:ext cx="2657699" cy="1842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12303" y="3116109"/>
                <a:ext cx="1298426" cy="264832"/>
              </a:xfrm>
              <a:prstGeom prst="rect">
                <a:avLst/>
              </a:prstGeom>
              <a:noFill/>
            </p:spPr>
            <p:txBody>
              <a:bodyPr wrap="none" rtlCol="0">
                <a:spAutoFit/>
              </a:bodyPr>
              <a:lstStyle/>
              <a:p>
                <a:pPr algn="ctr"/>
                <a:r>
                  <a:rPr lang="zh-CN" altLang="en-US" sz="1600" dirty="0" smtClean="0"/>
                  <a:t>西班牙无敌舰队</a:t>
                </a:r>
                <a:endParaRPr lang="en-US" sz="1600" dirty="0"/>
              </a:p>
            </p:txBody>
          </p:sp>
        </p:grpSp>
        <p:sp>
          <p:nvSpPr>
            <p:cNvPr id="11" name="TextBox 10"/>
            <p:cNvSpPr txBox="1"/>
            <p:nvPr/>
          </p:nvSpPr>
          <p:spPr>
            <a:xfrm>
              <a:off x="1027995" y="70528"/>
              <a:ext cx="1261884" cy="646331"/>
            </a:xfrm>
            <a:prstGeom prst="rect">
              <a:avLst/>
            </a:prstGeom>
            <a:noFill/>
          </p:spPr>
          <p:txBody>
            <a:bodyPr wrap="none" rtlCol="0">
              <a:spAutoFit/>
            </a:bodyPr>
            <a:lstStyle/>
            <a:p>
              <a:pPr algn="ctr"/>
              <a:r>
                <a:rPr lang="en-US" b="1" dirty="0" smtClean="0"/>
                <a:t>vs </a:t>
              </a:r>
              <a:r>
                <a:rPr lang="zh-CN" altLang="en-US" b="1" dirty="0" smtClean="0"/>
                <a:t>英国</a:t>
              </a:r>
              <a:endParaRPr lang="en-US" altLang="zh-CN" b="1" dirty="0" smtClean="0"/>
            </a:p>
            <a:p>
              <a:pPr algn="ctr"/>
              <a:r>
                <a:rPr lang="en-US" b="1" dirty="0" smtClean="0"/>
                <a:t>(1585-1604)</a:t>
              </a:r>
              <a:endParaRPr lang="en-US" b="1" dirty="0"/>
            </a:p>
          </p:txBody>
        </p:sp>
      </p:grpSp>
      <p:grpSp>
        <p:nvGrpSpPr>
          <p:cNvPr id="15" name="Group 14"/>
          <p:cNvGrpSpPr/>
          <p:nvPr/>
        </p:nvGrpSpPr>
        <p:grpSpPr>
          <a:xfrm>
            <a:off x="-2" y="0"/>
            <a:ext cx="3317875" cy="2360151"/>
            <a:chOff x="6101806" y="2285315"/>
            <a:chExt cx="2897806" cy="201639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806" y="2285315"/>
              <a:ext cx="2897806" cy="2016390"/>
            </a:xfrm>
            <a:prstGeom prst="rect">
              <a:avLst/>
            </a:prstGeom>
          </p:spPr>
        </p:pic>
        <p:sp>
          <p:nvSpPr>
            <p:cNvPr id="13" name="TextBox 12"/>
            <p:cNvSpPr txBox="1"/>
            <p:nvPr/>
          </p:nvSpPr>
          <p:spPr>
            <a:xfrm>
              <a:off x="7005225" y="2306243"/>
              <a:ext cx="1090969" cy="552192"/>
            </a:xfrm>
            <a:prstGeom prst="rect">
              <a:avLst/>
            </a:prstGeom>
            <a:noFill/>
          </p:spPr>
          <p:txBody>
            <a:bodyPr wrap="none" rtlCol="0">
              <a:spAutoFit/>
            </a:bodyPr>
            <a:lstStyle/>
            <a:p>
              <a:pPr algn="ctr"/>
              <a:r>
                <a:rPr lang="en-US" altLang="zh-CN" b="1" dirty="0" smtClean="0"/>
                <a:t>vs</a:t>
              </a:r>
              <a:r>
                <a:rPr lang="zh-CN" altLang="en-US" b="1" dirty="0" smtClean="0"/>
                <a:t>荷兰</a:t>
              </a:r>
              <a:endParaRPr lang="en-US" altLang="zh-CN" b="1" dirty="0" smtClean="0"/>
            </a:p>
            <a:p>
              <a:pPr algn="ctr"/>
              <a:r>
                <a:rPr lang="en-US" b="1" dirty="0" smtClean="0"/>
                <a:t>(1568-1648)</a:t>
              </a:r>
              <a:endParaRPr lang="en-US" b="1" dirty="0"/>
            </a:p>
          </p:txBody>
        </p:sp>
      </p:grpSp>
      <p:grpSp>
        <p:nvGrpSpPr>
          <p:cNvPr id="16" name="Group 15"/>
          <p:cNvGrpSpPr/>
          <p:nvPr/>
        </p:nvGrpSpPr>
        <p:grpSpPr>
          <a:xfrm>
            <a:off x="9132124" y="0"/>
            <a:ext cx="3059876" cy="4716105"/>
            <a:chOff x="9132124" y="195262"/>
            <a:chExt cx="3059876" cy="4106443"/>
          </a:xfrm>
        </p:grpSpPr>
        <p:grpSp>
          <p:nvGrpSpPr>
            <p:cNvPr id="5" name="Group 4"/>
            <p:cNvGrpSpPr/>
            <p:nvPr/>
          </p:nvGrpSpPr>
          <p:grpSpPr>
            <a:xfrm>
              <a:off x="9132124" y="195262"/>
              <a:ext cx="3059876" cy="4106443"/>
              <a:chOff x="9500260" y="433842"/>
              <a:chExt cx="2525487" cy="3564216"/>
            </a:xfrm>
          </p:grpSpPr>
          <p:pic>
            <p:nvPicPr>
              <p:cNvPr id="2058" name="Picture 10" descr="http://pic.itiexue.net/pics/2008_6_21_88252_74882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0260" y="433842"/>
                <a:ext cx="2525487" cy="1831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jonahome.net/bbs/UploadFile/2012-2/20122315122434201.bmp"/>
              <p:cNvPicPr>
                <a:picLocks noChangeAspect="1" noChangeArrowheads="1"/>
              </p:cNvPicPr>
              <p:nvPr/>
            </p:nvPicPr>
            <p:blipFill rotWithShape="1">
              <a:blip r:embed="rId6">
                <a:extLst>
                  <a:ext uri="{28A0092B-C50C-407E-A947-70E740481C1C}">
                    <a14:useLocalDpi xmlns:a14="http://schemas.microsoft.com/office/drawing/2010/main" val="0"/>
                  </a:ext>
                </a:extLst>
              </a:blip>
              <a:srcRect l="7129" t="4135" r="9212" b="3548"/>
              <a:stretch/>
            </p:blipFill>
            <p:spPr bwMode="auto">
              <a:xfrm>
                <a:off x="9500261" y="2148034"/>
                <a:ext cx="2525486" cy="185002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9756205" y="1669940"/>
              <a:ext cx="1811714" cy="595630"/>
            </a:xfrm>
            <a:prstGeom prst="rect">
              <a:avLst/>
            </a:prstGeom>
            <a:noFill/>
          </p:spPr>
          <p:txBody>
            <a:bodyPr wrap="none" rtlCol="0">
              <a:spAutoFit/>
            </a:bodyPr>
            <a:lstStyle/>
            <a:p>
              <a:pPr algn="ctr"/>
              <a:r>
                <a:rPr lang="zh-CN" altLang="en-US" b="1" dirty="0"/>
                <a:t>欧洲三十年战</a:t>
              </a:r>
              <a:r>
                <a:rPr lang="zh-CN" altLang="en-US" b="1" dirty="0" smtClean="0"/>
                <a:t>争</a:t>
              </a:r>
              <a:endParaRPr lang="en-US" altLang="zh-CN" b="1" dirty="0" smtClean="0"/>
            </a:p>
            <a:p>
              <a:pPr algn="ctr"/>
              <a:r>
                <a:rPr lang="en-US" b="1" dirty="0" smtClean="0"/>
                <a:t>(1618-1648)</a:t>
              </a:r>
              <a:endParaRPr lang="en-US" b="1" dirty="0"/>
            </a:p>
          </p:txBody>
        </p:sp>
      </p:grpSp>
      <p:grpSp>
        <p:nvGrpSpPr>
          <p:cNvPr id="22" name="Group 21"/>
          <p:cNvGrpSpPr/>
          <p:nvPr/>
        </p:nvGrpSpPr>
        <p:grpSpPr>
          <a:xfrm>
            <a:off x="9132125" y="4716105"/>
            <a:ext cx="3059875" cy="2141895"/>
            <a:chOff x="6996362" y="4476129"/>
            <a:chExt cx="2875579" cy="2239363"/>
          </a:xfrm>
        </p:grpSpPr>
        <p:pic>
          <p:nvPicPr>
            <p:cNvPr id="2050" name="Picture 2" descr="http://www.youxi366.com/uploadfile/2013/0614/2013061406042662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844"/>
            <a:stretch/>
          </p:blipFill>
          <p:spPr bwMode="auto">
            <a:xfrm>
              <a:off x="6996362" y="4476129"/>
              <a:ext cx="2875579" cy="22393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95858" y="4602307"/>
              <a:ext cx="2139466" cy="602567"/>
            </a:xfrm>
            <a:prstGeom prst="rect">
              <a:avLst/>
            </a:prstGeom>
            <a:noFill/>
          </p:spPr>
          <p:txBody>
            <a:bodyPr wrap="none" rtlCol="0">
              <a:spAutoFit/>
            </a:bodyPr>
            <a:lstStyle/>
            <a:p>
              <a:pPr algn="ctr"/>
              <a:r>
                <a:rPr lang="zh-CN" altLang="en-US" b="1" dirty="0"/>
                <a:t>西班牙王位继</a:t>
              </a:r>
              <a:r>
                <a:rPr lang="zh-CN" altLang="en-US" b="1" dirty="0" smtClean="0"/>
                <a:t>承战争</a:t>
              </a:r>
              <a:endParaRPr lang="en-US" altLang="zh-CN" b="1" dirty="0" smtClean="0"/>
            </a:p>
            <a:p>
              <a:pPr algn="ctr"/>
              <a:r>
                <a:rPr lang="en-US" b="1" dirty="0" smtClean="0"/>
                <a:t>(1701-1714)</a:t>
              </a:r>
              <a:endParaRPr lang="en-US" b="1" dirty="0"/>
            </a:p>
          </p:txBody>
        </p:sp>
      </p:grpSp>
      <p:sp>
        <p:nvSpPr>
          <p:cNvPr id="12" name="AutoShape 2" descr="data:image/jpeg;base64,/9j/4AAQSkZJRgABAQAAAQABAAD/2wCEAAkGBxQTEhUTExQVFRUXGCAbGBgYGCAeHBgdHxsfHSEiHCAcHyggIBwnGx8iIjEhJSkrLi4uHB8zODMsNyguLisBCgoKDg0OGxAQGzckICQwNTQyLywsNDI0LCw0LC8sLDQvLywvLCwsNCwsLywsNCwsLDQsLCwsLywsLCwsLCwsNP/AABEIALYBFQMBIgACEQEDEQH/xAAbAAACAgMBAAAAAAAAAAAAAAAEBQMGAAIHAf/EAD8QAAIBAgQEBQIDBgUDBAMAAAECEQMhAAQSMQUiQVEGE2FxgTKRQqGxFCNSwdHwFTNicuEHgvEkkqKyF0OT/8QAGgEAAwEBAQEAAAAAAAAAAAAAAgMEAQAFBv/EADERAAICAQIEBQQCAgIDAQAAAAECABEDEiEEMUFREyJhofBxgZGxMtHB4SNCFMLxBf/aAAwDAQACEQMRAD8AdCqd/wC/ywQtS298CCmAJm3r2+cbJVM7de/9MfH3PpIQGjYj2xKnF6iRMEDf/wA4gEkdv7/lgWqk40ETCLltyOdFVA6+xHY4MV/7jFQ4JXamSCpKtuB0PcYsdLPp1ke4x2qTviPQRkvviZcB0KqsJUgjrGJkbBhpKwk4OJFwCc2oMb+2M/b17HBB4JxMekOc40k4DPElOwOJBn19cdqneE46Qkg481YF/wASSdjif9pQiZ++OuYUYcxPXOIdeIqucXpfGiZpT6e4wBaMGM1yhAfGpfEQzCH8Q+cZ5yfxDHBoWg9pJTfHpcDEUruCMaVVRtzI7f19PTG6p2mzAM06vU1Q9RQIAWQs9STIBxXuNCqQ8M1NAZCkBgbdTJAt3ub74sfEWLQikBdJ1GLnso7Due22EFLhqVGMLpQWLRLHuATMD0GMB3lKDaVLw5m41DUKem2r+AEknT/qJ+YGLpwyouoGk2ZYDfUCUb4Y6h6ERhE3B2StWq0Qh0NZWUMSCoIKz1FxcgnFi4TxvUAtRQrSQCPpaOl7q3dT8E4PIQTYmkGqjls0qoahJVV3kEEfBE4o3HKTMz5iosXApKZ5ifQXj/kYt2c01AqtZQ0kd42H3/TCjiObDZiikAonORH+kgfnFvTCw1GcqGUrhfhGo4q1Fs9JyCskE8obkMW3xZ+C8Rr06aOSa1H6WBAFWkR3gXxnDuMJllzLFZPnm03PKn9xhjQrc5qIoC1VBdG3DEbx+R9cNfKz85pSmIj6jWDqGUyGEgjrgLiXEqdK7n4G+F+Uy75ZHYv+7J1IgG07j5OEOay3mP8AtFR9EmEBU6eW/ORfT+u22JyRdTlSt454nl6NWkagtqgzEayBChzE6PnbFHVtNUGtrOtpIptBaCDcyNIsB33wzzfGGdTrdGUSFCbNBm20QQN+3Sbpv28BizNZhyKxW28Egbn3vh+FXF3ONGXI+KaKBVC1CYgAmTaNySSbXk9sV7jPEDUc1dwv0rc3iNo3/mMC5KiWKv5o32gNHTY37W6fGJc3mdKOeQR9IMdrWt8DGhQGoTN6ivN5nREnmP1H+I9+m574zBGYqUl+sFj6D/nGYpWq5QCPWdLXKAXMT1/5xGPKkwimfTEFdwRy1I/P9L4jyBBMFtRH99ceaBKjJdDGSon2/TGUqoFiCD6D/jAXG+OCiEIupMGNzNjbuNxfDWjVA5dV/wC+uOIoAzgbM19Q5+R/TGlSk7GdQj3x7XQQb/Jm2AaFU2BKkz0m/wCVsDcIiMcjQKatR37YOpt64SV+JIp0ljPpP88RZfOhhIY/a+D37RZUd5Y1PzjcXwpyvEWNgGJ7lf6YZZeoHH4gexUj+xg1BPKLby85IqxiJyL743ruFH4j7KSfsL41y50nVpZvj+RM4YMbdos5FnlNWP0oT64IOXci/wCuJlqCp9LQQLrH6zjSrSYRB9/+MLNjnMD3IGpEb4XcSz4orrbafv3j1i8HeME5tZ/Gwv23+f72xVvEFcmmyrr07EtAT/tJvM9vSJxyizUduBca0OMLUJ0zpBIB6NAEn7mPjB1Kpaw3xQuA1KmsIC4AltJMBl1FTYi5DCCZBEbYu9JTp+kn2/4wWRdJqMTzC4QtY9sbGqe2+FqNUUiARb8Y0jvYEySMbMHP1MIPTCyahhbh76iO2NKKwAosB64Wpr2JYxO2GOVpVXGoAwJ5j/d8dYmN5RvA6ZivVF7hG/8AsP5DGmbqqA2nleNQkblb+xMfOIc8StRdSwCrIZ67MPfY39cLs3VXSToAUfiUbR1jr1vGDWiYL8oflOMCWLMFUsdI3Zj1jrA2xrxDPU0mt9TEQQZHKJO0WN8VepVAcMt5WbuVjmIIGne9/k41r5irXOikrO3Zeb8+nue+G+FZiddSLjmb01MxTLWFWYA6aF3Pc/2cWngeQCIrVGJrVVWATamgv94v6QMVvPeHqteq6gqoWnT82T9LaNJAAnUYX2wXmc69Ms1xqUqJvcWBBm5gQfjG5KKhVO8M/wArMe+IOKh2FNDMmLG2A8vwLLsNdaqahgWDmBB6DrfCngXGKaHSUQjYu5gnodIiIn1vhhma4JMLpB2A/oMJKMhobesO1Ig2Y4XRnk1gFhC9Y6C/Qm+B6uQpnzPLVAwPNN9Uj0ubE9dpwcMpIFSzRLKLdeoPT2wLVzhoskrJ5oCiFn102noLfacGpY8jFk+kGei9MFVCwDIHQEzfeRpnrvgXiFVW0BSSAYNQ31f7SOl99sM6Aq1PMNYBZIF2sQB0/wBUmPg2wvzCUzBkqv3/AF9e3bBqfNv7QeQkQybtJgmT11fexvOMwQ2bp0wFABtJJUt6QNM7R174zDLfoIO0sedWEYqCCLgz2nuR9sAJniy6kJBBEx16j1iRHxib9oZ5pvdQImJ1AtsPUAx8TOFYGkVCNKykATHNMR1jtt1sLYSqzS8YcTrllDD0JGxmAd+gDDvsGHvnBeIOfLQsOVJa0s7dANoPWLmIxmaqq2XIoqCAuzWY2AN56Az0sfjE3hbKspes5JTyxcAQLyRG8/yjBBBRBg+JW8auQb84PYAfe8YBoKdaKXdWeQosLgSQbnoCfjBPDc6ztWNNRVCnSCB9PMzXJI3UgDryn5T+J6WadqbBQvMoT+GTH4gSYO8TBj1OOTCoNGC2dzH9OpTJNPXrYmPqmPQ7RfDSpw/Sg0JrNrBtI/vp84ReE+KVqlet5g1KKah3ghdSWCqNtbFixHt6YtvDs8tSmtWwVxKzvE2t6iDGGaQvKLstzkGQykCaiwf9wIAxNkqDNDK1M0nEiNUlWEi/t+uFviHjCqGpspFNk/zBFjNjE3H2NvXAHhDOFcsywadNXs9QyWtBtNlBED0AxhyAC52k3UttJKaCFt9ziOhCk6VJkzzN+m+A6QJmahImJWCLG/5jGjUgpPO5npYfyxOeJbpHDEJtxDOI4KJVRKg+khrhp/raMIuJ+Kz5dNWJpuxIqHqoWNWn1MiPfEPiEaVGktH4iWkybAAWknFSzdBvMGqUMAKTzEzPbZret8Gnn5mAy6Ok6HleKVKo1CkVT8MyXPuAIA+cDZvJCoy1KpgJ9IJBAPcibnb7YpXDEBJYq+pbMDUa07EbWOGlPMVqtJ/LHIBDVGaAP+5rm28Tv64FsdHYx6sAI0fN0UadUMjllMXKtuLdCxNvScR5vxQ8gBoWLza//iMI+G8IqVXValRaaKmqoUuSNbEKnS4Iv74sfCeD5VC1dgSwutIsWCg7Ez1IvJtfBEKOZnEntIuD0nzFE1d2Dj61tHKCVEmJQTBEAt1wyXMKnMpJVapBtOoKukxZiFLbCBNiN8J8l4jNCvVVQvOQ4tYQCNhbUYG3pvEDMn4wWolSnUVEcEBXRBzH2MgdL+g36dRO4Ey2vflLPk6y1qg/AlyysRqLGINuggiOxHbFkQjTb8tscgzPFs47eeiOaepZ02Wpo23gn1I3+MW/w3xDMVqXmVR5fMRAP1QdwNo6b740rpFmLfFq5GoV4kyyvVoBtizD/wCDHFQ4xl6dCoxdwzRK22+PXvg3i/GXcMUI1UnlCAb2ZT74EqcBpWfMNUeq1yoYAD02kxMTbGCuseEIAER/sTVqjUUChKRhnYxpgkD1m3ScP+F0a+XoaUpqFuWaQGb1uZgDASVqFOSA5Z3JILcrMTfb32nviDinFHVNYkCZ0kkgjt2g45i7eUcvWEAq7mbZjiBkSIDUxq9SHYc0df64S8RCupjUGkAHosmLfJ/TEnE82HFKohAOi5I2BciT+fXGtJlZGIMsdIie5DfeALYagK+ac9Ga5amqsGBLQLAm49bWj0ODvPk6Uhb8xkxG/wDcHrgJnixva8WH33NsRJULtoWATvMQbHcnp1jGkFtzEXUbZCsWHl06baQZLsx5jBA6ix7f0xpRbyWh4JUaVVmBi8kCLQL37xPceZbMKxUMdS3JaIuP4SpsBFjvbElatQksqXmNf1dpnvaBHv6wveyKhrJHZ6vmGowpoIg7yYOxFiABcegwkz0kKq3UfRqEWFpv69PfBmXZlNRQV0rcUyLAtpJPWRFvnAuf5WlSQJ3F9ze5Prv7YbjFNUHJPKnEaloJ22iI/sYzDjhfD+Ukupn+ITEewOMxhyINgIvSxktHOa6ZP4xaxAi14PrtHt1vhRmc3oYvI5wHWCYA1aTPX+exxJwxJRm0EfUbsbwbAQbi0/IwLmuHu9MUpUMag2F0GgltRPsp9CMagUMQZjCxccDiCNTAkqpmSLtcBfaZ+/XBXC8zNOqo1Kss1OIiwM6rEnUtuwC9LDFey8g0wFmGCqG2J9fSbzuYwG2cbSNBAp+WGhQAoDNpvI6KdvTGjF0EwtYlo4FxA0dUBmao0sHYBEpjebQs21GZ2AHTEvE6gUugdwqwBMRpU2Bho3Ox/wBI9MVjLcR0A66pXXb6ep6gXt8Dc+mHWXoU2y4VA7AQRqsSxuSfS/rfA5ARuZgo8pHmM0y02pUySKxTRcWgySFGxJNyd/gYZcK435C08urLyq3QXKnmJmT9UmZxUeL1GWoTqLsCCkG4IED7GPbHvDqra3d5BIje3fruB6d9jgmw6k3hLlCmXDPcfqGBKt1UeWCSdwQIMQYg9MVfM55qausspqwzAESsG221p379jiXgmdqOHXafxiBta/U9z/zgPPZYJVOsvqCkmdyxJBudgCDfHYsYRipi8jki5Zl40yZemlNiASFF+a7Akljt+KTH4trWdZPPI9fy9bNKeYGkBdPU+2359sctzWb1IFkjSLD0n7b/AK4n4bna5Y6FZiy6ToXUSIjoO1saeDsE/WavEEGdUzC0wQwloO0yNVoJ9hNvU4UZ8edIVZJVSDexV3v7RhOcyaLGQ1MFJgi7GbE3ubntEn0wZl882hdxqQSB31NGx3vt6jEoxFd4/wAQHYxmjoz/AL4KVF2AtMG0kbgyPeTiHimdUABFCIDACiFAm8ruL7zhVmSJVtLbmb6gWUoTP/xIG04hzVSqFOocpI32H3/kJ2wQxjacXJkH+OPQQol1ZwxMXiF/VQd+re8z57jOtvMp6lYIOSSFmCDPfffrA7YTtlpbUZa+24vA/wCfnDA8GWDeptJgQTPQdhvfFDeGtXOUsRUX8LzBetOmQbOSxA26Ht/z7hhXKvmFpjStGeaFiL3sstMAAfGF2URzUWkiqsEyxvAjqQO18b5moi6NIlxMvsCZJFgLLMCSdzhjAFtu3wzgdt5dzxmm1UUUE09lCCw7n+HSB9yRhhxPPqqLSSw2QiYB9DvN5++2KNwdGbU1QOHAkAcoW423gRcevbfDo0XepOghQbF5ViYgx1B9Z6DEWRFDVHajVwXgud5mRLsjKdRvbVa3QQB+eF3G+JutUPPQyLjcgd7TH5YNy+RKl2JKFgQo+fUXMYr/ABHLmpV0ILyQPYTAk3kj88UYwpcnpFlzUY5yqGpqbmDPYi+399ziLPZhRRC6o5YgSJ994Hv2wKcuyqqsQNSgke8kfkJ+ca5fhb19QBEr327fl6nDAqjmdgYOrrGFVf3dOm/XLqT3uzOQJ9DgbKZoikSqiZm+xs3xaRb2vgrieT1qjqwgKqC0mEUTt13OBvD/AAVcw3lNU5ioHJfQADeeokRHWR6HGLoKEkzWJvaGZMeesop1c3QmSNvefQ74HrUCh1P+IQoIN5Zhcbk6QJHWcdX8OeHKWVphVhgBLMAFLb3MCLbYI4tw2hWALKDGx7+98SniAGOnlMBvacuyaywDEGQBYRp3gD1O3398SuqBaa8zeZIYAgWPtHWDtuMO+J8IpA/uqiKw0krMXk6bHYn+XrddmuEvvpNpj0li3xyxjPEBPaMA7QU0ud9ALcyDUbTAVR7co1H1PpgWnkC0A2+ote0Tpv8AIw2WiSX0wBKntdUWd/n3nG1ZgAFO+lQT8sf5g/GM8Vhy+bQmUQOlTCj94T6R6YzBtJNQjUsgnc+g7e2PcZqMXQlf4Vxd1DTBJHLyiB6n2P8Ae+CUz+lQWEioo1yRbqO94/Xvg/iHhmk0mkShm6gkKfyMfFt7YVZrKMjIHpsBsDMg7fSbi3bfFIONjYiXDLzg/D9YrI5YaCGGk31QrG4M31XHW1t8RKqrQ5gxYqoXRBElySvpApTYH68S55kbZiCBpRYkjfck3g2kd8P+E+Fa9TKrUKgBZKKd9J2nr/4w6+piiTUUZBSGUHSs9Qmtx/7rD3OCeMVypJVolhJPQfiEdTtb+zpUzHlFp07wDHU/G4uY9NsCcUoxobTCtIMgwSQZjoB/XGaLazB1kCoDms0DUdhspgTsxA/sn4xtw3I182WFGFVRzHcMxE6QBuxAJA6ACSLTDkOHNmqi0Kc7Es38KiJIHWdgBueoEkdf8O8Ho0KaIpVQBtqEi957k7k+2wAA3PlXCoobzcaF9zynMeHcIGnS9eoRtZQI7RqJ+3piw0/D2WcKH8xyigAtUNwCTzadPePthr4v4H5DmugPlu3NaysbzI6E/n74VUc4qkcwB6i5It0C3+MTPld91MeirW8KXgtBDKZekCNjpk27kzP9/BZJbcgde4b0HT+/nDrw7w45pCxlUBiTuTHQTbpc4UcY4dWouwC8q3D2hthFyb7m4ixvthNOefvD1IDQgec4YlZWRhaehuCLAibgwft3xUsxmWy9cSQQo3Ug6hAAtMSIuPfvOLDmsvqJ51eG720xPUBQdXQbAYq/iEklbC3Y+u9iYE4pwAk0dxFZiALEIzObbQgEzLN0sX02HwoPz6YiTiDEUVMkK4mdmEgx9uvrjfw3lnq1BS6GSxudK9drgW39vfFyyXg+ipd5JBB0g7KNQZYLbEQVkEnbbBuyIaInJZ3laqwJq0eWiXPJMtSMkDUOgM2/ngsqpm5+mOvp63F/yxZct4NoU0VncKQDqJezSCNtoDXH+0Ym/wAEpEGGSC8yGWyiLC+5vf8AKwxMzA8pVlZWbUvX9yt0KaJqK31Acu+2w9e5HrjKWTQc7AFiJ0kBR3k6Z9r4sfEs1QWFadRMKADpEtIuLbQNunrgHL8FbNMwpnTAgtHboMKBJNd5xqrPSVDitSaijmOow28Enlkz/e2GeVV1RWRSNQB0qjMqFjoW2pwy8ruZUNIbe0MOI+DqlGpR3POACNgJ/XrOFPBdBQoY8wTMmmAS4VFILwYBLTeBCtaMejhKsuntJMxIphN+J51CTqNmllZDB0FiFIBswYBnkBYGnvjzhmTp0wzaw7fhNwywDvO3vMYlzeTUxIbyCwbTMBBL6YisQAaaMNI28xuyyR4eBtRPnOwA0+WuXJYFVM88kAahe4IM22GZMVDyw8LeJsxqVXiealwd4PSL/l/LFo4TlKjU2ZVhQN9MAmOp3N8WXgnhilUzdfzKTUkUKQlhc7zFokHbFzo5VaVNaQEgAC/X1OJ8mQFQBAPlNGcNqhmfSwqaRbeI332J+P649r5EUpFM3YQWDAi42tIjuOhHpiyeMeHMmYgGpociCGIuTsO/t0tGKp/hr0y9GHPNIZlElY3gEned+9wL4avmWwftD5S5+HfErMvllmcqJZmMamJJ7WEmB/xgLimfGbZlXzqLoUaLqGB3ItZokdDbFXy/m0syop6QhJRm5SpYo0A2IkCCQR2t3sVdWku0dQpncfXFjb6SZv63wBRMTX33EPzOKhORyGkAlpiVBNyYIdZPUA9o+NsTZmrVCVlbVU1MCgQaSJ6CJ6gQOk9hbTKU6tRvMp1QII5KZUqI3kbm4uDB3vOLCKIKaqjMpAvywImYMT9sS5OIGqm3+esNcVLtt89JXTw/zKtSZCxpYdBC04vtN2698EZnhPIeUMwCSCbwsDr1Ok+t8G0h5ZrQA1wSD1lY5e+xt6jCP/Gl1srSQWOpdUQsCY03gQRB74Uru4pekfSq1kw3KZVKbOrmBbTM7XtEdO/WfQ4zE1LJ0jaozFrMRP0lrbjccsfGMw1OIUAAiLfCCxN+02dvLVhUampUaniTG0WME9BjWrky2os8yLryqxtqi8/mbfGJavEiZYaBJBMkXkWkWnp0I9cCZniBYshLlPLknQoBk7sCdUR8npjVu9oLct5VDw+pUzDU6KNVKE2XmsIv0/lecd+yuV/dr0sPiwxUf+nGcpaKqzFQNLsYuCAFM9oEAdOt8XY1uh+Dil8o6zzspINCUPxB4WHmNWsGJMEbfIxz3jHAM0NVTSTTG7WgRNx1gbE47NxPiiKyo3VWqEWlgkWAmSdRB9him8U4slfK1VCwVsV3kkHa8fnb8sbjzVuIWmxvOb+BhObqlpJWhUbSACWMARcAd/xLNhJBKnq4z4VqdMlwWUmDKQBG4ZqUAzYx0xyrgtJaObYk6R5TqRcxqUAXK/Tqb6usdQYNl8UUk8gMukFFiwAlYIa/lpuOWwNmb4LiqfIB0IhpsLEtXHz/AOncKTLQJ0n1mDLkmJ/yyW9t8VPhWUDKQwLaimjmKqsHuSs6j1UTvfAma8Tl6IkSXEMJKg231HmIBOxaIB32xBwrOuw1GQDsQCAQLWgaiPkbnthS43VTC1KTO48E4UKCkTLMdTR9IJjYHphN4xpEUKjLF4nvExgzwTm6lXLK9SSZIBPVRsbE/rhT47ylYrK/5Iu/cxcW7WwR5RCk6zZlAVWJtJIHv17gn/7DrgHi/CmYA7bm3qel/if1wzyOZLPTSmV1VjoAJjmmbG/vHxuQDeM14N1BNNQhgQWJFjEdBEf8nAhnU2I4la3MoHhXKNl3gqVLqVYONLadzpm5Mibfw9ADgziWeLqfqZSZBOxkahpvfofSMX/L+HkFV/3wDFVEIoBURAuSSZAInsMZw7ILSqMHUFhB1i7AGQDB2FjtjHOo20JXAFLOT5ylmPKRDSqBnvdSJv6+043ehVgkUiOYAEptEd+s47HmqqhgVcWuNQ69tvzxJmcyjAEwp7TIJ9t/yx3iL0E3W2xgmU4FRrUk1cw0j06dB0w2yPD0oqERQqjbCZOM0UM8oAAOsMNENOk3PWD8jBC+IUfToViWUsAbG31DtI7d7Y4GKdchPpGGcyi1BB26Rir5zhmZpEU8oMsKRUz5y3DSTY9bGfjEec8YoKPmB1BWoEcNZgDBDaFBYHTJ0kTbpviv8b8RZXMOozCvUorD0zS3JYXBJj8JG2GKhu6lHDKwYK247VftY/cb/s2cvqXhdMydT6RM/I+cVbj1ISFevw+sBLABdF4MgMke+8TGCsu+QDEUuHZmo34Q5aJ6TDH9MHV85Uq0zSGSyFMHZSVLTvIjr/XHHIAdzPV8DTyWvsq/+xP6k/h3ODLCHbKUabAwErli56RrYgd+n54uWXqBgGBkbj5xzDh4qUWKsuRyTDVLMAXKddCtOoHcd8W7wxnVqSoqVag3Wo1Lyw8ybRbb2xJxOP8A7LJeIwEr4n9/Pe/SWXN5KnVEOJ3iDcex6HFO4rwgI8UGXXspJBiBPXqBzXxaM1n0pUi7jQFmS2wAvM9io1d8c7r8VzJzbNQDICCwOYMIygSBoVJE6v8AMkxeTykAsQyEbGqkOMVd7zat4cQHy6muqGYMwEteN5A7xabg+mGNXgKJSmihDmwNRihjSbgidJUXMi4BGAB4xQMfMQ06oFwTrUFWJbnnaJAtG1xM4X5PxmKi1K+oWBQUnJOoMwJK2ssW1EdCOkE2xcQ3MGvaPV0FVFuc4cMqwFSmyMwIVlJCsQDqAYAQQZtYyJiMBU+N1KRDecTT+ko7liVIJKlZ5lOxdRYkb4s3Ea6Zqi1NeagApFTbS1ydIIkVAewiGPpjn+byisSUcHoA0LMdiYX8wfTFGDTksPz6/On+JW2o47I+8u9DikU9KAlCTLNflIJUd9U9LRgo0aRyRbymd3OvzSkwuqANOomIEWlrzGFP7EEpUKfmUiSg18wsYEg+oxrX4hUoZbynJlpABflgfSAAbGO0CN8KXFe6d5GzgGmjHw7QR/MarUSJAW4EgTcW2uPsceY34Lm0anqFM1p30qG0kWgmDf8ALYjfGYkyhi55xg01vCsjWYMwaqZ32UGBFpjt1OwAmDbAWVQVKzliGemwOoyb3JEg7R13BwPX1gsdasJhVQiJYE88HfvG8+sYT5zMVkL6U0iIYWBuOhFyTEQO2Lkx2djJXfoY+o1dNYcwH4xEmCIMvH1bbmJw1zvj2oz0sxZECFHQ/ibcFLwZZdM2gM1+orvhXIecXpvqVdBLGmOVdItrYdJ/DBLE9MAZ7h7tTDhapVRpHJJUmLNpsHInl3jtOC8NSdJimJO8u48QmvlaWaUipWyrK9eFIplas02QE7tpN+1zGwKqtxyjXrlUApUhSAAJE7NNtt2i+9pwL/ha5d0oTU0OiVHpPEBiBOq4vyjlIhe5vgNnp0XbSCXLHU8G0dFBmw7/AG2wJCVpA+nz8wTqBuaZ/LLqBpI7KAAoIIJOkQx1dCZPxttgHP5ptM1dTk2CJMSG/F3aFvAH54bcM4Zm89UWlSJCljL6W0IBJvNt+g6kYt4/6Z0aSHzK9R3EkMIAUsoFgZ2gxJ6k77MBCgF4N2aE5LnM25aGb6QAAR6XtPe3x6Ye+DuGnNV0pF4UyzEfmVm09NsecT8EVqAqV9SGgjFQdXO8RMKAR3m8yDj3h9QhkrU2AZIKm8QfXoI6/eMPcrpGmBRud84HlRQo06KksEEAnePWOuJ89SDAggEEbHHPKHiequVeoTzUnuCYUowLQ5gkR9IjqVmxwl4b4veKtZNQBqqTTLaQhVCGULsVaVOvqR9IIxOFJUtN0Ubk/wD1ScZd8nmECjya2shQBZTTbp6W+cWbjfi3RNMRpq05pVAYHMLST8m3YY59xbjKZ6hmEqDQ2rzKUXAuOVmEBmIkCxsbm04X8Jz9c06dGqvmUaJhXZRFNQLQ3KbG0aidrWu84S+EHtf9zAy+JXeWWjxascwcyab1DTUM2mQoA5NZsZEajHfVG2DeMeLHIerkwW8og1CymGSy8p6XIF/foRhRw7xHR/Zq1JUXyqarJQFdT1WKlPqJMm4PSCYxrxnN0MvllbL+eXZz5qHTpBAl0dbqDEnYgySu1lDANQBFyizR3knAfFprVXNVjpBECSjAuQgB6iG5iRMAHckAzca43XoO1Iu1cKPX+EE6oBBgH6hb8wKHTZKjGtR1AKbqw5kvK8wM9Py3w28R8TZawVSoeoAQwFvpU/TtzNbaDqOKxwq35Rt2P2gjMep3gH+O5h/MokqJ1MTHMJAkA7BTEx3JOC+C8Xq6kepUNRQyq4qS0oIEXOwnbaQJ6YmyRWr5eapU6VFVYpUiXdJEElWYyJm5Aixg4jOXcZnyxqqjSTOkc+oiIAJBEKYjscO0puCK+fOswu3MGzIM7xQ0auYpfSQxgqFIJDfinexuF6z7YecLzwrJ5gAR0cK7ALuZFogxcmY/ngPheTqUK+t6NPlQkisWEg2IAAMkk3kd4OH9LxCmbrM8FQV0MoS1N1vcgQZXY26gxYGTiNAXyi/WU49ZI1bSPOZl2W7MNtiTHeRaw2xLT4awptmRUWm1NdSKpDsy7zCkwAbSRvIgDC3N5un560jVWmI1l3I0gid+945YvIsb4YeKOHnMFs3l1KRpiodQQyoMpBUgRcbjoYNhGmICr2uUM5JoGBZJw6qVoGpJHPoLsT3ZyN+sT7YPzfGa2XlohlAZNSSdYIEESDvM9hfbAHhzj5pq9QMzBlnSrhYiSX0kaDMgRPa25Fb49xxaqmoiQ9RiKiSTzr1UdFIv9/fDU4fW4sTHzHQbO0Y57xm1cjWWKVdTVKYZWQGBESJEEAgCCCbk9RM94yqqabIqeYish1LIKt2uIt07jtinUKunm2l1+wMn42ww4gF0Aj1BPf29MeieGx9pAuZjtclahWzFI1Sy+WOXmdQW+5mB2FzGGvD8kj1wFcaWQajpgUxyloM7202EcxxH4LyRrDSfppy6jYFzt8Wn4xaeI8JpLS8xTK2AKKzW6fSO3vviLieK0t4f6H4no8HwmNgHyGKPEHF1jyKBIpLYSNvY9fnFbOeOpEphVJtqIki/QtIW/WMMeH8LOZZghCJTGqpUflVF7nVBwZkMjSd2WgtWrSheZyFSoyknVBEhYnT1N9pseFFTygWfnON4zMoXSre/znCuDaGWpUZFdEBClgCGbTc37Db574rfG3SrUSnSQlxvEm/W22w9Iw78RZ5lVaKASbQPWDtNgT0O0DqMB8ITyg+ZuCWgxcwYOmP9TQO3zAw0eTzfiQAB8RIHI7/PneH8G4hRyamjVhiACWhjLEnVsYgWAtOMwmztN3bU6NrO4AmB0GMwo4EY2xN/WYrmthLJVUqo0pBY2kaWJm5IEEDpq2/kqqOdjqPWdjczcTue2LZ4ipitlqGbpg8w5ywkkmBLQfpmbmfqBmLYByyZfKDU9QZisBKqFIRGnczdiN5MCRtOJ8bbXAde0jzS18sEppVaSNemlNmO2oHckenQb4s3BqZymVV69VSrKKrapDJs2gLs5YbuTIv2GCfBviNCsJRd3JlmCg6m9Tv/AHGLjmsr5y/vaakfwuo6iPXphD5P+pE3kZzjMcSLyxNKo1RYUwDpQWBcwJmJgepMWwnbOqpAKK3ZAskneLdOm/XFz4xwmhQBZORALqqqFiZtyyL236jHNeJ8TqioQtWooBuFYx7m49BHXfDMSjIdoOQ1znX+E+J5RA1E07fTdQIjbYRhfxjxhlr02ZG7pvJF97gX6zv1xxbP5luaIa4YmSTE+twD2viMFnu8KoBi0fYdO2KF/wDz9W9xfjovSWHi/iN0LUar+fRYCVsjUywmEYWlZ/GCD+eJuDKtRImdBAViNIiOwJBMC41H88UrNVFZdIZhBJEmVYnrEAqfv8Yl8M5gLmKaPqNJ2CuoYiZsNuzQfjFeXh7Q1zETrJMtub8QHLg+WRqA0qbGRP073XaxFrD0FOpvUNTlYqWMbkD59B646PmPBTqxq0qDkwAEZwY77mb+/Q7TjMr4JqS9TQBUiyuwAFrkQSdzGq3XvgOH4jhgKuvr1mZUzA3VxLUyWiiK1MiooAFRlmFbrymCoiLxG89MVnNZksCEdwqi8MYg+kxvi7Z7gFelTqMKNTUWDKVNvwh1OkmQQJ+PQYqT5SrUZcvTpEamuAZH6CIHe+KMORd1sEDrFslU1UTzh1TiIGXSmSKYHl1AVHN5gF2uZLaQFEjSAW67qcrxNvNYaiBUhCxMQJiWjpeTvucN834eUVaaq61C4JgmCtpjmgekzfCN+GVNRUI09Aok72gLJ3wY8McoS6mEcNlBQBbzUZdmKFiD20yomCN+l++LHmOHJUoJXWHqoulS7hdIUkA6QSG2sJ69OiLjmVrU1UvS/dsksFgBWgEgx9LBrQR3F8AGhXemKmwVSAnWOpAPwe/XCmplBDfePSwd1lr8IZCoalWqiTSZAtUSAFcCdIBOoiwOoC0jB1UU6CsjyUY6lJLamZrg0wJIjqL7MGMmcJPDNOovl1SSLaXUhgzFRCkf9sX/AN3fBviHhbVXRw7rRLeWxUDfcwSd77RiVn/5iHNASjTSDSLv2ifiGbSk+pKjmDHMJV4uNaybCSYM/OAeE+IXony6qh6WrmWNgTeI3HWPzGCONcCWndCSNJuxkkg/bbpbbFaNzG/TFQCZVutjMBK7XLxxzJCrUF1WSBJIGmVUyStoliDHp1xMONVKWWamzM7QArNOgKoACaQYgATOmZkSJnCTg9UkUwSZgsR6LI/Mx9sH8Yf93pB1QI+Sbx83n1wK4fKFbeA2Yh7WLOGoP2U1Kr/ugzAIrDUWtEiZk9AIsGJIgT5wHiqecqVllG5NQsbxpBi9mC3BHrgKpwsopFQgFrgSCeW5/KRFrjAXD0Jq0xBlT03kXH54Pw1IJv8A1MLtsI0yuV1ZsLUT90nmNogiVVGqQLzLR3O++Ged4mfLIXL5ZWiS4p39Sbm5nfrfBlHLJq815LpLNckHUoI32IkiPY4VV815zTT5HVgXdzAWW0oqDqI5iTckdIGBOlgHM5NYyaB9/nvLBwN1/dowv9b+pvEjqNzH+kYJ8WcfJHkqbfa364rFHNsVrswKV6EahNys6GkejFZ9ycMeO5fyqT1zu9OgiT0apRD1GA9FBUTsXnoMeeeHBygt8O39iez/AOXjC2sjFVxTRctK0GqhKlUxrqudMjTchQGsuxFzOHnFOPpkgiJS82qy6gXMoskgW/E50yS1haxwm8A5RqlVQ5mgXUlT+N1Igr2KyeYe3W0vHsscxnmVGBWnyhWMGL8qk7mZsTPvh65URzjPTcn+z8H6nnZ8D5DrO47RTms3WzFUtUbW9WzACwAFhLC3/aABgzIZlKbaXNnYAdpUzB97X9D3w14NwlQ4Dgq1wQZBUv8AuxbpDOuEvFctRqUtSMVYEnS1w4mxB6GOmByMrNo6enz6SzgnV8DqBv0+0sPEsvWoaQwClpNioMWMGFYyJ6nHuKjlOLVUXyyPMRSdGomVncSOm1umPMd4NbVf3kwOQCv8TqLsXSsj1dBUqvOEvrYBZXywAgBm97emKzxjJ1EqtUTQadiXKLL2mRKnV2tsSPUh62eSvUoZ4IIUMK6MC3luFLLyi7DX9PebYNy/EqJzFXK5k+XVlWWCYnTI03jVcyNz64lW05CAabnKlT8W1aLBabmDfTEi9gB8nfBb+LcwQW87SO4UR+n6+mAvEvC2ylbYFKp/dlLdTynqtzcdhb0V5PK6qq0zU0qmrnfm2usCLmYsSJiOuG+DiI1VFB2BqD5jjVa5arUIqCWDnl63i8mQD032OH/CeDZfTTNValarUCt5YfSgLLMQBqJHWTE9MReG/DNOrmQyanWmS7PUggmDpkAd7x/pOLZxDO/stVEC/u2EFjF2IYzNoJvOok2sL3DPmH8MXP8AEamPq8Xca8N5Z6arC5Jv4kQOrAwOYAqd4vsJOBf/AMdUQAzZjzz6sFX7Lf8APEPF+Oo9QIuoxN5Nj2Ag2i9p6bQcKglUE8rAN0na83EyP1wCHiAla6+fn3gumLXyuDeJPDIy7RY03+hh+A9VN9uo3ke2KtVyTi6gjTsdh6YuVTKsOVzTBlW/ebGLjfb9b++FXGhmKzSRqOxCLCrba+0T1M/pj0+GzO4C8yOZ7/b/AHI82NcZ1dD07fedHy/i8vRWrTAaQJF5DGN4BP8AFsDtOB+Icb8xqVZNbCQJUaLagdJnngwW2IAUnY351wHPVMu7K3MtRSNO5DRII69IIm4N8WDiFRtOkhkUGVgC9gIO145gY26nc+e/BriyUB/8lI4jWty/VeO09TU5hlnfqO9unrih8Q4ozl2QgOsN5kgEGPp0CQwuJJ/O5whz/GTDsCAWUqQpsBMx79D7nbAvDqq6EQQCSC5MS0GT6wAx9x8Yo4bgdA1dYvLxWvY8pY0zFGrTbUSCGBS4MyZYagJEEyAbXPwDwmitHM0qq+YFVpkkdmgcvqRB7thHxvh6h3dIKBtKx1hVJ/8AsPvjbh+cWkQWDNQebAmUbqVAIE+++LBjrGa3B/O/3iCbe5YuL1K2cNWoXJOokj8JaxIVdoG388GZPIyxVmDqSzK3dWGoG/WG/XCrhufpr9DMkEkFtPMCfcwR9zg/JZo6wATTZvpgX2PQAiAL3gWuRvibPumlRVfBKcIKt5jfzeP2zCiF07ALqmSTsJnlBG0+t8HZuqj0atFeUuwII/CbiR2IHxisNWLCndSLiBeLoL+gQFe536jBP7IyOqI3SZcEEjafj8736YhZGciz5pYpVF9J5nKrUVLgUniBpdC1yQbad2v1O204qma4rWquq6FU6gQQkCdXW06Y6T89MW1cyrOcrMiopTVvDfUh9/MCz84GTwpVegcyNKqik6qjEmyiJEeuqItPXHoIuPFs/OT+I+QagKETcOp66tRgzQp8sDeSRc3IG4Ej1wPx3M6iRqhi303kdBJ2+xwVmKP7PQUMWDsswV/Ex5pNxAB7ybWGBuKZA1K6KSqeY0SpU3YnTZTIvAjpO2KiRd3FYz6XIjQprTV3qO1QCSALCTIAPUFTJPecBcNdaWYubbK38JmVNun9cG19HMANUtYgkageoH3wdmfDVYUf2wKpoMdPLJIVDGpp/kTfoOgkqF3PP/MJ1K5NNcj+Yw8QlmCusshcJItrgAkwDY3wqp06fmVHs+XqMaT6TcGzKyg3ADA6SRBCkHfBdQO9CllwdqjVKhBvcABAe9jPvjccCO4X6I6WtHT8UybXxCMgVQpPL5+ZVpBJNc4bmMjqam8q3mUjRqOJ5wyQrietgD6wPXBPEKq1S6uiMlHSwVrAsKSogbuktJvsIxrluI+eTTKLTYOG5ZClfMDNvbVt7nC7iNQlzTpy9Ws6ETAA0pS0z3AvbqY9sTqGLUdiB7d/xCYgcpYeFOtOpSAQVau7VWCgUxpPQEaT+FUEBQbyTGKhn+N1alRg7qdTREQAJgAAAD4wZXqPVdaZLIlP/LU/iGxdhN2Nyf4Yi2BKPh+vmKfmCmKSG61ajCmtv4ep6Gw74ZiRFJZz83+UO0NMpX+MsS5qpSDozh0pUDUDNdlJXSiBuq+a6MB002jFIr5kuTaEQdPyHuTizDI6su1OlUNd6p5iilv8uIWRcKWb6mAnR0i4lPgbrTCVDRoCQSHcSTe5Clmne0YPCUTc8/x96/MJzv5OsrVJqhmJ3kx3OMxZqBytKdTvWJNytI6V9pdSfeMZh5z77LEhT3jXwhmAajKCQiBXrFvxMrDQqg9FO0b83cYg4nUPEs665dWC1GXUzRKqg0s0bQJPuYAxWUqpU5WBDDqRIH2viy8I4xTySVBQoeczn/MqMEOkCwAUG0yd+vphbYnBLILPt+YPEDDjqsgI9/vLJxnNZdEXLMjuKUDVVhpINpIsd+vSZ9anxPOUxUlAm0SAIUHc2kRBM2tb3xrxHxJUr3NBQf4g9r9pXcHthJm6tQAMqxEyoDckkXkECDtPxF7hh4Zx/P8AcnfMhNKY98P8f8nzAplXAKwOt5mb+l8Dce4tUzAIYqVmwiwva/fmF7fSMIKGbcE2Aa283n9D1xr+01D0BPW5k3H8wP8A24oHCgZNYG8BspC6Tylq8IcbFCrqNOmQVClhdht95jp8k2wZx7isMz02EkSNQHmC5NvQkgbRJsBGKdlc4izysjwTNzJ9toj+7YkqVydWh55bAzMbb7GNt+mAfhgcmqpwynTQlvySplaS5msweswmirboCP8AMYdWI+gH/cfw4V8TzD1QlSjqFKoGZtI+motnEDYG1ST/ABntgXxE5qV1glg6oQJJBmmtrmCs++2LPwpMtoWiaKksSQvWowXaTIBbYR104Zky+CAFG5k6YvFJZzKT+xuF1kS6EE3v3+2OkeHOE0c0hcVjpY2QKIbSY5y4JYCCALd+uK5Wr0qgIpUjTRhFzYz0k7GP7vgLhxqUppglTqmDIs0XWPW3vHfAcSpzYg67Gbhbw8hRvtOh+IfDXD6hDZgBWixSpokdLCxEkxbrjnfGMpkaJP7NWqeoZQwkbCdKt/LGhzxYsKnMQOrHcG4jpFrX6YBTM0qzBEpQ/vbHcLwuRQCXP0m5+IQkjR9TJcrlq1dG8uk5WYkCF6TcgDf1JwpGX0E02ZT3AOx9/bpixUOHFQR55Rf4AxK/ImPmMQ5bIhX89mHl0eYlbam/CguTLNb21YsJZbJIrpF42xtsoNxdwNX01FSkHdYIMAmJUEe0GZsLYsuf8P5yiKL1a1Km1YAEBYanr2DQoE372wg4bWZSapq1KNQk3pAAR9xAMkQLQL4nqcfr1F01qwdJiKlNYgeqiQYjYj3xPkUlrWvxLMbAABpa814TcFnFRRzFxpT6JmRYzBBFgPwg41o1k8wha1Is6tdagaYWYsOoBEGAIHW+K9l6YZrEBSIlTaw9TvG5m8Ys/AfBlB/3nnuDc2gA73DDEJfw93bcctpZoVxQG0UcLyrVGndmYbAyp1AXMaZKibG3sbMM5VbzIYDS19QkCdUsAPp/zFmInTpJJkHDrNcEp5dWemzB/LITmJ0g2LATYkWB7asVbMGqlNmMhJC+YVOhelzBAsRtOw3w3h8i5Mmo+8VnRlQhfpAuJUjmHAmUUkE7XCgwOkn7jtjXjCfuQyHSVblIiZVoBkbtIHziThmbVaSICGltbG/MYiNpH3uCJG2IeKuy0vLYAkncWuB26f8AnFSZicpB+0Q+GkWuk84hlwaiuFYqxDsqrJUM0kQLQDKjuAMOOHcaNHzKStyMpUArABJPQyNUk/fC3I5xTltZDM6GGAZlIDnlPqFcn/8AoO2PK2YXyy76qj6tAOoiCqz72JHXricg6qYWJZmfxQK2NAfiFUHBplgCCqhnabBiIAAH4i6yBuQAcZlOJMEo0auuoajwuo866ohlbccx2NiAcFeJaOXpNRzflN5NSneiCU/eDYP+KLmSLnvBws4L4h/9RTerRoqmoGVQrpjrcmcJA8RS6rt+j2g/xpSYw8W0nJTLKWkLrJAEOyEWJBmVUlyO7H0OEfGKDk1mZhby1kCCIUkR2AOn5GITxfSxcMxYvrYNcK5kEgi0GTI6jFq4H4XOZX9pFd1QmVDcxcqQSSrcpUXERv6YMXgUauXeutj+phGu6gubznl0lq1NBzdNQzAm4DmNRXZm0gFlHUz3wHkQ+bZi1SpVeC2m6vp/0jYiP4fzxBx7JsMzUFIGogIYsy6mAIuSYkDVYnFbzbPTqzrLdQSd5v8Ar+mGYuHDJanc+3p6CY+bwzR6fLlkzuZdD5OioUA5Q1ZihX/Tyi0/Y9jiTh+QapVBKrST8Vydht+YvaB1w34JUq5ikr1mXy5tUzC6YJtCVCvPtvJ9cMKuXamCwACmRr3QgiOU7e2JHzFLWt/qYfiFh6RNw7h9Jqeosu9tYjsYEnpP5jGY2fQ8lws6iesXjb5nGYAlibszhECFWY6abX3Jj06BsC1awZtInVcaQGJJ9Bf8jieqXAKopG1+sf3b/wA40yJNIOxUF4lb9ZH1TcRvb22nHrrlNdIrieF4ZaGNiT1POQU+KGiqw2tt5IkL233PobDscbZnizgCot9dmJvNwTM73APe2+NDkatcMzuXuWgXAJuTa0k9u2NKmT0K1OoYH1L69x/TBgoTV7yGym4Htv8APXnHzA8TNOkiqjJREMbKukANMdWqGZ3g7HrVs9k9FdqSvrCGAwtP9PbE9DJ1q3LTVlQX6gC25OG9Hgaophg7R+G4G39yMJBGA1q27dvW45j4u9b9T8/c0yeRqUhTq1FlSQV8xTpY7gTIN+sYYcQ4ma7zUIYCdKBVAReglRJHvOJK+Yr16q6l+hQKdMfTTBuSATaXk3v9sT5XggpKAkTsSxvPz0xLkcXqfn8+esYQ1aVO0241Tp+RlaqouuYJAgwtMrE7xy9/jurpZzy2L1B/tAIXYzIPecPuJCrWVFppRplCI5zpAC6STab6p3tBM3wvynBFpuHq1meruNo2OwvP9ZwrG6hKb8czz9puQEttMqJVrN+0UkVUqavM1QAjyJhmgBWkMIO5cbLhrxullzRy9VWVatPlrFeaRAJYnY3O5MSYG2BsxmVGqdRvJlixMXFjM36W3PfA+SrUjUalVOinVXSzmwUlDpa9pBG8/i33xrMW8wsV26/3tBFDab8O4zSWqulSAZDOzQYYEbKAoEx0JthU2STLUGYn99Uc6U6CmCRe03mRBH4cLKXCHYsV+iSvmGyGDeDsepgXwYppSAA1ZwIM3/4A98XY8BDakb6+tRGTOoUowuAUqVQjVOoH8IJkbY3c1CNGgIoMmZJE2mBc2t9++HC1jbUyIDsNz/T7HEWazFILpNQOegMWPxiojvJly77CQ5rhPl01qCoK1NjZxMexU2B++x7YhBTqCx7fhj0g7/HbAlLiRUPRP0v+GPxWgx3sPkDAVTL1VXXBK9SLhTMQx2B9PUYWoaqc/wC5VQu1jjLcSFFuVEAnmJM6hvBB7b/bBGV4s1XMIuX5GdrwTpJNpYWsBcntOK9l2kQwsesxEYmyWa8rWy3YoUU9tVmI9dEj/uxjYVN7bxq5mraXVuKNVdqp5aKwiVKjQNK2XtzH6iBJk4d8egcNpUSyr59ViWYwFQXLGbxA236b4q3hziFUU1pmqlJBZTURSEkyWkoTAEmTaYwV/wBQM/Tqtl6VJ/2haSEalvqYkXaOUd7dzbHmti/5VUDr+uUqVyATK3l+Msn+WgVSZtv8zfDvg2cYutWuQtNDqGpfrYCIFu+56XxXqeQqMbgqJiBf733wc+TKwjkgwd/e/wCeKsqYzsOZ/MWr0bMceI69PL58lD+4roCxHVHH1COos49VGK/nK7Uf3BGl6bPrYH6iSLj0gCD13wx8TZhKn7LToBnanQUOSrcpOw5gLDvtjd8gHWnUqtqdQEckbgAabbkgcvsFwOIhMa6/97cvabkbU5IkvB8yK2Rr0XZQ1NvPpl2jVaHCzuevucA+F8muYrRVYrSAmAYLXAiTt3J9MN6PDgWUUSdXQ2tuO0e47b74bUPCdRF1ar3mFEAbn536YnbOihgDRb2jFRmqxsJJm/BSFNVGoqgi6VTIYf7hzA+sHAHC+AZmmXprW/Z2VIUPzC5//UwuB3IvcWPRrxmmmTpUxVraq7/TTRSQB6sTBifzxWs9mStdqThhUXSJBtBCuDtJgGb4VhbOy6S1j1H984wjELIG52ih84FNWlmQzVRUB1h+oInpckSJkdO2I+LPSqLqUBQAOswYmLkmSSf+IjFl4d4dVxqYEsd2jf2/TCfxHwbyw6oGgQzQsxcid7COuL8WfGXoc/aRthY3XzrA66vWVWqGpUqRzPUcsSPwgTsI6D0x7wnP18oxalUGk/XTYyjjrKm388BcLKbEMzbRAImd/YDFiGkLzQARaBv8dPbBZW0+UixLOA4JOI55Ap+n+bEEPiGmxJA0X+ncD20jb4GPcKc/w6G5RY4zHDDhIuJy8LxCOVI5SzZDhFQAVKjJBAOkSRH5XxNmOF06gOl6gJ6gIJ+ymMe4zHmtlbUTMRBUWcSyJomncw8AGRqn15BH3OAeJ11VRq1ExaD9iSd9u3/GYzF3DnXpJ+bxOXa562fqIqVdWpGMAGxsBaLj5n4wdleKFmMKAYkH4Jv674zGYN8alSa7wEJmuV8SORzXOxiwxv8A4+Q6kgxMCN5IG/3GPcZjTw2O+U3WbiXO8Yfm02DWI6FbWMbiSbevW+I8tnWqOZZlqRyEbCLwR0EbEbdsZjMUeGoXYdIkk3DuE8XhDTcFma6P+JWt9U/Up9dumLtkeD5dnCMHc1ELU9Z5UKkbgEahJgzuO2MxmPM44aKK7Xf6leABgbleo5zMcUrLlQ1OjTSSAFsgAjlEXMGOmPfFNLL5RkoUfNBAPmOYYuehubX7QADscZjMMXy8UMS7KFuh39e8AqHxlmFm6iSjxKpcLoRQL6VGprzdjzEz69B2GC1zWadGY5hwiySBYxvYCJM+ox5jMVvsYCqKi+jxIpOhQVa7eYSzPHfbre353xNSz9Q030+WiNymmF5QN7T1vuZO3YY8xmCdQN6hKx5SGjkwYZo32AjYTh0ciiANF7dNpgfzxmMxLldrG8NFBuFVChkEEoDtNmIi5ExPQG9gMMuFcKXMToUAKTZmNyPYXxmMxLlsISDKUQFqMF85RqhQNBI+1sD1M2CSCoMi8je0x7XxmMxoQWYozyhnIltMsbuSTqPTcySYwBxDOsDIJUybi8DSGkbc0H4P3xmMxRiRdRgsaEm4LxLytIpltJEybH1kAkfngzi3FalZW/eOCAYItANyLESLDftjMZjMuNRkvrCV20xbLsVq1GNRlGgFiSZ1FpM72IHxgihUqVjoJUsASGNoFpFvQYzGY3JyJ7TF3j4ZOpS1BqoACAjSmqI92W+Pcnx3S/lgs6OjEqyLcgWM3Igja/1NjMZiXEocEntHlAtESrpn6VNiEBUEkhdGoL7HWDhgGaooBYEMNS8uw9RJ+2PcZivKgADdYPKwIDWoNYM+2xA/W+MxmMwCsahnicpO7G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4" descr="data:image/jpeg;base64,/9j/4AAQSkZJRgABAQAAAQABAAD/2wCEAAkGBxQTEhUTExQVFRUXGCAbGBgYGCAeHBgdHxsfHSEiHCAcHyggIBwnGx8iIjEhJSkrLi4uHB8zODMsNyguLisBCgoKDg0OGxAQGzckICQwNTQyLywsNDI0LCw0LC8sLDQvLywvLCwsNCwsLywsNCwsLDQsLCwsLywsLCwsLCwsNP/AABEIALYBFQMBIgACEQEDEQH/xAAbAAACAgMBAAAAAAAAAAAAAAAEBQMGAAIHAf/EAD8QAAIBAgQEBQIDBgUDBAMAAAECEQMhAAQSMQUiQVEGE2FxgTKRQqGxFCNSwdHwFTNicuEHgvEkkqKyF0OT/8QAGgEAAwEBAQEAAAAAAAAAAAAAAgMEAQAFBv/EADERAAICAQIEBQQCAgIDAQAAAAECABEDEiEEMUFREyJhofBxgZGxMtHB4SNCFMLxBf/aAAwDAQACEQMRAD8AdCqd/wC/ywQtS298CCmAJm3r2+cbJVM7de/9MfH3PpIQGjYj2xKnF6iRMEDf/wA4gEkdv7/lgWqk40ETCLltyOdFVA6+xHY4MV/7jFQ4JXamSCpKtuB0PcYsdLPp1ke4x2qTviPQRkvviZcB0KqsJUgjrGJkbBhpKwk4OJFwCc2oMb+2M/b17HBB4JxMekOc40k4DPElOwOJBn19cdqneE46Qkg481YF/wASSdjif9pQiZ++OuYUYcxPXOIdeIqucXpfGiZpT6e4wBaMGM1yhAfGpfEQzCH8Q+cZ5yfxDHBoWg9pJTfHpcDEUruCMaVVRtzI7f19PTG6p2mzAM06vU1Q9RQIAWQs9STIBxXuNCqQ8M1NAZCkBgbdTJAt3ub74sfEWLQikBdJ1GLnso7Due22EFLhqVGMLpQWLRLHuATMD0GMB3lKDaVLw5m41DUKem2r+AEknT/qJ+YGLpwyouoGk2ZYDfUCUb4Y6h6ERhE3B2StWq0Qh0NZWUMSCoIKz1FxcgnFi4TxvUAtRQrSQCPpaOl7q3dT8E4PIQTYmkGqjls0qoahJVV3kEEfBE4o3HKTMz5iosXApKZ5ifQXj/kYt2c01AqtZQ0kd42H3/TCjiObDZiikAonORH+kgfnFvTCw1GcqGUrhfhGo4q1Fs9JyCskE8obkMW3xZ+C8Rr06aOSa1H6WBAFWkR3gXxnDuMJllzLFZPnm03PKn9xhjQrc5qIoC1VBdG3DEbx+R9cNfKz85pSmIj6jWDqGUyGEgjrgLiXEqdK7n4G+F+Uy75ZHYv+7J1IgG07j5OEOay3mP8AtFR9EmEBU6eW/ORfT+u22JyRdTlSt454nl6NWkagtqgzEayBChzE6PnbFHVtNUGtrOtpIptBaCDcyNIsB33wzzfGGdTrdGUSFCbNBm20QQN+3Sbpv28BizNZhyKxW28Egbn3vh+FXF3ONGXI+KaKBVC1CYgAmTaNySSbXk9sV7jPEDUc1dwv0rc3iNo3/mMC5KiWKv5o32gNHTY37W6fGJc3mdKOeQR9IMdrWt8DGhQGoTN6ivN5nREnmP1H+I9+m574zBGYqUl+sFj6D/nGYpWq5QCPWdLXKAXMT1/5xGPKkwimfTEFdwRy1I/P9L4jyBBMFtRH99ceaBKjJdDGSon2/TGUqoFiCD6D/jAXG+OCiEIupMGNzNjbuNxfDWjVA5dV/wC+uOIoAzgbM19Q5+R/TGlSk7GdQj3x7XQQb/Jm2AaFU2BKkz0m/wCVsDcIiMcjQKatR37YOpt64SV+JIp0ljPpP88RZfOhhIY/a+D37RZUd5Y1PzjcXwpyvEWNgGJ7lf6YZZeoHH4gexUj+xg1BPKLby85IqxiJyL743ruFH4j7KSfsL41y50nVpZvj+RM4YMbdos5FnlNWP0oT64IOXci/wCuJlqCp9LQQLrH6zjSrSYRB9/+MLNjnMD3IGpEb4XcSz4orrbafv3j1i8HeME5tZ/Gwv23+f72xVvEFcmmyrr07EtAT/tJvM9vSJxyizUduBca0OMLUJ0zpBIB6NAEn7mPjB1Kpaw3xQuA1KmsIC4AltJMBl1FTYi5DCCZBEbYu9JTp+kn2/4wWRdJqMTzC4QtY9sbGqe2+FqNUUiARb8Y0jvYEySMbMHP1MIPTCyahhbh76iO2NKKwAosB64Wpr2JYxO2GOVpVXGoAwJ5j/d8dYmN5RvA6ZivVF7hG/8AsP5DGmbqqA2nleNQkblb+xMfOIc8StRdSwCrIZ67MPfY39cLs3VXSToAUfiUbR1jr1vGDWiYL8oflOMCWLMFUsdI3Zj1jrA2xrxDPU0mt9TEQQZHKJO0WN8VepVAcMt5WbuVjmIIGne9/k41r5irXOikrO3Zeb8+nue+G+FZiddSLjmb01MxTLWFWYA6aF3Pc/2cWngeQCIrVGJrVVWATamgv94v6QMVvPeHqteq6gqoWnT82T9LaNJAAnUYX2wXmc69Ms1xqUqJvcWBBm5gQfjG5KKhVO8M/wArMe+IOKh2FNDMmLG2A8vwLLsNdaqahgWDmBB6DrfCngXGKaHSUQjYu5gnodIiIn1vhhma4JMLpB2A/oMJKMhobesO1Ig2Y4XRnk1gFhC9Y6C/Qm+B6uQpnzPLVAwPNN9Uj0ubE9dpwcMpIFSzRLKLdeoPT2wLVzhoskrJ5oCiFn102noLfacGpY8jFk+kGei9MFVCwDIHQEzfeRpnrvgXiFVW0BSSAYNQ31f7SOl99sM6Aq1PMNYBZIF2sQB0/wBUmPg2wvzCUzBkqv3/AF9e3bBqfNv7QeQkQybtJgmT11fexvOMwQ2bp0wFABtJJUt6QNM7R174zDLfoIO0sedWEYqCCLgz2nuR9sAJniy6kJBBEx16j1iRHxib9oZ5pvdQImJ1AtsPUAx8TOFYGkVCNKykATHNMR1jtt1sLYSqzS8YcTrllDD0JGxmAd+gDDvsGHvnBeIOfLQsOVJa0s7dANoPWLmIxmaqq2XIoqCAuzWY2AN56Az0sfjE3hbKspes5JTyxcAQLyRG8/yjBBBRBg+JW8auQb84PYAfe8YBoKdaKXdWeQosLgSQbnoCfjBPDc6ztWNNRVCnSCB9PMzXJI3UgDryn5T+J6WadqbBQvMoT+GTH4gSYO8TBj1OOTCoNGC2dzH9OpTJNPXrYmPqmPQ7RfDSpw/Sg0JrNrBtI/vp84ReE+KVqlet5g1KKah3ghdSWCqNtbFixHt6YtvDs8tSmtWwVxKzvE2t6iDGGaQvKLstzkGQykCaiwf9wIAxNkqDNDK1M0nEiNUlWEi/t+uFviHjCqGpspFNk/zBFjNjE3H2NvXAHhDOFcsywadNXs9QyWtBtNlBED0AxhyAC52k3UttJKaCFt9ziOhCk6VJkzzN+m+A6QJmahImJWCLG/5jGjUgpPO5npYfyxOeJbpHDEJtxDOI4KJVRKg+khrhp/raMIuJ+Kz5dNWJpuxIqHqoWNWn1MiPfEPiEaVGktH4iWkybAAWknFSzdBvMGqUMAKTzEzPbZret8Gnn5mAy6Ok6HleKVKo1CkVT8MyXPuAIA+cDZvJCoy1KpgJ9IJBAPcibnb7YpXDEBJYq+pbMDUa07EbWOGlPMVqtJ/LHIBDVGaAP+5rm28Tv64FsdHYx6sAI0fN0UadUMjllMXKtuLdCxNvScR5vxQ8gBoWLza//iMI+G8IqVXValRaaKmqoUuSNbEKnS4Iv74sfCeD5VC1dgSwutIsWCg7Ez1IvJtfBEKOZnEntIuD0nzFE1d2Dj61tHKCVEmJQTBEAt1wyXMKnMpJVapBtOoKukxZiFLbCBNiN8J8l4jNCvVVQvOQ4tYQCNhbUYG3pvEDMn4wWolSnUVEcEBXRBzH2MgdL+g36dRO4Ey2vflLPk6y1qg/AlyysRqLGINuggiOxHbFkQjTb8tscgzPFs47eeiOaepZ02Wpo23gn1I3+MW/w3xDMVqXmVR5fMRAP1QdwNo6b740rpFmLfFq5GoV4kyyvVoBtizD/wCDHFQ4xl6dCoxdwzRK22+PXvg3i/GXcMUI1UnlCAb2ZT74EqcBpWfMNUeq1yoYAD02kxMTbGCuseEIAER/sTVqjUUChKRhnYxpgkD1m3ScP+F0a+XoaUpqFuWaQGb1uZgDASVqFOSA5Z3JILcrMTfb32nviDinFHVNYkCZ0kkgjt2g45i7eUcvWEAq7mbZjiBkSIDUxq9SHYc0df64S8RCupjUGkAHosmLfJ/TEnE82HFKohAOi5I2BciT+fXGtJlZGIMsdIie5DfeALYagK+ac9Ga5amqsGBLQLAm49bWj0ODvPk6Uhb8xkxG/wDcHrgJnixva8WH33NsRJULtoWATvMQbHcnp1jGkFtzEXUbZCsWHl06baQZLsx5jBA6ix7f0xpRbyWh4JUaVVmBi8kCLQL37xPceZbMKxUMdS3JaIuP4SpsBFjvbElatQksqXmNf1dpnvaBHv6wveyKhrJHZ6vmGowpoIg7yYOxFiABcegwkz0kKq3UfRqEWFpv69PfBmXZlNRQV0rcUyLAtpJPWRFvnAuf5WlSQJ3F9ze5Prv7YbjFNUHJPKnEaloJ22iI/sYzDjhfD+Ukupn+ITEewOMxhyINgIvSxktHOa6ZP4xaxAi14PrtHt1vhRmc3oYvI5wHWCYA1aTPX+exxJwxJRm0EfUbsbwbAQbi0/IwLmuHu9MUpUMag2F0GgltRPsp9CMagUMQZjCxccDiCNTAkqpmSLtcBfaZ+/XBXC8zNOqo1Kss1OIiwM6rEnUtuwC9LDFey8g0wFmGCqG2J9fSbzuYwG2cbSNBAp+WGhQAoDNpvI6KdvTGjF0EwtYlo4FxA0dUBmao0sHYBEpjebQs21GZ2AHTEvE6gUugdwqwBMRpU2Bho3Ox/wBI9MVjLcR0A66pXXb6ep6gXt8Dc+mHWXoU2y4VA7AQRqsSxuSfS/rfA5ARuZgo8pHmM0y02pUySKxTRcWgySFGxJNyd/gYZcK435C08urLyq3QXKnmJmT9UmZxUeL1GWoTqLsCCkG4IED7GPbHvDqra3d5BIje3fruB6d9jgmw6k3hLlCmXDPcfqGBKt1UeWCSdwQIMQYg9MVfM55qausspqwzAESsG221p379jiXgmdqOHXafxiBta/U9z/zgPPZYJVOsvqCkmdyxJBudgCDfHYsYRipi8jki5Zl40yZemlNiASFF+a7Akljt+KTH4trWdZPPI9fy9bNKeYGkBdPU+2359sctzWb1IFkjSLD0n7b/AK4n4bna5Y6FZiy6ToXUSIjoO1saeDsE/WavEEGdUzC0wQwloO0yNVoJ9hNvU4UZ8edIVZJVSDexV3v7RhOcyaLGQ1MFJgi7GbE3ubntEn0wZl882hdxqQSB31NGx3vt6jEoxFd4/wAQHYxmjoz/AL4KVF2AtMG0kbgyPeTiHimdUABFCIDACiFAm8ruL7zhVmSJVtLbmb6gWUoTP/xIG04hzVSqFOocpI32H3/kJ2wQxjacXJkH+OPQQol1ZwxMXiF/VQd+re8z57jOtvMp6lYIOSSFmCDPfffrA7YTtlpbUZa+24vA/wCfnDA8GWDeptJgQTPQdhvfFDeGtXOUsRUX8LzBetOmQbOSxA26Ht/z7hhXKvmFpjStGeaFiL3sstMAAfGF2URzUWkiqsEyxvAjqQO18b5moi6NIlxMvsCZJFgLLMCSdzhjAFtu3wzgdt5dzxmm1UUUE09lCCw7n+HSB9yRhhxPPqqLSSw2QiYB9DvN5++2KNwdGbU1QOHAkAcoW423gRcevbfDo0XepOghQbF5ViYgx1B9Z6DEWRFDVHajVwXgud5mRLsjKdRvbVa3QQB+eF3G+JutUPPQyLjcgd7TH5YNy+RKl2JKFgQo+fUXMYr/ABHLmpV0ILyQPYTAk3kj88UYwpcnpFlzUY5yqGpqbmDPYi+399ziLPZhRRC6o5YgSJ994Hv2wKcuyqqsQNSgke8kfkJ+ca5fhb19QBEr327fl6nDAqjmdgYOrrGFVf3dOm/XLqT3uzOQJ9DgbKZoikSqiZm+xs3xaRb2vgrieT1qjqwgKqC0mEUTt13OBvD/AAVcw3lNU5ioHJfQADeeokRHWR6HGLoKEkzWJvaGZMeesop1c3QmSNvefQ74HrUCh1P+IQoIN5Zhcbk6QJHWcdX8OeHKWVphVhgBLMAFLb3MCLbYI4tw2hWALKDGx7+98SniAGOnlMBvacuyaywDEGQBYRp3gD1O3398SuqBaa8zeZIYAgWPtHWDtuMO+J8IpA/uqiKw0krMXk6bHYn+XrddmuEvvpNpj0li3xyxjPEBPaMA7QU0ud9ALcyDUbTAVR7co1H1PpgWnkC0A2+ote0Tpv8AIw2WiSX0wBKntdUWd/n3nG1ZgAFO+lQT8sf5g/GM8Vhy+bQmUQOlTCj94T6R6YzBtJNQjUsgnc+g7e2PcZqMXQlf4Vxd1DTBJHLyiB6n2P8Ae+CUz+lQWEioo1yRbqO94/Xvg/iHhmk0mkShm6gkKfyMfFt7YVZrKMjIHpsBsDMg7fSbi3bfFIONjYiXDLzg/D9YrI5YaCGGk31QrG4M31XHW1t8RKqrQ5gxYqoXRBElySvpApTYH68S55kbZiCBpRYkjfck3g2kd8P+E+Fa9TKrUKgBZKKd9J2nr/4w6+piiTUUZBSGUHSs9Qmtx/7rD3OCeMVypJVolhJPQfiEdTtb+zpUzHlFp07wDHU/G4uY9NsCcUoxobTCtIMgwSQZjoB/XGaLazB1kCoDms0DUdhspgTsxA/sn4xtw3I182WFGFVRzHcMxE6QBuxAJA6ACSLTDkOHNmqi0Kc7Es38KiJIHWdgBueoEkdf8O8Ho0KaIpVQBtqEi957k7k+2wAA3PlXCoobzcaF9zynMeHcIGnS9eoRtZQI7RqJ+3piw0/D2WcKH8xyigAtUNwCTzadPePthr4v4H5DmugPlu3NaysbzI6E/n74VUc4qkcwB6i5It0C3+MTPld91MeirW8KXgtBDKZekCNjpk27kzP9/BZJbcgde4b0HT+/nDrw7w45pCxlUBiTuTHQTbpc4UcY4dWouwC8q3D2hthFyb7m4ixvthNOefvD1IDQgec4YlZWRhaehuCLAibgwft3xUsxmWy9cSQQo3Ug6hAAtMSIuPfvOLDmsvqJ51eG720xPUBQdXQbAYq/iEklbC3Y+u9iYE4pwAk0dxFZiALEIzObbQgEzLN0sX02HwoPz6YiTiDEUVMkK4mdmEgx9uvrjfw3lnq1BS6GSxudK9drgW39vfFyyXg+ipd5JBB0g7KNQZYLbEQVkEnbbBuyIaInJZ3laqwJq0eWiXPJMtSMkDUOgM2/ngsqpm5+mOvp63F/yxZct4NoU0VncKQDqJezSCNtoDXH+0Ym/wAEpEGGSC8yGWyiLC+5vf8AKwxMzA8pVlZWbUvX9yt0KaJqK31Acu+2w9e5HrjKWTQc7AFiJ0kBR3k6Z9r4sfEs1QWFadRMKADpEtIuLbQNunrgHL8FbNMwpnTAgtHboMKBJNd5xqrPSVDitSaijmOow28Enlkz/e2GeVV1RWRSNQB0qjMqFjoW2pwy8ruZUNIbe0MOI+DqlGpR3POACNgJ/XrOFPBdBQoY8wTMmmAS4VFILwYBLTeBCtaMejhKsuntJMxIphN+J51CTqNmllZDB0FiFIBswYBnkBYGnvjzhmTp0wzaw7fhNwywDvO3vMYlzeTUxIbyCwbTMBBL6YisQAaaMNI28xuyyR4eBtRPnOwA0+WuXJYFVM88kAahe4IM22GZMVDyw8LeJsxqVXiealwd4PSL/l/LFo4TlKjU2ZVhQN9MAmOp3N8WXgnhilUzdfzKTUkUKQlhc7zFokHbFzo5VaVNaQEgAC/X1OJ8mQFQBAPlNGcNqhmfSwqaRbeI332J+P649r5EUpFM3YQWDAi42tIjuOhHpiyeMeHMmYgGpociCGIuTsO/t0tGKp/hr0y9GHPNIZlElY3gEned+9wL4avmWwftD5S5+HfErMvllmcqJZmMamJJ7WEmB/xgLimfGbZlXzqLoUaLqGB3ItZokdDbFXy/m0syop6QhJRm5SpYo0A2IkCCQR2t3sVdWku0dQpncfXFjb6SZv63wBRMTX33EPzOKhORyGkAlpiVBNyYIdZPUA9o+NsTZmrVCVlbVU1MCgQaSJ6CJ6gQOk9hbTKU6tRvMp1QII5KZUqI3kbm4uDB3vOLCKIKaqjMpAvywImYMT9sS5OIGqm3+esNcVLtt89JXTw/zKtSZCxpYdBC04vtN2698EZnhPIeUMwCSCbwsDr1Ok+t8G0h5ZrQA1wSD1lY5e+xt6jCP/Gl1srSQWOpdUQsCY03gQRB74Uru4pekfSq1kw3KZVKbOrmBbTM7XtEdO/WfQ4zE1LJ0jaozFrMRP0lrbjccsfGMw1OIUAAiLfCCxN+02dvLVhUampUaniTG0WME9BjWrky2os8yLryqxtqi8/mbfGJavEiZYaBJBMkXkWkWnp0I9cCZniBYshLlPLknQoBk7sCdUR8npjVu9oLct5VDw+pUzDU6KNVKE2XmsIv0/lecd+yuV/dr0sPiwxUf+nGcpaKqzFQNLsYuCAFM9oEAdOt8XY1uh+Dil8o6zzspINCUPxB4WHmNWsGJMEbfIxz3jHAM0NVTSTTG7WgRNx1gbE47NxPiiKyo3VWqEWlgkWAmSdRB9him8U4slfK1VCwVsV3kkHa8fnb8sbjzVuIWmxvOb+BhObqlpJWhUbSACWMARcAd/xLNhJBKnq4z4VqdMlwWUmDKQBG4ZqUAzYx0xyrgtJaObYk6R5TqRcxqUAXK/Tqb6usdQYNl8UUk8gMukFFiwAlYIa/lpuOWwNmb4LiqfIB0IhpsLEtXHz/AOncKTLQJ0n1mDLkmJ/yyW9t8VPhWUDKQwLaimjmKqsHuSs6j1UTvfAma8Tl6IkSXEMJKg231HmIBOxaIB32xBwrOuw1GQDsQCAQLWgaiPkbnthS43VTC1KTO48E4UKCkTLMdTR9IJjYHphN4xpEUKjLF4nvExgzwTm6lXLK9SSZIBPVRsbE/rhT47ylYrK/5Iu/cxcW7WwR5RCk6zZlAVWJtJIHv17gn/7DrgHi/CmYA7bm3qel/if1wzyOZLPTSmV1VjoAJjmmbG/vHxuQDeM14N1BNNQhgQWJFjEdBEf8nAhnU2I4la3MoHhXKNl3gqVLqVYONLadzpm5Mibfw9ADgziWeLqfqZSZBOxkahpvfofSMX/L+HkFV/3wDFVEIoBURAuSSZAInsMZw7ILSqMHUFhB1i7AGQDB2FjtjHOo20JXAFLOT5ylmPKRDSqBnvdSJv6+043ehVgkUiOYAEptEd+s47HmqqhgVcWuNQ69tvzxJmcyjAEwp7TIJ9t/yx3iL0E3W2xgmU4FRrUk1cw0j06dB0w2yPD0oqERQqjbCZOM0UM8oAAOsMNENOk3PWD8jBC+IUfToViWUsAbG31DtI7d7Y4GKdchPpGGcyi1BB26Rir5zhmZpEU8oMsKRUz5y3DSTY9bGfjEec8YoKPmB1BWoEcNZgDBDaFBYHTJ0kTbpviv8b8RZXMOozCvUorD0zS3JYXBJj8JG2GKhu6lHDKwYK247VftY/cb/s2cvqXhdMydT6RM/I+cVbj1ISFevw+sBLABdF4MgMke+8TGCsu+QDEUuHZmo34Q5aJ6TDH9MHV85Uq0zSGSyFMHZSVLTvIjr/XHHIAdzPV8DTyWvsq/+xP6k/h3ODLCHbKUabAwErli56RrYgd+n54uWXqBgGBkbj5xzDh4qUWKsuRyTDVLMAXKddCtOoHcd8W7wxnVqSoqVag3Wo1Lyw8ybRbb2xJxOP8A7LJeIwEr4n9/Pe/SWXN5KnVEOJ3iDcex6HFO4rwgI8UGXXspJBiBPXqBzXxaM1n0pUi7jQFmS2wAvM9io1d8c7r8VzJzbNQDICCwOYMIygSBoVJE6v8AMkxeTykAsQyEbGqkOMVd7zat4cQHy6muqGYMwEteN5A7xabg+mGNXgKJSmihDmwNRihjSbgidJUXMi4BGAB4xQMfMQ06oFwTrUFWJbnnaJAtG1xM4X5PxmKi1K+oWBQUnJOoMwJK2ssW1EdCOkE2xcQ3MGvaPV0FVFuc4cMqwFSmyMwIVlJCsQDqAYAQQZtYyJiMBU+N1KRDecTT+ko7liVIJKlZ5lOxdRYkb4s3Ea6Zqi1NeagApFTbS1ydIIkVAewiGPpjn+byisSUcHoA0LMdiYX8wfTFGDTksPz6/On+JW2o47I+8u9DikU9KAlCTLNflIJUd9U9LRgo0aRyRbymd3OvzSkwuqANOomIEWlrzGFP7EEpUKfmUiSg18wsYEg+oxrX4hUoZbynJlpABflgfSAAbGO0CN8KXFe6d5GzgGmjHw7QR/MarUSJAW4EgTcW2uPsceY34Lm0anqFM1p30qG0kWgmDf8ALYjfGYkyhi55xg01vCsjWYMwaqZ32UGBFpjt1OwAmDbAWVQVKzliGemwOoyb3JEg7R13BwPX1gsdasJhVQiJYE88HfvG8+sYT5zMVkL6U0iIYWBuOhFyTEQO2Lkx2djJXfoY+o1dNYcwH4xEmCIMvH1bbmJw1zvj2oz0sxZECFHQ/ibcFLwZZdM2gM1+orvhXIecXpvqVdBLGmOVdItrYdJ/DBLE9MAZ7h7tTDhapVRpHJJUmLNpsHInl3jtOC8NSdJimJO8u48QmvlaWaUipWyrK9eFIplas02QE7tpN+1zGwKqtxyjXrlUApUhSAAJE7NNtt2i+9pwL/ha5d0oTU0OiVHpPEBiBOq4vyjlIhe5vgNnp0XbSCXLHU8G0dFBmw7/AG2wJCVpA+nz8wTqBuaZ/LLqBpI7KAAoIIJOkQx1dCZPxttgHP5ptM1dTk2CJMSG/F3aFvAH54bcM4Zm89UWlSJCljL6W0IBJvNt+g6kYt4/6Z0aSHzK9R3EkMIAUsoFgZ2gxJ6k77MBCgF4N2aE5LnM25aGb6QAAR6XtPe3x6Ye+DuGnNV0pF4UyzEfmVm09NsecT8EVqAqV9SGgjFQdXO8RMKAR3m8yDj3h9QhkrU2AZIKm8QfXoI6/eMPcrpGmBRud84HlRQo06KksEEAnePWOuJ89SDAggEEbHHPKHiequVeoTzUnuCYUowLQ5gkR9IjqVmxwl4b4veKtZNQBqqTTLaQhVCGULsVaVOvqR9IIxOFJUtN0Ubk/wD1ScZd8nmECjya2shQBZTTbp6W+cWbjfi3RNMRpq05pVAYHMLST8m3YY59xbjKZ6hmEqDQ2rzKUXAuOVmEBmIkCxsbm04X8Jz9c06dGqvmUaJhXZRFNQLQ3KbG0aidrWu84S+EHtf9zAy+JXeWWjxascwcyab1DTUM2mQoA5NZsZEajHfVG2DeMeLHIerkwW8og1CymGSy8p6XIF/foRhRw7xHR/Zq1JUXyqarJQFdT1WKlPqJMm4PSCYxrxnN0MvllbL+eXZz5qHTpBAl0dbqDEnYgySu1lDANQBFyizR3knAfFprVXNVjpBECSjAuQgB6iG5iRMAHckAzca43XoO1Iu1cKPX+EE6oBBgH6hb8wKHTZKjGtR1AKbqw5kvK8wM9Py3w28R8TZawVSoeoAQwFvpU/TtzNbaDqOKxwq35Rt2P2gjMep3gH+O5h/MokqJ1MTHMJAkA7BTEx3JOC+C8Xq6kepUNRQyq4qS0oIEXOwnbaQJ6YmyRWr5eapU6VFVYpUiXdJEElWYyJm5Aixg4jOXcZnyxqqjSTOkc+oiIAJBEKYjscO0puCK+fOswu3MGzIM7xQ0auYpfSQxgqFIJDfinexuF6z7YecLzwrJ5gAR0cK7ALuZFogxcmY/ngPheTqUK+t6NPlQkisWEg2IAAMkk3kd4OH9LxCmbrM8FQV0MoS1N1vcgQZXY26gxYGTiNAXyi/WU49ZI1bSPOZl2W7MNtiTHeRaw2xLT4awptmRUWm1NdSKpDsy7zCkwAbSRvIgDC3N5un560jVWmI1l3I0gid+945YvIsb4YeKOHnMFs3l1KRpiodQQyoMpBUgRcbjoYNhGmICr2uUM5JoGBZJw6qVoGpJHPoLsT3ZyN+sT7YPzfGa2XlohlAZNSSdYIEESDvM9hfbAHhzj5pq9QMzBlnSrhYiSX0kaDMgRPa25Fb49xxaqmoiQ9RiKiSTzr1UdFIv9/fDU4fW4sTHzHQbO0Y57xm1cjWWKVdTVKYZWQGBESJEEAgCCCbk9RM94yqqabIqeYish1LIKt2uIt07jtinUKunm2l1+wMn42ww4gF0Aj1BPf29MeieGx9pAuZjtclahWzFI1Sy+WOXmdQW+5mB2FzGGvD8kj1wFcaWQajpgUxyloM7202EcxxH4LyRrDSfppy6jYFzt8Wn4xaeI8JpLS8xTK2AKKzW6fSO3vviLieK0t4f6H4no8HwmNgHyGKPEHF1jyKBIpLYSNvY9fnFbOeOpEphVJtqIki/QtIW/WMMeH8LOZZghCJTGqpUflVF7nVBwZkMjSd2WgtWrSheZyFSoyknVBEhYnT1N9pseFFTygWfnON4zMoXSre/znCuDaGWpUZFdEBClgCGbTc37Db574rfG3SrUSnSQlxvEm/W22w9Iw78RZ5lVaKASbQPWDtNgT0O0DqMB8ITyg+ZuCWgxcwYOmP9TQO3zAw0eTzfiQAB8RIHI7/PneH8G4hRyamjVhiACWhjLEnVsYgWAtOMwmztN3bU6NrO4AmB0GMwo4EY2xN/WYrmthLJVUqo0pBY2kaWJm5IEEDpq2/kqqOdjqPWdjczcTue2LZ4ipitlqGbpg8w5ywkkmBLQfpmbmfqBmLYByyZfKDU9QZisBKqFIRGnczdiN5MCRtOJ8bbXAde0jzS18sEppVaSNemlNmO2oHckenQb4s3BqZymVV69VSrKKrapDJs2gLs5YbuTIv2GCfBviNCsJRd3JlmCg6m9Tv/AHGLjmsr5y/vaakfwuo6iPXphD5P+pE3kZzjMcSLyxNKo1RYUwDpQWBcwJmJgepMWwnbOqpAKK3ZAskneLdOm/XFz4xwmhQBZORALqqqFiZtyyL236jHNeJ8TqioQtWooBuFYx7m49BHXfDMSjIdoOQ1znX+E+J5RA1E07fTdQIjbYRhfxjxhlr02ZG7pvJF97gX6zv1xxbP5luaIa4YmSTE+twD2viMFnu8KoBi0fYdO2KF/wDz9W9xfjovSWHi/iN0LUar+fRYCVsjUywmEYWlZ/GCD+eJuDKtRImdBAViNIiOwJBMC41H88UrNVFZdIZhBJEmVYnrEAqfv8Yl8M5gLmKaPqNJ2CuoYiZsNuzQfjFeXh7Q1zETrJMtub8QHLg+WRqA0qbGRP073XaxFrD0FOpvUNTlYqWMbkD59B646PmPBTqxq0qDkwAEZwY77mb+/Q7TjMr4JqS9TQBUiyuwAFrkQSdzGq3XvgOH4jhgKuvr1mZUzA3VxLUyWiiK1MiooAFRlmFbrymCoiLxG89MVnNZksCEdwqi8MYg+kxvi7Z7gFelTqMKNTUWDKVNvwh1OkmQQJ+PQYqT5SrUZcvTpEamuAZH6CIHe+KMORd1sEDrFslU1UTzh1TiIGXSmSKYHl1AVHN5gF2uZLaQFEjSAW67qcrxNvNYaiBUhCxMQJiWjpeTvucN834eUVaaq61C4JgmCtpjmgekzfCN+GVNRUI09Aok72gLJ3wY8McoS6mEcNlBQBbzUZdmKFiD20yomCN+l++LHmOHJUoJXWHqoulS7hdIUkA6QSG2sJ69OiLjmVrU1UvS/dsksFgBWgEgx9LBrQR3F8AGhXemKmwVSAnWOpAPwe/XCmplBDfePSwd1lr8IZCoalWqiTSZAtUSAFcCdIBOoiwOoC0jB1UU6CsjyUY6lJLamZrg0wJIjqL7MGMmcJPDNOovl1SSLaXUhgzFRCkf9sX/AN3fBviHhbVXRw7rRLeWxUDfcwSd77RiVn/5iHNASjTSDSLv2ifiGbSk+pKjmDHMJV4uNaybCSYM/OAeE+IXony6qh6WrmWNgTeI3HWPzGCONcCWndCSNJuxkkg/bbpbbFaNzG/TFQCZVutjMBK7XLxxzJCrUF1WSBJIGmVUyStoliDHp1xMONVKWWamzM7QArNOgKoACaQYgATOmZkSJnCTg9UkUwSZgsR6LI/Mx9sH8Yf93pB1QI+Sbx83n1wK4fKFbeA2Yh7WLOGoP2U1Kr/ugzAIrDUWtEiZk9AIsGJIgT5wHiqecqVllG5NQsbxpBi9mC3BHrgKpwsopFQgFrgSCeW5/KRFrjAXD0Jq0xBlT03kXH54Pw1IJv8A1MLtsI0yuV1ZsLUT90nmNogiVVGqQLzLR3O++Ged4mfLIXL5ZWiS4p39Sbm5nfrfBlHLJq815LpLNckHUoI32IkiPY4VV815zTT5HVgXdzAWW0oqDqI5iTckdIGBOlgHM5NYyaB9/nvLBwN1/dowv9b+pvEjqNzH+kYJ8WcfJHkqbfa364rFHNsVrswKV6EahNys6GkejFZ9ycMeO5fyqT1zu9OgiT0apRD1GA9FBUTsXnoMeeeHBygt8O39iez/AOXjC2sjFVxTRctK0GqhKlUxrqudMjTchQGsuxFzOHnFOPpkgiJS82qy6gXMoskgW/E50yS1haxwm8A5RqlVQ5mgXUlT+N1Igr2KyeYe3W0vHsscxnmVGBWnyhWMGL8qk7mZsTPvh65URzjPTcn+z8H6nnZ8D5DrO47RTms3WzFUtUbW9WzACwAFhLC3/aABgzIZlKbaXNnYAdpUzB97X9D3w14NwlQ4Dgq1wQZBUv8AuxbpDOuEvFctRqUtSMVYEnS1w4mxB6GOmByMrNo6enz6SzgnV8DqBv0+0sPEsvWoaQwClpNioMWMGFYyJ6nHuKjlOLVUXyyPMRSdGomVncSOm1umPMd4NbVf3kwOQCv8TqLsXSsj1dBUqvOEvrYBZXywAgBm97emKzxjJ1EqtUTQadiXKLL2mRKnV2tsSPUh62eSvUoZ4IIUMK6MC3luFLLyi7DX9PebYNy/EqJzFXK5k+XVlWWCYnTI03jVcyNz64lW05CAabnKlT8W1aLBabmDfTEi9gB8nfBb+LcwQW87SO4UR+n6+mAvEvC2ylbYFKp/dlLdTynqtzcdhb0V5PK6qq0zU0qmrnfm2usCLmYsSJiOuG+DiI1VFB2BqD5jjVa5arUIqCWDnl63i8mQD032OH/CeDZfTTNValarUCt5YfSgLLMQBqJHWTE9MReG/DNOrmQyanWmS7PUggmDpkAd7x/pOLZxDO/stVEC/u2EFjF2IYzNoJvOok2sL3DPmH8MXP8AEamPq8Xca8N5Z6arC5Jv4kQOrAwOYAqd4vsJOBf/AMdUQAzZjzz6sFX7Lf8APEPF+Oo9QIuoxN5Nj2Ag2i9p6bQcKglUE8rAN0na83EyP1wCHiAla6+fn3gumLXyuDeJPDIy7RY03+hh+A9VN9uo3ke2KtVyTi6gjTsdh6YuVTKsOVzTBlW/ebGLjfb9b++FXGhmKzSRqOxCLCrba+0T1M/pj0+GzO4C8yOZ7/b/AHI82NcZ1dD07fedHy/i8vRWrTAaQJF5DGN4BP8AFsDtOB+Icb8xqVZNbCQJUaLagdJnngwW2IAUnY351wHPVMu7K3MtRSNO5DRII69IIm4N8WDiFRtOkhkUGVgC9gIO145gY26nc+e/BriyUB/8lI4jWty/VeO09TU5hlnfqO9unrih8Q4ozl2QgOsN5kgEGPp0CQwuJJ/O5whz/GTDsCAWUqQpsBMx79D7nbAvDqq6EQQCSC5MS0GT6wAx9x8Yo4bgdA1dYvLxWvY8pY0zFGrTbUSCGBS4MyZYagJEEyAbXPwDwmitHM0qq+YFVpkkdmgcvqRB7thHxvh6h3dIKBtKx1hVJ/8AsPvjbh+cWkQWDNQebAmUbqVAIE+++LBjrGa3B/O/3iCbe5YuL1K2cNWoXJOokj8JaxIVdoG388GZPIyxVmDqSzK3dWGoG/WG/XCrhufpr9DMkEkFtPMCfcwR9zg/JZo6wATTZvpgX2PQAiAL3gWuRvibPumlRVfBKcIKt5jfzeP2zCiF07ALqmSTsJnlBG0+t8HZuqj0atFeUuwII/CbiR2IHxisNWLCndSLiBeLoL+gQFe536jBP7IyOqI3SZcEEjafj8736YhZGciz5pYpVF9J5nKrUVLgUniBpdC1yQbad2v1O204qma4rWquq6FU6gQQkCdXW06Y6T89MW1cyrOcrMiopTVvDfUh9/MCz84GTwpVegcyNKqik6qjEmyiJEeuqItPXHoIuPFs/OT+I+QagKETcOp66tRgzQp8sDeSRc3IG4Ej1wPx3M6iRqhi303kdBJ2+xwVmKP7PQUMWDsswV/Ex5pNxAB7ybWGBuKZA1K6KSqeY0SpU3YnTZTIvAjpO2KiRd3FYz6XIjQprTV3qO1QCSALCTIAPUFTJPecBcNdaWYubbK38JmVNun9cG19HMANUtYgkageoH3wdmfDVYUf2wKpoMdPLJIVDGpp/kTfoOgkqF3PP/MJ1K5NNcj+Yw8QlmCusshcJItrgAkwDY3wqp06fmVHs+XqMaT6TcGzKyg3ADA6SRBCkHfBdQO9CllwdqjVKhBvcABAe9jPvjccCO4X6I6WtHT8UybXxCMgVQpPL5+ZVpBJNc4bmMjqam8q3mUjRqOJ5wyQrietgD6wPXBPEKq1S6uiMlHSwVrAsKSogbuktJvsIxrluI+eTTKLTYOG5ZClfMDNvbVt7nC7iNQlzTpy9Ws6ETAA0pS0z3AvbqY9sTqGLUdiB7d/xCYgcpYeFOtOpSAQVau7VWCgUxpPQEaT+FUEBQbyTGKhn+N1alRg7qdTREQAJgAAAD4wZXqPVdaZLIlP/LU/iGxdhN2Nyf4Yi2BKPh+vmKfmCmKSG61ajCmtv4ep6Gw74ZiRFJZz83+UO0NMpX+MsS5qpSDozh0pUDUDNdlJXSiBuq+a6MB002jFIr5kuTaEQdPyHuTizDI6su1OlUNd6p5iilv8uIWRcKWb6mAnR0i4lPgbrTCVDRoCQSHcSTe5Clmne0YPCUTc8/x96/MJzv5OsrVJqhmJ3kx3OMxZqBytKdTvWJNytI6V9pdSfeMZh5z77LEhT3jXwhmAajKCQiBXrFvxMrDQqg9FO0b83cYg4nUPEs665dWC1GXUzRKqg0s0bQJPuYAxWUqpU5WBDDqRIH2viy8I4xTySVBQoeczn/MqMEOkCwAUG0yd+vphbYnBLILPt+YPEDDjqsgI9/vLJxnNZdEXLMjuKUDVVhpINpIsd+vSZ9anxPOUxUlAm0SAIUHc2kRBM2tb3xrxHxJUr3NBQf4g9r9pXcHthJm6tQAMqxEyoDckkXkECDtPxF7hh4Zx/P8AcnfMhNKY98P8f8nzAplXAKwOt5mb+l8Dce4tUzAIYqVmwiwva/fmF7fSMIKGbcE2Aa283n9D1xr+01D0BPW5k3H8wP8A24oHCgZNYG8BspC6Tylq8IcbFCrqNOmQVClhdht95jp8k2wZx7isMz02EkSNQHmC5NvQkgbRJsBGKdlc4izysjwTNzJ9toj+7YkqVydWh55bAzMbb7GNt+mAfhgcmqpwynTQlvySplaS5msweswmirboCP8AMYdWI+gH/cfw4V8TzD1QlSjqFKoGZtI+motnEDYG1ST/ABntgXxE5qV1glg6oQJJBmmtrmCs++2LPwpMtoWiaKksSQvWowXaTIBbYR104Zky+CAFG5k6YvFJZzKT+xuF1kS6EE3v3+2OkeHOE0c0hcVjpY2QKIbSY5y4JYCCALd+uK5Wr0qgIpUjTRhFzYz0k7GP7vgLhxqUppglTqmDIs0XWPW3vHfAcSpzYg67Gbhbw8hRvtOh+IfDXD6hDZgBWixSpokdLCxEkxbrjnfGMpkaJP7NWqeoZQwkbCdKt/LGhzxYsKnMQOrHcG4jpFrX6YBTM0qzBEpQ/vbHcLwuRQCXP0m5+IQkjR9TJcrlq1dG8uk5WYkCF6TcgDf1JwpGX0E02ZT3AOx9/bpixUOHFQR55Rf4AxK/ImPmMQ5bIhX89mHl0eYlbam/CguTLNb21YsJZbJIrpF42xtsoNxdwNX01FSkHdYIMAmJUEe0GZsLYsuf8P5yiKL1a1Km1YAEBYanr2DQoE372wg4bWZSapq1KNQk3pAAR9xAMkQLQL4nqcfr1F01qwdJiKlNYgeqiQYjYj3xPkUlrWvxLMbAABpa814TcFnFRRzFxpT6JmRYzBBFgPwg41o1k8wha1Is6tdagaYWYsOoBEGAIHW+K9l6YZrEBSIlTaw9TvG5m8Ys/AfBlB/3nnuDc2gA73DDEJfw93bcctpZoVxQG0UcLyrVGndmYbAyp1AXMaZKibG3sbMM5VbzIYDS19QkCdUsAPp/zFmInTpJJkHDrNcEp5dWemzB/LITmJ0g2LATYkWB7asVbMGqlNmMhJC+YVOhelzBAsRtOw3w3h8i5Mmo+8VnRlQhfpAuJUjmHAmUUkE7XCgwOkn7jtjXjCfuQyHSVblIiZVoBkbtIHziThmbVaSICGltbG/MYiNpH3uCJG2IeKuy0vLYAkncWuB26f8AnFSZicpB+0Q+GkWuk84hlwaiuFYqxDsqrJUM0kQLQDKjuAMOOHcaNHzKStyMpUArABJPQyNUk/fC3I5xTltZDM6GGAZlIDnlPqFcn/8AoO2PK2YXyy76qj6tAOoiCqz72JHXricg6qYWJZmfxQK2NAfiFUHBplgCCqhnabBiIAAH4i6yBuQAcZlOJMEo0auuoajwuo866ohlbccx2NiAcFeJaOXpNRzflN5NSneiCU/eDYP+KLmSLnvBws4L4h/9RTerRoqmoGVQrpjrcmcJA8RS6rt+j2g/xpSYw8W0nJTLKWkLrJAEOyEWJBmVUlyO7H0OEfGKDk1mZhby1kCCIUkR2AOn5GITxfSxcMxYvrYNcK5kEgi0GTI6jFq4H4XOZX9pFd1QmVDcxcqQSSrcpUXERv6YMXgUauXeutj+phGu6gubznl0lq1NBzdNQzAm4DmNRXZm0gFlHUz3wHkQ+bZi1SpVeC2m6vp/0jYiP4fzxBx7JsMzUFIGogIYsy6mAIuSYkDVYnFbzbPTqzrLdQSd5v8Ar+mGYuHDJanc+3p6CY+bwzR6fLlkzuZdD5OioUA5Q1ZihX/Tyi0/Y9jiTh+QapVBKrST8Vydht+YvaB1w34JUq5ikr1mXy5tUzC6YJtCVCvPtvJ9cMKuXamCwACmRr3QgiOU7e2JHzFLWt/qYfiFh6RNw7h9Jqeosu9tYjsYEnpP5jGY2fQ8lws6iesXjb5nGYAlibszhECFWY6abX3Jj06BsC1awZtInVcaQGJJ9Bf8jieqXAKopG1+sf3b/wA40yJNIOxUF4lb9ZH1TcRvb22nHrrlNdIrieF4ZaGNiT1POQU+KGiqw2tt5IkL233PobDscbZnizgCot9dmJvNwTM73APe2+NDkatcMzuXuWgXAJuTa0k9u2NKmT0K1OoYH1L69x/TBgoTV7yGym4Htv8APXnHzA8TNOkiqjJREMbKukANMdWqGZ3g7HrVs9k9FdqSvrCGAwtP9PbE9DJ1q3LTVlQX6gC25OG9Hgaophg7R+G4G39yMJBGA1q27dvW45j4u9b9T8/c0yeRqUhTq1FlSQV8xTpY7gTIN+sYYcQ4ma7zUIYCdKBVAReglRJHvOJK+Yr16q6l+hQKdMfTTBuSATaXk3v9sT5XggpKAkTsSxvPz0xLkcXqfn8+esYQ1aVO0241Tp+RlaqouuYJAgwtMrE7xy9/jurpZzy2L1B/tAIXYzIPecPuJCrWVFppRplCI5zpAC6STab6p3tBM3wvynBFpuHq1meruNo2OwvP9ZwrG6hKb8czz9puQEttMqJVrN+0UkVUqavM1QAjyJhmgBWkMIO5cbLhrxullzRy9VWVatPlrFeaRAJYnY3O5MSYG2BsxmVGqdRvJlixMXFjM36W3PfA+SrUjUalVOinVXSzmwUlDpa9pBG8/i33xrMW8wsV26/3tBFDab8O4zSWqulSAZDOzQYYEbKAoEx0JthU2STLUGYn99Uc6U6CmCRe03mRBH4cLKXCHYsV+iSvmGyGDeDsepgXwYppSAA1ZwIM3/4A98XY8BDakb6+tRGTOoUowuAUqVQjVOoH8IJkbY3c1CNGgIoMmZJE2mBc2t9++HC1jbUyIDsNz/T7HEWazFILpNQOegMWPxiojvJly77CQ5rhPl01qCoK1NjZxMexU2B++x7YhBTqCx7fhj0g7/HbAlLiRUPRP0v+GPxWgx3sPkDAVTL1VXXBK9SLhTMQx2B9PUYWoaqc/wC5VQu1jjLcSFFuVEAnmJM6hvBB7b/bBGV4s1XMIuX5GdrwTpJNpYWsBcntOK9l2kQwsesxEYmyWa8rWy3YoUU9tVmI9dEj/uxjYVN7bxq5mraXVuKNVdqp5aKwiVKjQNK2XtzH6iBJk4d8egcNpUSyr59ViWYwFQXLGbxA236b4q3hziFUU1pmqlJBZTURSEkyWkoTAEmTaYwV/wBQM/Tqtl6VJ/2haSEalvqYkXaOUd7dzbHmti/5VUDr+uUqVyATK3l+Msn+WgVSZtv8zfDvg2cYutWuQtNDqGpfrYCIFu+56XxXqeQqMbgqJiBf733wc+TKwjkgwd/e/wCeKsqYzsOZ/MWr0bMceI69PL58lD+4roCxHVHH1COos49VGK/nK7Uf3BGl6bPrYH6iSLj0gCD13wx8TZhKn7LToBnanQUOSrcpOw5gLDvtjd8gHWnUqtqdQEckbgAabbkgcvsFwOIhMa6/97cvabkbU5IkvB8yK2Rr0XZQ1NvPpl2jVaHCzuevucA+F8muYrRVYrSAmAYLXAiTt3J9MN6PDgWUUSdXQ2tuO0e47b74bUPCdRF1ar3mFEAbn536YnbOihgDRb2jFRmqxsJJm/BSFNVGoqgi6VTIYf7hzA+sHAHC+AZmmXprW/Z2VIUPzC5//UwuB3IvcWPRrxmmmTpUxVraq7/TTRSQB6sTBifzxWs9mStdqThhUXSJBtBCuDtJgGb4VhbOy6S1j1H984wjELIG52ih84FNWlmQzVRUB1h+oInpckSJkdO2I+LPSqLqUBQAOswYmLkmSSf+IjFl4d4dVxqYEsd2jf2/TCfxHwbyw6oGgQzQsxcid7COuL8WfGXoc/aRthY3XzrA66vWVWqGpUqRzPUcsSPwgTsI6D0x7wnP18oxalUGk/XTYyjjrKm388BcLKbEMzbRAImd/YDFiGkLzQARaBv8dPbBZW0+UixLOA4JOI55Ap+n+bEEPiGmxJA0X+ncD20jb4GPcKc/w6G5RY4zHDDhIuJy8LxCOVI5SzZDhFQAVKjJBAOkSRH5XxNmOF06gOl6gJ6gIJ+ymMe4zHmtlbUTMRBUWcSyJomncw8AGRqn15BH3OAeJ11VRq1ExaD9iSd9u3/GYzF3DnXpJ+bxOXa562fqIqVdWpGMAGxsBaLj5n4wdleKFmMKAYkH4Jv674zGYN8alSa7wEJmuV8SORzXOxiwxv8A4+Q6kgxMCN5IG/3GPcZjTw2O+U3WbiXO8Yfm02DWI6FbWMbiSbevW+I8tnWqOZZlqRyEbCLwR0EbEbdsZjMUeGoXYdIkk3DuE8XhDTcFma6P+JWt9U/Up9dumLtkeD5dnCMHc1ELU9Z5UKkbgEahJgzuO2MxmPM44aKK7Xf6leABgbleo5zMcUrLlQ1OjTSSAFsgAjlEXMGOmPfFNLL5RkoUfNBAPmOYYuehubX7QADscZjMMXy8UMS7KFuh39e8AqHxlmFm6iSjxKpcLoRQL6VGprzdjzEz69B2GC1zWadGY5hwiySBYxvYCJM+ox5jMVvsYCqKi+jxIpOhQVa7eYSzPHfbre353xNSz9Q030+WiNymmF5QN7T1vuZO3YY8xmCdQN6hKx5SGjkwYZo32AjYTh0ciiANF7dNpgfzxmMxLldrG8NFBuFVChkEEoDtNmIi5ExPQG9gMMuFcKXMToUAKTZmNyPYXxmMxLlsISDKUQFqMF85RqhQNBI+1sD1M2CSCoMi8je0x7XxmMxoQWYozyhnIltMsbuSTqPTcySYwBxDOsDIJUybi8DSGkbc0H4P3xmMxRiRdRgsaEm4LxLytIpltJEybH1kAkfngzi3FalZW/eOCAYItANyLESLDftjMZjMuNRkvrCV20xbLsVq1GNRlGgFiSZ1FpM72IHxgihUqVjoJUsASGNoFpFvQYzGY3JyJ7TF3j4ZOpS1BqoACAjSmqI92W+Pcnx3S/lgs6OjEqyLcgWM3Igja/1NjMZiXEocEntHlAtESrpn6VNiEBUEkhdGoL7HWDhgGaooBYEMNS8uw9RJ+2PcZivKgADdYPKwIDWoNYM+2xA/W+MxmMwCsahnicpO7Gf/2Q=="/>
          <p:cNvSpPr>
            <a:spLocks noChangeAspect="1" noChangeArrowheads="1"/>
          </p:cNvSpPr>
          <p:nvPr/>
        </p:nvSpPr>
        <p:spPr bwMode="auto">
          <a:xfrm>
            <a:off x="155575" y="-1774825"/>
            <a:ext cx="5619750" cy="3705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5" name="Group 24"/>
          <p:cNvGrpSpPr/>
          <p:nvPr/>
        </p:nvGrpSpPr>
        <p:grpSpPr>
          <a:xfrm>
            <a:off x="7493330" y="4716105"/>
            <a:ext cx="1632479" cy="2134821"/>
            <a:chOff x="7105766" y="4455993"/>
            <a:chExt cx="2020044" cy="2394933"/>
          </a:xfrm>
        </p:grpSpPr>
        <p:pic>
          <p:nvPicPr>
            <p:cNvPr id="2052" name="Picture 4" descr="http://www.youhuaaa.com/UploadFiles/images/Painting_Pic_Big/95/471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5766" y="4455993"/>
              <a:ext cx="2020044" cy="239493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490234" y="4545168"/>
              <a:ext cx="1263487" cy="369332"/>
            </a:xfrm>
            <a:prstGeom prst="rect">
              <a:avLst/>
            </a:prstGeom>
            <a:noFill/>
          </p:spPr>
          <p:txBody>
            <a:bodyPr wrap="none" rtlCol="0">
              <a:spAutoFit/>
            </a:bodyPr>
            <a:lstStyle/>
            <a:p>
              <a:r>
                <a:rPr lang="en-US" b="1" dirty="0" smtClean="0"/>
                <a:t>(1808-1814)</a:t>
              </a:r>
              <a:endParaRPr lang="en-US" b="1" dirty="0"/>
            </a:p>
          </p:txBody>
        </p:sp>
      </p:grpSp>
      <p:grpSp>
        <p:nvGrpSpPr>
          <p:cNvPr id="26" name="Group 25"/>
          <p:cNvGrpSpPr/>
          <p:nvPr/>
        </p:nvGrpSpPr>
        <p:grpSpPr>
          <a:xfrm>
            <a:off x="0" y="4729834"/>
            <a:ext cx="3317875" cy="2121092"/>
            <a:chOff x="4371102" y="5042847"/>
            <a:chExt cx="2722789" cy="1795195"/>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1102" y="5042847"/>
              <a:ext cx="2722789" cy="1795195"/>
            </a:xfrm>
            <a:prstGeom prst="rect">
              <a:avLst/>
            </a:prstGeom>
          </p:spPr>
        </p:pic>
        <p:sp>
          <p:nvSpPr>
            <p:cNvPr id="24" name="TextBox 23"/>
            <p:cNvSpPr txBox="1"/>
            <p:nvPr/>
          </p:nvSpPr>
          <p:spPr>
            <a:xfrm>
              <a:off x="5417959" y="5042847"/>
              <a:ext cx="629068" cy="312586"/>
            </a:xfrm>
            <a:prstGeom prst="rect">
              <a:avLst/>
            </a:prstGeom>
            <a:noFill/>
          </p:spPr>
          <p:txBody>
            <a:bodyPr wrap="none" rtlCol="0">
              <a:spAutoFit/>
            </a:bodyPr>
            <a:lstStyle/>
            <a:p>
              <a:pPr algn="ctr"/>
              <a:r>
                <a:rPr lang="en-US" b="1" dirty="0" smtClean="0"/>
                <a:t>(1898)</a:t>
              </a:r>
              <a:endParaRPr lang="en-US" b="1" dirty="0"/>
            </a:p>
          </p:txBody>
        </p:sp>
      </p:grpSp>
    </p:spTree>
    <p:extLst>
      <p:ext uri="{BB962C8B-B14F-4D97-AF65-F5344CB8AC3E}">
        <p14:creationId xmlns:p14="http://schemas.microsoft.com/office/powerpoint/2010/main" val="399905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527" y="558140"/>
            <a:ext cx="10310154" cy="1098894"/>
          </a:xfrm>
        </p:spPr>
        <p:txBody>
          <a:bodyPr>
            <a:normAutofit/>
          </a:bodyPr>
          <a:lstStyle/>
          <a:p>
            <a:pPr algn="ctr"/>
            <a:r>
              <a:rPr lang="zh-CN" altLang="en-US" sz="2800" dirty="0" smtClean="0"/>
              <a:t>金猪四国   </a:t>
            </a:r>
            <a:r>
              <a:rPr lang="en-US" sz="2800" dirty="0" smtClean="0"/>
              <a:t>PIGS=</a:t>
            </a:r>
            <a:r>
              <a:rPr lang="en-US" sz="2800" u="sng" dirty="0" err="1" smtClean="0"/>
              <a:t>P</a:t>
            </a:r>
            <a:r>
              <a:rPr lang="en-US" sz="2800" dirty="0" err="1" smtClean="0"/>
              <a:t>ortugal+</a:t>
            </a:r>
            <a:r>
              <a:rPr lang="en-US" sz="2800" u="sng" dirty="0" err="1" smtClean="0"/>
              <a:t>I</a:t>
            </a:r>
            <a:r>
              <a:rPr lang="en-US" sz="2800" dirty="0" err="1" smtClean="0"/>
              <a:t>taly+</a:t>
            </a:r>
            <a:r>
              <a:rPr lang="en-US" sz="2800" u="sng" dirty="0" err="1" smtClean="0"/>
              <a:t>G</a:t>
            </a:r>
            <a:r>
              <a:rPr lang="en-US" sz="2800" dirty="0" err="1" smtClean="0"/>
              <a:t>reece+</a:t>
            </a:r>
            <a:r>
              <a:rPr lang="en-US" sz="2800" u="sng" dirty="0" err="1" smtClean="0"/>
              <a:t>S</a:t>
            </a:r>
            <a:r>
              <a:rPr lang="en-US" sz="2800" dirty="0" err="1" smtClean="0"/>
              <a:t>pain</a:t>
            </a:r>
            <a:endParaRPr lang="en-US" sz="2800" dirty="0"/>
          </a:p>
        </p:txBody>
      </p:sp>
      <p:pic>
        <p:nvPicPr>
          <p:cNvPr id="1026" name="Picture 2" descr="http://img.docstoccdn.com/thumb/orig/78088522.png"/>
          <p:cNvPicPr>
            <a:picLocks noChangeAspect="1" noChangeArrowheads="1"/>
          </p:cNvPicPr>
          <p:nvPr/>
        </p:nvPicPr>
        <p:blipFill rotWithShape="1">
          <a:blip r:embed="rId3">
            <a:extLst>
              <a:ext uri="{28A0092B-C50C-407E-A947-70E740481C1C}">
                <a14:useLocalDpi xmlns:a14="http://schemas.microsoft.com/office/drawing/2010/main" val="0"/>
              </a:ext>
            </a:extLst>
          </a:blip>
          <a:srcRect r="42007" b="15073"/>
          <a:stretch/>
        </p:blipFill>
        <p:spPr bwMode="auto">
          <a:xfrm>
            <a:off x="5311447" y="1804412"/>
            <a:ext cx="4374861" cy="4805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SS6Lj2Lp9WGWDe5MS_Ki5jmN1YCDPos7OiySXH_dHAo75md1z4y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482" y="2845205"/>
            <a:ext cx="3245449" cy="217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55568" y="2394065"/>
            <a:ext cx="6776257" cy="3817938"/>
          </a:xfrm>
        </p:spPr>
        <p:txBody>
          <a:bodyPr>
            <a:normAutofit/>
          </a:bodyPr>
          <a:lstStyle/>
          <a:p>
            <a:pPr marL="342900" indent="-342900" algn="l">
              <a:buFont typeface="Arial" panose="020B0604020202020204" pitchFamily="34" charset="0"/>
              <a:buChar char="•"/>
            </a:pPr>
            <a:r>
              <a:rPr lang="zh-CN" altLang="en-US" dirty="0"/>
              <a:t>天主</a:t>
            </a:r>
            <a:r>
              <a:rPr lang="zh-CN" altLang="en-US" dirty="0" smtClean="0"/>
              <a:t>教：城市最高建筑几乎都是天主教堂</a:t>
            </a:r>
            <a:endParaRPr lang="en-US" altLang="zh-CN" dirty="0" smtClean="0"/>
          </a:p>
          <a:p>
            <a:pPr marL="342900" indent="-342900" algn="l">
              <a:buFont typeface="Arial" panose="020B0604020202020204" pitchFamily="34" charset="0"/>
              <a:buChar char="•"/>
            </a:pPr>
            <a:r>
              <a:rPr lang="zh-CN" altLang="en-US" dirty="0" smtClean="0"/>
              <a:t>伊斯兰教：主要集中在南部</a:t>
            </a:r>
            <a:endParaRPr lang="en-US" altLang="zh-CN" dirty="0" smtClean="0"/>
          </a:p>
          <a:p>
            <a:pPr marL="342900" indent="-342900" algn="l">
              <a:buFont typeface="Arial" panose="020B0604020202020204" pitchFamily="34" charset="0"/>
              <a:buChar char="•"/>
            </a:pPr>
            <a:r>
              <a:rPr lang="zh-CN" altLang="en-US" dirty="0" smtClean="0"/>
              <a:t>犹太教：</a:t>
            </a:r>
            <a:r>
              <a:rPr lang="zh-CN" altLang="en-US" dirty="0"/>
              <a:t>很多</a:t>
            </a:r>
            <a:r>
              <a:rPr lang="zh-CN" altLang="en-US" dirty="0" smtClean="0"/>
              <a:t>城市有犹太人区 </a:t>
            </a:r>
            <a:r>
              <a:rPr lang="en-US" altLang="zh-CN" dirty="0" smtClean="0"/>
              <a:t>(Jewish quarter)</a:t>
            </a:r>
          </a:p>
          <a:p>
            <a:pPr marL="342900" indent="-342900" algn="l">
              <a:buFont typeface="Arial" panose="020B0604020202020204" pitchFamily="34" charset="0"/>
              <a:buChar char="•"/>
            </a:pPr>
            <a:r>
              <a:rPr lang="zh-CN" altLang="en-US" dirty="0" smtClean="0"/>
              <a:t>法蒂玛之手（</a:t>
            </a:r>
            <a:r>
              <a:rPr lang="en-US" altLang="zh-CN" dirty="0" err="1" smtClean="0"/>
              <a:t>Hamsa</a:t>
            </a:r>
            <a:r>
              <a:rPr lang="zh-CN" altLang="en-US" dirty="0" smtClean="0"/>
              <a:t>）：驱邪庇佑</a:t>
            </a:r>
            <a:endParaRPr lang="en-US" dirty="0" smtClean="0"/>
          </a:p>
        </p:txBody>
      </p:sp>
      <p:sp>
        <p:nvSpPr>
          <p:cNvPr id="2" name="Title 1"/>
          <p:cNvSpPr>
            <a:spLocks noGrp="1"/>
          </p:cNvSpPr>
          <p:nvPr>
            <p:ph type="title"/>
          </p:nvPr>
        </p:nvSpPr>
        <p:spPr>
          <a:xfrm>
            <a:off x="3841908" y="773778"/>
            <a:ext cx="4805620" cy="872142"/>
          </a:xfrm>
        </p:spPr>
        <p:txBody>
          <a:bodyPr>
            <a:normAutofit/>
          </a:bodyPr>
          <a:lstStyle/>
          <a:p>
            <a:r>
              <a:rPr lang="zh-CN" altLang="en-US" sz="3200" dirty="0" smtClean="0"/>
              <a:t>宗教</a:t>
            </a:r>
            <a:r>
              <a:rPr lang="zh-CN" altLang="en-US" sz="3200" dirty="0"/>
              <a:t>信仰</a:t>
            </a:r>
            <a:endParaRPr lang="en-US" sz="3200" dirty="0"/>
          </a:p>
        </p:txBody>
      </p:sp>
      <p:grpSp>
        <p:nvGrpSpPr>
          <p:cNvPr id="5" name="Group 4"/>
          <p:cNvGrpSpPr/>
          <p:nvPr/>
        </p:nvGrpSpPr>
        <p:grpSpPr>
          <a:xfrm>
            <a:off x="6328491" y="1840702"/>
            <a:ext cx="5301541" cy="4675638"/>
            <a:chOff x="6936385" y="1840702"/>
            <a:chExt cx="5301541" cy="4675638"/>
          </a:xfrm>
        </p:grpSpPr>
        <p:pic>
          <p:nvPicPr>
            <p:cNvPr id="3076" name="Picture 4" descr="https://encrypted-tbn3.gstatic.com/images?q=tbn:ANd9GcRUtHshQBZSeDuwqIGm_nRyb99PupO_u6SyrNFrMxsTFDXjYp0Y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7726" y="1840702"/>
              <a:ext cx="1445638" cy="14456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936385" y="2022475"/>
              <a:ext cx="5301541" cy="4493865"/>
              <a:chOff x="6936385" y="2022475"/>
              <a:chExt cx="5301541" cy="4493865"/>
            </a:xfrm>
          </p:grpSpPr>
          <p:pic>
            <p:nvPicPr>
              <p:cNvPr id="1028" name="Picture 4" descr="http://www.trendfashion2013.com/wp-content/uploads/2012/12/3_hamsa_tatto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240" y="2022475"/>
                <a:ext cx="249555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encrypted-tbn1.gstatic.com/images?q=tbn:ANd9GcRJLTYhhqAPPfF0UIbkgfTT2HYeFyA-2c3FGI3i2g6Key3hDwcM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7726" y="3354714"/>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0.gstatic.com/images?q=tbn:ANd9GcRp3i970L0eq3JYQIYWFb6_Vqnkz7wpTGq8uQxzhCMwcl4jamD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6647" y="5015260"/>
                <a:ext cx="2305526" cy="15010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attoo-ideas.us/wp-content/uploads/2013/07/Hamsa-neck-tatto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6385" y="4621639"/>
                <a:ext cx="1530721" cy="153072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133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581429" y="1929567"/>
            <a:ext cx="6139543" cy="4734836"/>
            <a:chOff x="5581430" y="1857105"/>
            <a:chExt cx="6139543" cy="4734836"/>
          </a:xfrm>
        </p:grpSpPr>
        <p:pic>
          <p:nvPicPr>
            <p:cNvPr id="8" name="Picture 8" descr="http://maps.lidicity.com/images/ad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430" y="1857105"/>
              <a:ext cx="6139543" cy="473483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824431" y="4418830"/>
              <a:ext cx="643960" cy="338554"/>
              <a:chOff x="7858477" y="5138103"/>
              <a:chExt cx="643960" cy="338554"/>
            </a:xfrm>
          </p:grpSpPr>
          <p:sp>
            <p:nvSpPr>
              <p:cNvPr id="6" name="TextBox 5"/>
              <p:cNvSpPr txBox="1"/>
              <p:nvPr/>
            </p:nvSpPr>
            <p:spPr>
              <a:xfrm>
                <a:off x="7904196" y="5138103"/>
                <a:ext cx="598241" cy="338554"/>
              </a:xfrm>
              <a:prstGeom prst="rect">
                <a:avLst/>
              </a:prstGeom>
              <a:noFill/>
            </p:spPr>
            <p:txBody>
              <a:bodyPr wrap="none" rtlCol="0">
                <a:spAutoFit/>
              </a:bodyPr>
              <a:lstStyle/>
              <a:p>
                <a:r>
                  <a:rPr lang="zh-CN" altLang="en-US" sz="1600" b="1" dirty="0" smtClean="0">
                    <a:solidFill>
                      <a:schemeClr val="bg1"/>
                    </a:solidFill>
                  </a:rPr>
                  <a:t>龙</a:t>
                </a:r>
                <a:r>
                  <a:rPr lang="zh-CN" altLang="en-US" sz="1600" b="1" dirty="0">
                    <a:solidFill>
                      <a:schemeClr val="bg1"/>
                    </a:solidFill>
                  </a:rPr>
                  <a:t>达</a:t>
                </a:r>
                <a:endParaRPr lang="en-US" sz="1600" b="1" dirty="0">
                  <a:solidFill>
                    <a:schemeClr val="bg1"/>
                  </a:solidFill>
                </a:endParaRPr>
              </a:p>
            </p:txBody>
          </p:sp>
          <p:sp>
            <p:nvSpPr>
              <p:cNvPr id="7" name="Oval 6"/>
              <p:cNvSpPr/>
              <p:nvPr/>
            </p:nvSpPr>
            <p:spPr>
              <a:xfrm>
                <a:off x="7858477" y="5355771"/>
                <a:ext cx="45719"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Content Placeholder 2"/>
          <p:cNvSpPr>
            <a:spLocks noGrp="1"/>
          </p:cNvSpPr>
          <p:nvPr>
            <p:ph sz="quarter" idx="13"/>
          </p:nvPr>
        </p:nvSpPr>
        <p:spPr>
          <a:xfrm>
            <a:off x="155575" y="3359673"/>
            <a:ext cx="5512913" cy="2450565"/>
          </a:xfrm>
        </p:spPr>
        <p:txBody>
          <a:bodyPr>
            <a:normAutofit/>
          </a:bodyPr>
          <a:lstStyle/>
          <a:p>
            <a:pPr marL="342900" indent="-342900" algn="l">
              <a:buFont typeface="Arial" panose="020B0604020202020204" pitchFamily="34" charset="0"/>
              <a:buChar char="•"/>
            </a:pPr>
            <a:r>
              <a:rPr lang="zh-CN" altLang="en-US" dirty="0" smtClean="0"/>
              <a:t>气</a:t>
            </a:r>
            <a:r>
              <a:rPr lang="zh-CN" altLang="en-US" dirty="0"/>
              <a:t>候宜</a:t>
            </a:r>
            <a:r>
              <a:rPr lang="zh-CN" altLang="en-US" dirty="0" smtClean="0"/>
              <a:t>人</a:t>
            </a:r>
            <a:r>
              <a:rPr lang="zh-CN" altLang="en-US" dirty="0"/>
              <a:t>，安达卢西</a:t>
            </a:r>
            <a:r>
              <a:rPr lang="zh-CN" altLang="en-US" dirty="0" smtClean="0"/>
              <a:t>亚人</a:t>
            </a:r>
            <a:r>
              <a:rPr lang="en-US" altLang="zh-CN" dirty="0" smtClean="0"/>
              <a:t>(~700</a:t>
            </a:r>
            <a:r>
              <a:rPr lang="zh-CN" altLang="en-US" dirty="0" smtClean="0"/>
              <a:t>万）</a:t>
            </a:r>
            <a:endParaRPr lang="en-US" altLang="zh-CN" dirty="0" smtClean="0"/>
          </a:p>
          <a:p>
            <a:pPr marL="342900" indent="-342900" algn="l">
              <a:buFont typeface="Arial" panose="020B0604020202020204" pitchFamily="34" charset="0"/>
              <a:buChar char="•"/>
            </a:pPr>
            <a:r>
              <a:rPr lang="en-US" altLang="zh-CN" dirty="0" smtClean="0"/>
              <a:t>900</a:t>
            </a:r>
            <a:r>
              <a:rPr lang="zh-CN" altLang="en-US" dirty="0"/>
              <a:t>公里海岸</a:t>
            </a:r>
            <a:r>
              <a:rPr lang="zh-CN" altLang="en-US" dirty="0" smtClean="0"/>
              <a:t>线，最南端距北非</a:t>
            </a:r>
            <a:r>
              <a:rPr lang="en-US" altLang="zh-CN" dirty="0" smtClean="0"/>
              <a:t>17</a:t>
            </a:r>
            <a:r>
              <a:rPr lang="zh-CN" altLang="en-US" dirty="0" smtClean="0"/>
              <a:t>海里</a:t>
            </a:r>
            <a:endParaRPr lang="en-US" altLang="zh-CN" dirty="0" smtClean="0"/>
          </a:p>
          <a:p>
            <a:pPr marL="342900" indent="-342900" algn="l">
              <a:buFont typeface="Arial" panose="020B0604020202020204" pitchFamily="34" charset="0"/>
              <a:buChar char="•"/>
            </a:pPr>
            <a:r>
              <a:rPr lang="zh-CN" altLang="en-US" dirty="0" smtClean="0"/>
              <a:t>重要文化发源地</a:t>
            </a:r>
            <a:endParaRPr lang="en-US" altLang="zh-CN" dirty="0" smtClean="0"/>
          </a:p>
          <a:p>
            <a:pPr marL="342900" indent="-342900" algn="l">
              <a:buFont typeface="Arial" panose="020B0604020202020204" pitchFamily="34" charset="0"/>
              <a:buChar char="•"/>
            </a:pPr>
            <a:endParaRPr lang="en-US" altLang="zh-CN" dirty="0" smtClean="0"/>
          </a:p>
          <a:p>
            <a:pPr marL="342900" indent="-342900" algn="l">
              <a:buFont typeface="Arial" panose="020B0604020202020204" pitchFamily="34" charset="0"/>
              <a:buChar char="•"/>
            </a:pPr>
            <a:endParaRPr lang="en-US" dirty="0"/>
          </a:p>
        </p:txBody>
      </p:sp>
      <p:sp>
        <p:nvSpPr>
          <p:cNvPr id="2" name="Title 1"/>
          <p:cNvSpPr>
            <a:spLocks noGrp="1"/>
          </p:cNvSpPr>
          <p:nvPr>
            <p:ph type="title"/>
          </p:nvPr>
        </p:nvSpPr>
        <p:spPr>
          <a:xfrm>
            <a:off x="4248604" y="903678"/>
            <a:ext cx="5486400" cy="701040"/>
          </a:xfrm>
        </p:spPr>
        <p:txBody>
          <a:bodyPr>
            <a:normAutofit/>
          </a:bodyPr>
          <a:lstStyle/>
          <a:p>
            <a:r>
              <a:rPr lang="zh-CN" altLang="en-US" sz="3200" dirty="0" smtClean="0"/>
              <a:t>阳光灿烂的安达卢西亚</a:t>
            </a:r>
            <a:endParaRPr lang="en-US" sz="3200" dirty="0"/>
          </a:p>
        </p:txBody>
      </p:sp>
      <p:sp>
        <p:nvSpPr>
          <p:cNvPr id="5" name="AutoShape 6" descr="data:image/jpeg;base64,/9j/4AAQSkZJRgABAQAAAQABAAD/2wCEAAkGBxIREhQQExIUFRQXGBUVGBgWFBwaHhYXFxcaGBoSFRobHCggGRwlGxcaIzEkJSkrLi4uFx8zODMsNygtLisBCgoKDg0OGhAQGjclHyQsLCwsLCwsLDQsLSwsLCwsLCwsLCwsLCwsLCwsLCwsLCwsLCwsLCwsLCwsLCwsLCwsL//AABEIAL8BBwMBIgACEQEDEQH/xAAbAAEAAwEBAQEAAAAAAAAAAAAAAwQFAgEGB//EAEQQAAEDAQQDCQ4GAQQDAAAAAAEAAhEDBBIhMQVBUQYTFSJTYXGR0RYyMzRCUnOBgpOisrPSFCOhscHwYnKSwvEkQ+H/xAAZAQEBAQEBAQAAAAAAAAAAAAAAAQIDBAX/xAApEQEBAAICAQMCBQUAAAAAAAAAAQIRAzESIUFRBPATYXGBkSJCobHh/9oADAMBAAIRAxEAPwD7/RWjaBoUTvNLwdP/ANbfMHMrXBlDkKXu29iaJ8BR9HT+QK2vBa9apwZQ5Cl7tvYnBlDkKXu29itoptVTgyhyFL3bexODKHIUvdt7FbRNipwZQ5Cl7tvYnBlDkKXu29itomxU4MochS923sTgyhyFL3bexW0TYqcGUOQpe7b2JwZQ5Cl7tvYraJsVODKHIUvdt7E4MochS923sU9es1jS5xgD+wOdRsoWioAeLSBxmbxywERAWpLWbZHHBlDkKXu29icGUOQpe7b2L38S5kCqxzcQ29EtJywIynnVpSyxZZVTgyhyFL3bexODKHIUvdt7FbRTaqnBlDkKXu29icGUOQpe7b2K2ibFTgyhyFL3bexODKHIUvdt7FbRNipwZQ5Cl7tvYnBlDkKXu29itomxU4MochS923sTgyhyFL3bexW0TYqcGUOQpe7b2JwZQ5Cl7tvYraJsVODKHIUvdt7E4MochS923sVtE2KnBlDkKXu29icGUOQpe7b2K2ibHz+6jR1EWWqRRpA8TKm3z28yK1uq8Uq+x9Rq8XXDpzy7XNE+Ao+jp/IFbVTRPgKPo6fyBW1yroIiICKOuHXTcuh2q9MdJhfO1NN1oYWgEO1mnHlBsgb5tOuOzWONqXLT6ZFmaLtNWo54cRDMCN7umSJGN4jJaalmiXYi8XzlTS9bFuAIe1sim7aJDgSdRyGKuONpbp9IoLVXuiGi884NbtPPsG0qpom3Pqsc8hsiQAA4TBIxLtserWtLQdBu9tq9897QXOJn1DYOYKzH19Wbl6ehZ9GG819Spfu5NgAB0Ynn5lpIvndKaRr0nVHO3xtMEBhApY4bHOvOx2BdJNsWt202dtRpY8SD/ZCza1iqUzNOajNbXHjD/S459BXGgNIVqjWGpTebwvb5xA31AGesStpLPakrIoV2vEtPSNYOwjUVKpbZo4ON9huVPOA77mcNYVFz6rMKlOcMHUwXA80ZgrncPhuZfKyirb9Uwmz1MccLp65cIK9Nd+uhV6mn/kp4VfKLCKvRZXqS5oaxswBUaZO04HavPwNoc43nNYAJbcJIc6fKBxiNSvhTzidzgMSQBzoyoHZEHoMrmjo57ntdW3stbJDWyZcdZnDBWa2iqTsQCw7WEt64wKvgnmhc4DEmAoalqaIA4znd61uJPYOdT0dB0W4Q4yZMuJvHa4ZFWrNYadNznMYGl2ZGvsTwieVZH40twfSe0ggOwlrZyN7WFdV600G1GljsiIKzalM03hl8uBaTiBIgjYBt/RMsfhZl8pERFzbEREGTuq8Uq+x9Rq8Xu6rxSr7H1GrxdcOnPLtc0T4Cj6On8gVtVNE+Ao+jp/IFbXKugoK9rYwtDnAF2U837etTEqOxMDq7zEhtMMOyXG9EdELWM3UyukgKx6WgoDhvkh0g/ltOEyG4zr2LSrWB1J5dRpgscBLAYgieMAcMZSnX41xzSx0TBIxG0Rmrq49M7l7QaK0cKAcA6bzr2URgBGavKu22MLrgdxsog5jMAxBVhZu9+rU17OK1MOaWmYIgwSP1GIWXV0NSa4Pv72BiIgG95xe6SVq1HhoLjkASegLzRtha5u/VGBz34i8Jut8loBywWsNs5aUbBo5rCHMq1HMx4t4FsnM4LS0AfyGjYXD1BxEKjYdHVsWn8sSXOcIlzifI1NEALbs1BtNoY0QB/ZPOt6Z26qsvNLZIkESDBHOCMiss6BYASxzhUOG+PO+OAOBAvZeqFrIrtNILBZRSpspAkhrQ2TrjWp0RAREUBERAREQEREBERAWRpMjf6QbN6HX4OTIMT7S11hVapp1ajqrbocRdf5N0CACdRzOO1L0s7W0XLHAiQQRtC6XF1EREGTuq8Uq+x9Rq8Xu6rxSr7H1GrxdcOnPLtc0T4Cj6On8gUltqljHOGerpJgfuotFGLPRJy3qn8gU1ks7q8PeIpgy1ut8ZOdza4WMZutW6iWnoRmF9z36yHO4pd50K9ZrMymLrGhozw2qVF125ir2yxsqgBwyMggwR0EKwiCm/RtM0xTggNMgg4h3nTtVI2O0MJaCyoNTncUj/AFAd9+i2UU77GU7Q5cIfWefOAAAI80YSB61qgRgiKgiIoCIiAuKdVrpuuDoJBggwRm0xkeZdr5ltKlo+sKVCm2nTrGraKpgkX7zAXve591gIcYBiSBGRBo+mRYNn0tUcyk4Fpv06ZINN03jSfUJgQRNwgNxOWEET5U028VaYloYbgIbTdUv3gYdSIIN0nI3XCAee60bb6LFsOkKzq5pOdTu8dzSKTheaxzaZxNUwS8ugwQQOdbSDmo8NBc4gAZkmAOkqCtb6bGucXYNIBgF0EgECGgk4EFZ26HSLGOs9mN8Pr1G724UjUa00nsqfmQRAMRntOoqjYNAVqbH0jBEMbTIrOEBjqhwBb+XIuYC9i52KaG/o+3067b9J15sxMEag7CQJEOBnnVlZug7G6i1zXCJIdnJm6GkQMGthrYAyy1LSQERFAQicCiIMe32Lejv1Jo2PY0d8J74RrC9o2hjxLXA+v9xqWuqtfR1F5l1NpO0hSyVZdKrHg4ggjLAzlmF0q9lpht8AADfH4DUJgAeoKwudmq6S7jJ3VeKVfY+o1eL3dV4pV9j6jV4umHTGXbqz0y+hZqQnjtpXo8wMBd/A9a+nAXzui6txllccjTYw819jYPW0da+iVnSXsRERBERAREQEREBERAREQF4WCQ6MRIB2TE/sOpeogibZmC4A0AM7z/HilmHskjoRlmYHF4aL204kcwnIcwUqKisNH0hH5bcHX8vKJBvHbiGnHzW7BFlEQERFAREQEREBERAREQY1Fwv1GnB19xjmJwcNohTqXSViNS69hAqNmCciDm13MqVG1Am44XHjNp/dp1hYyx928b7KO6rxSr7H1Grxe7qvFKvsfUavFrDpMu3VM/8AiUv9FD/ivp18xZJfZabQx0mlTgmBjcEHPathlufdH5RvQJ4wienP9F0x4s9dOOXPx/K+iottr9dP/a8H94WGyhVpCuWWqvfq1TVAr3S2k0g/k0paRdygCMhzzbxZT2Sc+F931SL5WyWi0bw01K1S8wBxe0MAM0wAxzi0tOLu9ILiXNIi6VLpC0VWENFZ5cxtR7w660uaCbl0Nug4NdxhkAJbjCzp12+lRRWWo1zGuY6+0gQ6ZvDbOtSrI+U3UWjSTbVZW2VrXUL16sSwm6CN7AdxxfEvvw2CN7xwWhaN1tipvNN9oYHNvB2BhpYYcCYgGQ7CfJdsK21+f6U3FWqrbTaxVo4uvhxpmWlhik0C/iAxzgTeBloiJw1NXtH1Nr3T2Ok8UqldjHFzmC8Y4zCxrhOWBqNE9OwxNadO2emaoe8t3lhqVCWOhjRJkuiCeKYAMm6YyXx9q3FV/wARv1MUmTUrVHFtUtJBq03sabtHY1+oxeOLlJp7cM+s621QWb5WpBtOGta2+TUEHAuEAsLnTLi52GDQGobr6ytp2zsfvTqkP8248k4E4Q3HAHLYdi0V8PpTc5a32p1ZjKe9OLS5ptbgXRTdTIaPw5uB7SA4AnyiIJlfbtyEiDs2cylV6iIoCIhQEXxtisdoY43mFzrlVpqXXtJwe8AQHQLxMZ993smVYpUargaY32Q2i0ne3tDg0skS9hbhxsJMhwM5rWk2+qRfJWCzVqXfCs7iUapAvvh7xW3xrTUBh4luLYcZEjUdjQbxTpNpucZm43fA5hfDQeI14DoGIy1EqaXbVREUBERAREQEREBUdLsYWcZoJybOcnZrV5ZTHb47fDzho2Cf3K68WHlXHn5PGandYu6WzuZY6gDyYDBxsZ47fWis7q/FKvsfUai9Fxx+Hnxyy13/AJW9EeAo+ip/IFbVTRHgKPoqfyBW1pzovHNBEESF6iqI2hzO8JIHkOOEbAcwr1mtLXjDAjNpzHSqqje0gh7e+HxDW0rnnxzL9XTj5Lh+n301EUVmrh7Q4dWwjMFSryWa9Hullm4IiKKIiICIiAiIgIi4dWaDdLgDskT1IO0SUBQFQ0hoaz16lGtVpNfUoOL6TjPEcYkiDj3oz2BX0VBEXyOn61cOtDmGpda5rZ3x7Az8kGWHfGgm84RdDpdgQSRdSD65FivFXfXBtSqBN8tF0m6HNZIDmmAQCM8YLszC+ep1bUKhbUc8Xjam3jVqXQGtqkVcKbaYAeWtkkRhtarpNvu0Xwlhtjg20vNQNusq3QbWwkkll0sNOIIggHIlwGElbVj03ZqJeH2hga6sylTL65qFzntENEuMAmY2w7Ymjb6FERZVHaKl1rnbAT1BZ9nbDGjYApLZUvu3sd60gu5zqZ/J9SL18WOsf1eHmz8s/T2ZO6vxSr7H1Gom6vxSr7H1Got1MelvRHgKPoqfyBW1U0R4Cj6Kn8gVtViiLxxjFR0qhOY1CeaRKumdpUREV1orEPOEl2I82BEH91eWWQ4OvsMHIg5OA1HZ0q9ZbQHtnI5EbDsXm5sLvyev6fOa8PdMiIuD0CIiAiIgIiIPHOABJwAxPMNq+YtVUWpv4qz1KdSid7DXMffl1KoTea3eXY3zB42TRiMxsWm03zcYcPKcMfYGonaqdi0TQosFOnRpsYJhoaABJkwIgSTOC74cO5uvNn9Rq6xm2YyuG1nXy/jV78tFocG/l0mky0lpBuVGbBeEAtknjR9UsrU8LRvd6o7E1CGX5ddfePGzA8oSDB1r6FoAwGHQvV0/Cxcvx8/y+/3SnSNPVeJ2Bjv5Cks9ra+RiCNTonpzyVZcVKTXZtB6RKfg4r+Pnv7/AOr9au1gvOOHXnqAUHCLP8h7DuxVW2dgMhrQehSqThx9y/UZ3rX3/CYaQp+d1gj+FNQrtfi1wPQqajfRBM4g5SCRI2GDil4cfZZ9Rn76+/5aFprhjS4n/vUAsivZN+Dd+N8gteA5jDdeMnNlvFI1EYqdtnaDMSdpxPWVItYccxc+Tkyzvx+6F1Mt4zXOvAzi9xB2tMmMQpq1uLhdY1wcdZEXefnPQiLVxlu6zMssZZL25pUw0QP7zldIi0jJ3V+KVfY+o1E3V+KVfY+o1FmumPS3ojwFH0VP5AraqaI8BR9FT+QK2qxXNRkiJI6CuWsxkHCcueI/RdVIyInmUVKkAYIxxcDG05T6+panTF7ToiKNCyLJpeuypbHOsjhRpMDmVBUB31zW8Zl2JZG0zgJWuq9em2eNgx4DHxG0RekZHFp5isZzeNjWGXjlLUFu3VUqUzTqQHFpJLG96w1HReeCSAIiJJynNRaS3WChnZ6juM9uDmeS9oGbsCWuJgwQWlp2q1U3N03XialaXXiYc3N9Pe3HvcJBnp5sFPbtA0axeagvXgRk3AEtPF4uGLRj2CPJ6Poeq5YbSKrA+IxcCIcILXFpHGa04EEZBTqOz0QwECcXPdjte8vPqlxUiiiqVbe0EtaC8jDDIHYXHBcW2uSd6aY85w1DzRzn9FwxoAAAgBd+Pi3N5PLy893rH+XptFU+Y3rd2KJ1Iu79zncxwHUM/WpUXaYydR57bl3dgEYBERaQREQEREBERAREQEREBERAREQZO6vxSr7H1Gom6vxSr7H1Gos10x6W9EeAo+ip/IFbVTRHgKPoqfyBW1WK4qugdX78/MoaFRxMGejDDCccOcKaq0EYzhjhP8Yrht29rnEYknYdZ/sLc1pzu9pkRFlsXjmgiDkvUQc0az6YiL7RlqcBsxwKv0azXgOaZH9wKpKO4QbzDdOvDB3SP5XLPimXXbrx82WHpfWNRV7dWLG4d8SGjpOv1ZqEW9w76mZ1XTIPXEKEBzjffnqAyaObaedc8OK7/qdeTnlx1j3/AKe0qYaIHXtOsldoi9LyiIiAiIgIiFBzvgkjZA9ZxhKT7wB/owmFVqUQZkETJk46oAgTtVihr6Tqj+//ABasmmJbtIuH1WjMgYTif7sXagrsOJk43WwIymP5KkaytkSsqA5Eda6XLWYkzOAHVPaulKsc1Kgbn/1zlcU64MZydS4tLS4wBkPmMGJ2AH9FzQBvHPCdmszHUAtammPK70tIiLLYiIgyd1filX2PqNRN1filX2PqNRZrpj0t6I8BR9FT+QK2qmiPAUfRU/kCtqsVHWbMDn6v7l61xSpEEmRnsOzpwxU6LW7rTPjN7ERFFEREHjnAZkDpXm+tzvCOkKC0MF9h6Rjsgn9wF2KLZm62egLjyc0wurHXi4cuSWyjrUweUDzAyTzBc75UiYYNcSexSXRsCPyPQVxv1NvUejH6Sf3V1TdIB2gHrXSisjwWNgzgJ6lKvZXhl3BERFEREBERAREQEREBERAREQEREBERBk7q/FKvsfUaibq/FKvsfUaizXTHpb0R4Cj6Kn8gVtfP6L3R2UUaQNXEU6YPEfqaP8Va7pbJy3wP+1VjVayLJ7pbJy3wP+1O6Wyct8D/ALUNVrIsnulsnLfA/wC1O6Wyct8D/tQ1Wsiye6Wyct8D/tXjt01kAnfvgf8AahqpdKPeJuA3g0QQJuy6SY6B+qz9BWqsbxfeeDg0xIvZkkiYCls26KyxJrYnE8R/V3ql7pLLy3wP+1eLlz3lfR9Dgw8cJuqlW31w9kXj3vFMDfLziMy0EZZx1ZrvTNas0teJY3Iw8kZjPigA4npj1Kx3S2Xlvgf9qd0ll5b4H/aue/yddfm70bULbrqkNvMbjemT/lIEHHJaqxjuksnK/A/7VE3dHZWEAVuKTEXH4c44uXMvVxcu/wCmx4ebhuNuU9Y3kWT3S2Tlvgf9qd0tk5b4H/au7hqtZFk90tk5b4H/AGp3S2Tlvgf9qGq1kWT3S2Tlvgf9qd0tk5b4H/ahqtZFk90tk5b4H/andLZOW+B/2oarWRZPdLZOW+B/2p3S2Tlvgf8AahqtZcmo3aOvpH7g9Sy+6Wyct8D/ALVCdN2KSd9znyH6xB8np6yhptb4JiRPTzx++C8NUSBty6wP5CxOGbFEb8f9j9keZ6+nqXfD1jw/Oyy4j9rTHef4hF01haGkkSMBOerL+9K9/ENmLwxnXsj7gsUaasfLnINHEdgAZEcTmXR07ZMfzySZmWOxkAQYZ/iMkNNo1ANYzjPXlC5/EM85vWNX/ayBp+yCIrkQI7x2WGGLOYLlum7GIO/kxA7x2QIIHef4oaTbqjNkqn/R9RqLL3R6espstRjasniRxH+e0+ailax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upload.wikimedia.org/wikipedia/commons/thumb/f/ff/Localizaci%C3%B3n_de_Andaluc%C3%ADa.svg/240px-Localizaci%C3%B3n_de_Andaluc%C3%ADa.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0"/>
            <a:ext cx="3407022" cy="2569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QOvlbI-2kBzakXacxmliGPn6oqzXj903W3G9sEP-5TyXybnL7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0939" y="2934353"/>
            <a:ext cx="628508" cy="89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ZEa8QaYEbOuQf6DdU5WOv00a6ki_Qi4dAmVe1p1JzZE2e89D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1393" y="4849308"/>
            <a:ext cx="780417" cy="6767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ittleducks.cn/uploads/allimg/1111/1688-1111091523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0065" y="4931169"/>
            <a:ext cx="859043" cy="11548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g32.mtime.cn/up/2012/10/22/103221.24390057_5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9285" y="2934353"/>
            <a:ext cx="628506" cy="898499"/>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8348351" y="3063654"/>
            <a:ext cx="866899" cy="639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781800" y="3915664"/>
            <a:ext cx="866899" cy="639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2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77121" y="2094806"/>
            <a:ext cx="5128032" cy="3984885"/>
          </a:xfrm>
        </p:spPr>
        <p:txBody>
          <a:bodyPr>
            <a:noAutofit/>
          </a:bodyPr>
          <a:lstStyle/>
          <a:p>
            <a:pPr marL="342900" indent="-342900" algn="l">
              <a:buFont typeface="Arial" panose="020B0604020202020204" pitchFamily="34" charset="0"/>
              <a:buChar char="•"/>
            </a:pPr>
            <a:r>
              <a:rPr lang="zh-CN" altLang="en-US" dirty="0"/>
              <a:t>省</a:t>
            </a:r>
            <a:r>
              <a:rPr lang="zh-CN" altLang="en-US" dirty="0" smtClean="0"/>
              <a:t>会，古老的瓜</a:t>
            </a:r>
            <a:r>
              <a:rPr lang="zh-CN" altLang="en-US" dirty="0"/>
              <a:t>达尔基维尔河</a:t>
            </a:r>
            <a:r>
              <a:rPr lang="zh-CN" altLang="en-US" dirty="0" smtClean="0"/>
              <a:t>畔。</a:t>
            </a:r>
            <a:endParaRPr lang="en-US" altLang="zh-CN" dirty="0" smtClean="0"/>
          </a:p>
          <a:p>
            <a:pPr marL="342900" indent="-342900" algn="l">
              <a:buFont typeface="Arial" panose="020B0604020202020204" pitchFamily="34" charset="0"/>
              <a:buChar char="•"/>
            </a:pPr>
            <a:r>
              <a:rPr lang="zh-CN" altLang="en-US" dirty="0" smtClean="0"/>
              <a:t>如今人口</a:t>
            </a:r>
            <a:r>
              <a:rPr lang="en-US" altLang="zh-CN" dirty="0" smtClean="0"/>
              <a:t>30</a:t>
            </a:r>
            <a:r>
              <a:rPr lang="zh-CN" altLang="en-US" dirty="0" smtClean="0"/>
              <a:t>多万，中型城市。</a:t>
            </a:r>
            <a:endParaRPr lang="en-US" altLang="zh-CN" dirty="0" smtClean="0"/>
          </a:p>
          <a:p>
            <a:pPr marL="342900" indent="-342900" algn="l">
              <a:buFont typeface="Arial" panose="020B0604020202020204" pitchFamily="34" charset="0"/>
              <a:buChar char="•"/>
            </a:pPr>
            <a:r>
              <a:rPr lang="zh-CN" altLang="en-US" dirty="0" smtClean="0"/>
              <a:t>十世纪</a:t>
            </a:r>
            <a:r>
              <a:rPr lang="zh-CN" altLang="en-US" sz="2000" dirty="0" smtClean="0"/>
              <a:t>哈</a:t>
            </a:r>
            <a:r>
              <a:rPr lang="zh-CN" altLang="en-US" sz="2000" dirty="0"/>
              <a:t>里发的首</a:t>
            </a:r>
            <a:r>
              <a:rPr lang="zh-CN" altLang="en-US" sz="2000" dirty="0" smtClean="0"/>
              <a:t>都，西欧最大城市：</a:t>
            </a:r>
            <a:r>
              <a:rPr lang="en-US" altLang="zh-CN" sz="2000" dirty="0" smtClean="0"/>
              <a:t>50</a:t>
            </a:r>
            <a:r>
              <a:rPr lang="zh-CN" altLang="en-US" sz="2000" dirty="0" smtClean="0"/>
              <a:t>万</a:t>
            </a:r>
            <a:r>
              <a:rPr lang="zh-CN" altLang="en-US" sz="2000" dirty="0"/>
              <a:t>居</a:t>
            </a:r>
            <a:r>
              <a:rPr lang="zh-CN" altLang="en-US" sz="2000" dirty="0" smtClean="0"/>
              <a:t>民、</a:t>
            </a:r>
            <a:r>
              <a:rPr lang="en-US" altLang="zh-CN" sz="2000" dirty="0" smtClean="0"/>
              <a:t>300</a:t>
            </a:r>
            <a:r>
              <a:rPr lang="zh-CN" altLang="en-US" sz="2000" dirty="0" smtClean="0"/>
              <a:t>多座清真寺和</a:t>
            </a:r>
            <a:r>
              <a:rPr lang="zh-CN" altLang="en-US" sz="2000" dirty="0"/>
              <a:t>一座巨型图书</a:t>
            </a:r>
            <a:r>
              <a:rPr lang="zh-CN" altLang="en-US" sz="2000" dirty="0" smtClean="0"/>
              <a:t>馆</a:t>
            </a:r>
            <a:r>
              <a:rPr lang="zh-CN" altLang="en-US" sz="2000" dirty="0" smtClean="0"/>
              <a:t>。</a:t>
            </a:r>
            <a:r>
              <a:rPr lang="zh-CN" altLang="en-US" sz="2000" dirty="0" smtClean="0">
                <a:solidFill>
                  <a:schemeClr val="tx1"/>
                </a:solidFill>
              </a:rPr>
              <a:t>曾</a:t>
            </a:r>
            <a:r>
              <a:rPr lang="zh-CN" altLang="en-US" sz="2000" dirty="0" smtClean="0">
                <a:solidFill>
                  <a:schemeClr val="tx1"/>
                </a:solidFill>
              </a:rPr>
              <a:t>是欧洲最伟大</a:t>
            </a:r>
            <a:r>
              <a:rPr lang="zh-CN" altLang="en-US" sz="2000" dirty="0">
                <a:solidFill>
                  <a:schemeClr val="tx1"/>
                </a:solidFill>
              </a:rPr>
              <a:t>的城市</a:t>
            </a:r>
            <a:r>
              <a:rPr lang="zh-CN" altLang="en-US" sz="2000" dirty="0" smtClean="0">
                <a:solidFill>
                  <a:schemeClr val="tx1"/>
                </a:solidFill>
              </a:rPr>
              <a:t>和政治、宗教、文</a:t>
            </a:r>
            <a:r>
              <a:rPr lang="zh-CN" altLang="en-US" sz="2000" dirty="0">
                <a:solidFill>
                  <a:schemeClr val="tx1"/>
                </a:solidFill>
              </a:rPr>
              <a:t>化</a:t>
            </a:r>
            <a:r>
              <a:rPr lang="zh-CN" altLang="en-US" sz="2000" dirty="0" smtClean="0">
                <a:solidFill>
                  <a:schemeClr val="tx1"/>
                </a:solidFill>
              </a:rPr>
              <a:t>中心</a:t>
            </a:r>
            <a:r>
              <a:rPr lang="en-US" altLang="zh-CN" sz="2000" dirty="0" smtClean="0">
                <a:solidFill>
                  <a:schemeClr val="tx1"/>
                </a:solidFill>
              </a:rPr>
              <a:t>: </a:t>
            </a:r>
            <a:r>
              <a:rPr lang="zh-CN" altLang="en-US" sz="2000" dirty="0" smtClean="0">
                <a:solidFill>
                  <a:schemeClr val="tx1"/>
                </a:solidFill>
              </a:rPr>
              <a:t>媲美巴格达</a:t>
            </a:r>
            <a:r>
              <a:rPr lang="zh-CN" altLang="en-US" sz="2000" dirty="0">
                <a:solidFill>
                  <a:schemeClr val="tx1"/>
                </a:solidFill>
              </a:rPr>
              <a:t>，</a:t>
            </a:r>
            <a:r>
              <a:rPr lang="zh-CN" altLang="en-US" sz="2000" dirty="0" smtClean="0">
                <a:solidFill>
                  <a:schemeClr val="tx1"/>
                </a:solidFill>
              </a:rPr>
              <a:t>完胜巴黎，伦敦不存在</a:t>
            </a:r>
            <a:r>
              <a:rPr lang="zh-CN" altLang="en-US" sz="2000" dirty="0" smtClean="0"/>
              <a:t>。</a:t>
            </a:r>
            <a:endParaRPr lang="en-US" altLang="zh-CN" sz="2000" dirty="0" smtClean="0"/>
          </a:p>
          <a:p>
            <a:pPr marL="342900" lvl="1" indent="-342900" algn="l">
              <a:buFont typeface="Arial" panose="020B0604020202020204" pitchFamily="34" charset="0"/>
              <a:buChar char="•"/>
            </a:pPr>
            <a:r>
              <a:rPr lang="zh-CN" altLang="en-US" sz="2000" dirty="0" smtClean="0">
                <a:solidFill>
                  <a:schemeClr val="tx1"/>
                </a:solidFill>
              </a:rPr>
              <a:t>被称为西</a:t>
            </a:r>
            <a:r>
              <a:rPr lang="zh-CN" altLang="en-US" sz="2000" dirty="0">
                <a:solidFill>
                  <a:schemeClr val="tx1"/>
                </a:solidFill>
              </a:rPr>
              <a:t>方</a:t>
            </a:r>
            <a:r>
              <a:rPr lang="zh-CN" altLang="en-US" sz="2000" dirty="0" smtClean="0">
                <a:solidFill>
                  <a:schemeClr val="tx1"/>
                </a:solidFill>
              </a:rPr>
              <a:t>的</a:t>
            </a:r>
            <a:r>
              <a:rPr lang="zh-CN" altLang="en-US" sz="2000" dirty="0">
                <a:solidFill>
                  <a:schemeClr val="tx1"/>
                </a:solidFill>
              </a:rPr>
              <a:t>麦</a:t>
            </a:r>
            <a:r>
              <a:rPr lang="zh-CN" altLang="en-US" sz="2000" dirty="0" smtClean="0">
                <a:solidFill>
                  <a:schemeClr val="tx1"/>
                </a:solidFill>
              </a:rPr>
              <a:t>加</a:t>
            </a:r>
            <a:r>
              <a:rPr lang="zh-CN" altLang="en-US" sz="2000" dirty="0">
                <a:solidFill>
                  <a:schemeClr val="tx1"/>
                </a:solidFill>
              </a:rPr>
              <a:t>。</a:t>
            </a:r>
            <a:endParaRPr lang="en-US" altLang="zh-CN" sz="2000" dirty="0">
              <a:solidFill>
                <a:schemeClr val="tx1"/>
              </a:solidFill>
            </a:endParaRPr>
          </a:p>
        </p:txBody>
      </p:sp>
      <p:sp>
        <p:nvSpPr>
          <p:cNvPr id="2" name="Title 1"/>
          <p:cNvSpPr>
            <a:spLocks noGrp="1"/>
          </p:cNvSpPr>
          <p:nvPr>
            <p:ph type="title"/>
          </p:nvPr>
        </p:nvSpPr>
        <p:spPr>
          <a:xfrm>
            <a:off x="3270735" y="711559"/>
            <a:ext cx="5486400" cy="701040"/>
          </a:xfrm>
        </p:spPr>
        <p:txBody>
          <a:bodyPr>
            <a:normAutofit/>
          </a:bodyPr>
          <a:lstStyle/>
          <a:p>
            <a:r>
              <a:rPr lang="zh-CN" altLang="en-US" sz="3200" dirty="0" smtClean="0"/>
              <a:t>科尔多瓦</a:t>
            </a:r>
            <a:r>
              <a:rPr lang="en-US" altLang="zh-CN" sz="3200" dirty="0" smtClean="0"/>
              <a:t>(</a:t>
            </a:r>
            <a:r>
              <a:rPr lang="en-US" sz="3200" b="1" dirty="0"/>
              <a:t>Córdoba</a:t>
            </a:r>
            <a:r>
              <a:rPr lang="en-US" altLang="zh-CN" sz="3200" dirty="0" smtClean="0"/>
              <a:t>)</a:t>
            </a:r>
            <a:endParaRPr lang="en-US" sz="3200" dirty="0"/>
          </a:p>
        </p:txBody>
      </p:sp>
      <p:pic>
        <p:nvPicPr>
          <p:cNvPr id="27650" name="Picture 2" descr="http://businesstraveldestinations.com/wp-content/flgallery/images/dhu6rmq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059" y="1661978"/>
            <a:ext cx="6165119" cy="4510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614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90741" y="667393"/>
            <a:ext cx="6887154" cy="864280"/>
          </a:xfrm>
        </p:spPr>
        <p:txBody>
          <a:bodyPr>
            <a:normAutofit/>
          </a:bodyPr>
          <a:lstStyle/>
          <a:p>
            <a:pPr algn="ctr"/>
            <a:r>
              <a:rPr lang="zh-CN" altLang="en-US" sz="3200" dirty="0" smtClean="0"/>
              <a:t>瓜达尔基维河上的罗马桥</a:t>
            </a:r>
            <a:endParaRPr lang="en-US" sz="3200" dirty="0"/>
          </a:p>
        </p:txBody>
      </p:sp>
      <p:pic>
        <p:nvPicPr>
          <p:cNvPr id="25602" name="Picture 2" descr="D:\photo album\Spain-2014\Cordoba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25" y="2270152"/>
            <a:ext cx="6076491" cy="3417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photo album\Spain-2014\Cordoba river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2247" y="4377615"/>
            <a:ext cx="3307369" cy="2480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8762" y="1805197"/>
            <a:ext cx="5468164" cy="369332"/>
          </a:xfrm>
          <a:prstGeom prst="rect">
            <a:avLst/>
          </a:prstGeom>
          <a:noFill/>
        </p:spPr>
        <p:txBody>
          <a:bodyPr wrap="none" rtlCol="0">
            <a:spAutoFit/>
          </a:bodyPr>
          <a:lstStyle/>
          <a:p>
            <a:r>
              <a:rPr lang="zh-CN" altLang="en-US" dirty="0" smtClean="0"/>
              <a:t>最大最古老石拱联桥，长</a:t>
            </a:r>
            <a:r>
              <a:rPr lang="en-US" altLang="zh-CN" dirty="0" smtClean="0"/>
              <a:t>331</a:t>
            </a:r>
            <a:r>
              <a:rPr lang="zh-CN" altLang="en-US" dirty="0" smtClean="0"/>
              <a:t>米，始建于公元前</a:t>
            </a:r>
            <a:r>
              <a:rPr lang="en-US" altLang="zh-CN" dirty="0" smtClean="0"/>
              <a:t>1</a:t>
            </a:r>
            <a:r>
              <a:rPr lang="zh-CN" altLang="en-US" dirty="0" smtClean="0"/>
              <a:t>世纪</a:t>
            </a:r>
            <a:endParaRPr lang="en-US" dirty="0"/>
          </a:p>
        </p:txBody>
      </p:sp>
      <p:pic>
        <p:nvPicPr>
          <p:cNvPr id="3074" name="Picture 2" descr="https://encrypted-tbn0.gstatic.com/images?q=tbn:ANd9GcRwJxQRQES2adISuRfK2ekrNpWJJwvvFzQA6LJP95hY3L0peml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617" y="2270151"/>
            <a:ext cx="5102808" cy="3417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97091" y="1805197"/>
            <a:ext cx="2820003" cy="369332"/>
          </a:xfrm>
          <a:prstGeom prst="rect">
            <a:avLst/>
          </a:prstGeom>
          <a:noFill/>
        </p:spPr>
        <p:txBody>
          <a:bodyPr wrap="none" rtlCol="0">
            <a:spAutoFit/>
          </a:bodyPr>
          <a:lstStyle/>
          <a:p>
            <a:r>
              <a:rPr lang="zh-CN" altLang="en-US" dirty="0"/>
              <a:t>江苏苏州宝带</a:t>
            </a:r>
            <a:r>
              <a:rPr lang="zh-CN" altLang="en-US" dirty="0" smtClean="0"/>
              <a:t>桥，唐</a:t>
            </a:r>
            <a:r>
              <a:rPr lang="en-US" altLang="zh-CN" dirty="0" smtClean="0"/>
              <a:t>816</a:t>
            </a:r>
            <a:r>
              <a:rPr lang="zh-CN" altLang="en-US" dirty="0" smtClean="0"/>
              <a:t>年</a:t>
            </a:r>
            <a:endParaRPr lang="en-US" dirty="0"/>
          </a:p>
        </p:txBody>
      </p:sp>
    </p:spTree>
    <p:extLst>
      <p:ext uri="{BB962C8B-B14F-4D97-AF65-F5344CB8AC3E}">
        <p14:creationId xmlns:p14="http://schemas.microsoft.com/office/powerpoint/2010/main" val="225040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 Tie</Template>
  <TotalTime>32204</TotalTime>
  <Words>9690</Words>
  <Application>Microsoft Office PowerPoint</Application>
  <PresentationFormat>Custom</PresentationFormat>
  <Paragraphs>497</Paragraphs>
  <Slides>47</Slides>
  <Notes>47</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BlackTie</vt:lpstr>
      <vt:lpstr>阿拉伯文化影响下的西班牙</vt:lpstr>
      <vt:lpstr>自驾行</vt:lpstr>
      <vt:lpstr>西班牙的风土人情</vt:lpstr>
      <vt:lpstr>Tapas, tapas!!!</vt:lpstr>
      <vt:lpstr>金猪四国   PIGS=Portugal+Italy+Greece+Spain</vt:lpstr>
      <vt:lpstr>宗教信仰</vt:lpstr>
      <vt:lpstr>阳光灿烂的安达卢西亚</vt:lpstr>
      <vt:lpstr>科尔多瓦(Córdoba)</vt:lpstr>
      <vt:lpstr>瓜达尔基维河上的罗马桥</vt:lpstr>
      <vt:lpstr>科尔多瓦的经典照</vt:lpstr>
      <vt:lpstr>科尔多瓦大清真寺 (THE great mosque of Córdoba)</vt:lpstr>
      <vt:lpstr>科尔多瓦大清真寺的修建</vt:lpstr>
      <vt:lpstr>大清真寺宏伟外观</vt:lpstr>
      <vt:lpstr>开放式橘树庭院</vt:lpstr>
      <vt:lpstr>大清真寺礼拜正厅</vt:lpstr>
      <vt:lpstr>麦加清真寺的克尔白(Kaaba)</vt:lpstr>
      <vt:lpstr>壁龛（Mihrab, 米哈拉布)</vt:lpstr>
      <vt:lpstr>阿拉伯帝国－倭马亚王朝</vt:lpstr>
      <vt:lpstr> 750年， 阿拔斯王朝(Abbasid) 推翻 倭马亚王朝 (Umayyad)</vt:lpstr>
      <vt:lpstr>倭马亚最后的王子：阿卜杜-拉赫曼一世 (731年—788年)</vt:lpstr>
      <vt:lpstr>建立后倭马亚王朝，成为首任埃米尔</vt:lpstr>
      <vt:lpstr>埃米尔 vs 哈里发</vt:lpstr>
      <vt:lpstr>统一的科尔多瓦哈里发国家 （929~1031）：繁荣盛世</vt:lpstr>
      <vt:lpstr>罕见！大清真寺内的天主教堂 ---又名 Cathedral of Córdoba</vt:lpstr>
      <vt:lpstr>后倭马亚王朝的分裂</vt:lpstr>
      <vt:lpstr>天主教在伊比里亚半岛的逐步光复</vt:lpstr>
      <vt:lpstr>格拉纳达-穆斯林在西班牙的最后政权</vt:lpstr>
      <vt:lpstr>世界文化遗产阿尔罕不拉宫 (Alhambra) —— “翡翠中的一颗珍珠”</vt:lpstr>
      <vt:lpstr>“高大上的天方夜谭”</vt:lpstr>
      <vt:lpstr>Breathtaking 的桃金娘中庭</vt:lpstr>
      <vt:lpstr>PowerPoint Presentation</vt:lpstr>
      <vt:lpstr>无穷变换、无限延伸的阿拉伯图式</vt:lpstr>
      <vt:lpstr>阿拉伯式瓷砖</vt:lpstr>
      <vt:lpstr>狮子庭 （Lion court)</vt:lpstr>
      <vt:lpstr>PowerPoint Presentation</vt:lpstr>
      <vt:lpstr>Generalife  Garden  （苏丹的夏宫）</vt:lpstr>
      <vt:lpstr>阿尔罕布拉宫的血液 ——无处不在的水循环系统</vt:lpstr>
      <vt:lpstr>Alhambra对西班牙文化 各领域的influence</vt:lpstr>
      <vt:lpstr>伊沙贝拉女王 （Isabella, 1451-1504）</vt:lpstr>
      <vt:lpstr>伊沙贝拉女王和丈夫 （双王）</vt:lpstr>
      <vt:lpstr>西班牙的光复(Spanish reconquista)</vt:lpstr>
      <vt:lpstr>女王和Alhambra</vt:lpstr>
      <vt:lpstr>阿拉伯文化对西班牙的影响</vt:lpstr>
      <vt:lpstr>包容的阿拉伯文明---欧洲文明的传承者</vt:lpstr>
      <vt:lpstr>女王与哥伦布 —— 开启大航海时代 </vt:lpstr>
      <vt:lpstr>16、17世纪美洲的殖民扩张，欧洲霸主</vt:lpstr>
      <vt:lpstr>西班牙的兴衰教训</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June</dc:creator>
  <cp:lastModifiedBy>June</cp:lastModifiedBy>
  <cp:revision>844</cp:revision>
  <cp:lastPrinted>2014-08-15T21:44:33Z</cp:lastPrinted>
  <dcterms:created xsi:type="dcterms:W3CDTF">2014-04-20T00:03:59Z</dcterms:created>
  <dcterms:modified xsi:type="dcterms:W3CDTF">2014-08-16T15:44:17Z</dcterms:modified>
</cp:coreProperties>
</file>