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7" r:id="rId36"/>
    <p:sldId id="308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5" r:id="rId52"/>
    <p:sldId id="30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0A86F-9D6D-49E7-B5BB-4D23F8108A5C}" type="datetimeFigureOut">
              <a:rPr lang="en-US" smtClean="0"/>
              <a:t>8/29/2014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549C8-05F8-47CA-9192-9E8CACD05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1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defRPr/>
            </a:pPr>
            <a:endParaRPr lang="en-US" altLang="en-US" sz="2200" smtClean="0">
              <a:solidFill>
                <a:srgbClr val="000000"/>
              </a:solidFill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33600"/>
            <a:ext cx="6629400" cy="1143001"/>
          </a:xfrm>
        </p:spPr>
        <p:txBody>
          <a:bodyPr>
            <a:normAutofit/>
          </a:bodyPr>
          <a:lstStyle/>
          <a:p>
            <a:r>
              <a:rPr lang="zh-CN" altLang="en-US" sz="5400" b="1" smtClean="0">
                <a:latin typeface="+mj-ea"/>
                <a:cs typeface="Times New Roman" panose="02020603050405020304" pitchFamily="18" charset="0"/>
              </a:rPr>
              <a:t>中国笛箫文化浅谈</a:t>
            </a:r>
            <a:endParaRPr lang="en-US" sz="5400" b="1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33800"/>
            <a:ext cx="6400800" cy="1828800"/>
          </a:xfrm>
        </p:spPr>
        <p:txBody>
          <a:bodyPr>
            <a:normAutofit/>
          </a:bodyPr>
          <a:lstStyle/>
          <a:p>
            <a:r>
              <a:rPr lang="zh-CN" altLang="en-US" smtClean="0">
                <a:solidFill>
                  <a:schemeClr val="tx1"/>
                </a:solidFill>
              </a:rPr>
              <a:t>纽约州立大学石溪分校</a:t>
            </a:r>
            <a:endParaRPr lang="en-US" altLang="zh-CN" smtClean="0">
              <a:solidFill>
                <a:schemeClr val="tx1"/>
              </a:solidFill>
            </a:endParaRPr>
          </a:p>
          <a:p>
            <a:r>
              <a:rPr lang="zh-CN" altLang="en-US" smtClean="0">
                <a:solidFill>
                  <a:schemeClr val="tx1"/>
                </a:solidFill>
              </a:rPr>
              <a:t>张</a:t>
            </a:r>
            <a:r>
              <a:rPr lang="zh-CN" altLang="en-US">
                <a:solidFill>
                  <a:schemeClr val="tx1"/>
                </a:solidFill>
              </a:rPr>
              <a:t>哲</a:t>
            </a:r>
            <a:r>
              <a:rPr lang="zh-CN" altLang="en-US" smtClean="0">
                <a:solidFill>
                  <a:schemeClr val="tx1"/>
                </a:solidFill>
              </a:rPr>
              <a:t>东</a:t>
            </a:r>
            <a:endParaRPr lang="en-US" altLang="zh-CN" smtClean="0">
              <a:solidFill>
                <a:schemeClr val="tx1"/>
              </a:solidFill>
            </a:endParaRPr>
          </a:p>
          <a:p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zh-CN" altLang="en-US" smtClean="0">
                <a:solidFill>
                  <a:schemeClr val="tx1"/>
                </a:solidFill>
              </a:rPr>
              <a:t>年</a:t>
            </a:r>
            <a:r>
              <a:rPr lang="en-US" altLang="zh-C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mtClean="0">
                <a:solidFill>
                  <a:schemeClr val="tx1"/>
                </a:solidFill>
              </a:rPr>
              <a:t>月</a:t>
            </a:r>
            <a:r>
              <a:rPr lang="en-US" altLang="zh-C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mtClean="0">
                <a:solidFill>
                  <a:schemeClr val="tx1"/>
                </a:solidFill>
              </a:rPr>
              <a:t>日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0" y="462247"/>
            <a:ext cx="612464" cy="70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Zhedong Zhang\AppData\Roaming\Tencent\Users\569236255\QQ\WinTemp\RichOle\)3G3}D~[~OPZI%EOAS)DH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2544961" cy="154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708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建国后，由于笛子演奏逐渐从戏曲伴奏中独立出来，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因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此衍生出大量的笛子新品种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低音竹笛。出现于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年代末，多以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G,F,C,D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定调；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音色浑厚深沉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俞逊发的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秋湖月夜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（作于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年）；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詹永明的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断桥会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（作于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年）；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排笛。由赵松庭于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年代创制，轻易有效地解决了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竹笛的音域问题 ，使得音域达到三个八度！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赵松庭的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婺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江风光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（作于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詹永明的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婺江欢歌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（作于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年）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口笛。俞逊发于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1971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年创制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苗岭的早晨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云雀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01981"/>
            <a:ext cx="5791200" cy="397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914400"/>
            <a:ext cx="6172200" cy="504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6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8077" y="256525"/>
            <a:ext cx="4932678" cy="670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1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3810" y="838200"/>
            <a:ext cx="8930802" cy="5625779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8229600" cy="5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3809" y="838200"/>
            <a:ext cx="8916293" cy="557212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8" rIns="91435" bIns="45718">
            <a:norm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音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色特点以及技术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曲笛                             梆笛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音色           典雅秀丽                      激越高亢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技术          颤音，叠音                  吐音，滑音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打音，赠音                  垛音，花舌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05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南北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方音色和技术的差异的原因：</a:t>
            </a:r>
            <a:r>
              <a:rPr lang="zh-CN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南北地区人民生活</a:t>
            </a:r>
            <a:endParaRPr lang="en-US" altLang="zh-CN" sz="28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习惯以及语言的不同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。例如：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吴侬软语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北方俏皮方言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演奏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姿势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挺胸抬头，两眼平视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双臂张开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笛身基本持平，但笛尾略向下约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10-15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度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4.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双脚间距一个肩宽，左脚在前，右脚在后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口型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微笑状，四片口轮匝肌中间露一椭圆形风门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将气流汇聚成柱，以呜的形式吹出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演奏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注意事项：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双唇中央与笛子吹口对齐，气流与笛身垂直以形成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“满风”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手指自然弯曲，关节不可塌陷；六指基本平行，以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指肚按孔为佳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原则是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放松，舒适，灵活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气息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的运用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气息运用在笛子的演奏中是重中之重，关键之关键 ！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如果气息运用不合理，不仅会使笛子音色技术的练习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事倍功半，更糟糕的是会损伤身体 ，不利于新陈代谢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气息的要点：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气沉丹田，运用胸腹式联合呼吸方法。切记不可用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胸式呼吸！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呼吸时腹肌，喉部都要保持在放松状态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3. </a:t>
            </a:r>
            <a:r>
              <a:rPr lang="zh-CN" alt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气息加以控制地均匀输出</a:t>
            </a:r>
            <a:endParaRPr lang="en-US" altLang="zh-CN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气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息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控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制和循环换气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endParaRPr lang="en-US" altLang="zh-CN" sz="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zh-CN" alt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气息控制</a:t>
            </a:r>
            <a:endParaRPr lang="en-US" altLang="zh-CN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u="sng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力度的变化（音量）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高低音的转变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音色的变化（表现力）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笛</a:t>
            </a:r>
            <a:r>
              <a:rPr lang="zh-CN" alt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子的审美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：中国竹笛的本质是刚性，它是嘹亮乐器。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因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此笛子演奏时要能够做到力度大，音量极有穿透力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530713" y="19561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目录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/>
          <a:lstStyle/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笛子的历史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形形色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色的笛子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演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奏技术与要领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风格与流派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发展与创新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2341" indent="-522341">
              <a:buFontTx/>
              <a:buAutoNum type="arabicPeriod"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气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息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控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制和循环换气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笛子气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息控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制要领：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marL="0" indent="0" algn="just">
              <a:buNone/>
              <a:defRPr/>
            </a:pPr>
            <a:r>
              <a:rPr lang="en-US" altLang="zh-C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强而不高，弱而不低</a:t>
            </a:r>
            <a:endParaRPr lang="en-US" altLang="zh-CN" sz="4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4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zh-CN" alt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强而不燥，弱而不虚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笛子常用技巧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北派                                     南派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吐音                                     颤音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滑音                                     叠音          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3.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历音                                     打音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垛音                                     赠音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5.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花舌                                     唤音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笛子常用技巧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组合类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吐倚音        哨笛音        混震音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花舌历音     花舌飞指    弹吐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指击音        喉音            指跳音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其中多数组合类技巧是由著名笛子演奏家俞逊发先生所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开创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笛子常用技巧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循环换气技术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(recycling breathing)</a:t>
            </a:r>
          </a:p>
          <a:p>
            <a:pPr marL="0" indent="0" algn="just">
              <a:buNone/>
              <a:defRPr/>
            </a:pPr>
            <a:endParaRPr lang="en-US" altLang="zh-CN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由笛子大师赵松庭先生于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世纪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年代从唢呐移植于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竹笛，并相继在其作品中大量应用。今日已被广泛应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用于现代派竹笛作品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要点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挤出口腔余气维持笛子的发音，并在这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1~2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秒的空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隙中吸气，然后将吸入的气接上使笛音连绵不断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吸气时使用</a:t>
            </a:r>
            <a:r>
              <a:rPr lang="zh-CN" alt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胸式呼吸法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以缩短吸气路程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zh-CN" altLang="en-US" sz="8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风格与流派</a:t>
            </a:r>
            <a:endParaRPr lang="en-US" altLang="zh-CN" sz="8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中国由于地域广大，民族的多样性，因此不同的习俗和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语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言使得笛子有着多样的风格和流派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北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派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代表人物：冯子存，刘管乐，王铁锤，曾永清等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冯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子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存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生于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岁学笛。四年里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他学会了蒙古民歌和二人台风格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的演奏。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年，冯子存组建卖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艺班子到处演出。艰苦的生活使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他经常宿庙堂，饮冰雪吃冻馍，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甚至有时会孤身一人在大漠孤烟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中骑着骆驼吹笛子。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1953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在全国文艺汇演中演出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喜相逢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放风筝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，开创了笛子独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奏的先河。他的演奏高亢嘹亮，气息饱满，极具浓烈炽热的地方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风味。各种滑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抹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揉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压等北方技法在他的演奏中得到充分的炫示。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曾出访世界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多个国家及地区。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年在北京逝世。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2" y="1676400"/>
            <a:ext cx="396871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1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刘管乐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生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岁学笛，后拜师于一位还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俗僧人门下学习笛和唢呐演奏。解放前，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也曾和师父一道饱尝过东奔西跑的搭班卖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艺生活的艰辛。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年春天刘管乐进入天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津歌舞剧院，从事专业的笛子演奏。他的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笛音高亢清脆，气指唇舌技巧娴熟自如，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尤精于滑音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吐音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垛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音和多指颤音等梆笛的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技术，以及用笛音模拟鸟鸣。受冀中老调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梆子及河北吹歌的影响，他的演奏灵巧洒脱，充满风趣诙谐，带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有鲜明的地方色彩，其中以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荫中鸟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卖菜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最为著名。作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为艺术家他出访过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多个国家及地区。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月在天津逝世。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24891"/>
            <a:ext cx="2793643" cy="330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南派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风格：典雅秀丽，芬芳四溢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代表人物：赵松庭，陆春龄，俞逊发，林克勇，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詹永明，蒋国基，杜如松，戴亚等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陆春龄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年生于上海，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岁时开始跟皮匠师傅学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笛。年少时因家境贫寒，以当汽车司机为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生。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年与友人组织中国国乐团，对笛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艺怀有浓烈兴趣。青年时，他借踏车之便，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寻师访友，提高自己的技艺。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1953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参与筹建上海民族乐团，之后成为乐团的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独奏演员。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年调入上海音乐学院任教。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他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的音色醇厚圆润，表演细腻，气息控制功力尤深，自如运用颤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叠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打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送音等南方技巧来润饰曲调。受江南丝竹的熏陶，他形成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了清新活泼，韵味隽永的演奏风格，并将江南丝竹乐曲改编成为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流传广泛的独奏曲。作为艺术家他曾出访世界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多个国家及地区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819259" cy="319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历史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中国竹笛具有悠久的历史，是我国历史最悠久的乐器之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据历史考证，中国竹笛的鼻祖是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年于浙江余姚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河姆渡出土的骨笛和骨哨，属于新石器时代文化，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距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今已有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多年的历史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2. 1978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年湖北随县曾侯乙墓随编钟一起出土的两根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横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吹的管乐器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篪，距今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汉代乐府的横吹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赵松庭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年生于浙江东阳，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岁拜民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间艺人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叶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小苟为师，学习民间戏曲音乐。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1956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年，他进入浙江歌舞剧团；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年，被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周总理点名赴莫斯科参加世界青年联欢节；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之后被错划为右派，直至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年始平反。他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为了丰富笛子的表现力，首次打破了南北的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界限，兼收二者之长，并借鉴长笛的技术，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形成了刚柔并济的风格。他还将唢呐的循环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换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气技术移植于笛子。他还创制了排笛，扩展了笛子的音域，以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婺江风光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为代表。他首创横笛频率计算的理论，为笛子制作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提供了科学的指导。在教学上他以系统，严谨科学著称，培养了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7909"/>
            <a:ext cx="28392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4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大批优秀的浙派笛子演奏家，如詹永明，杜如松，戴亚，张维良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等。他创作改编了大量的笛子曲诸如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早晨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鹧鸪飞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三五七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二凡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幽兰逢春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等，至今仍是笛坛中经久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不衰的经典之作。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月在杭州逝世。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附：赵松庭先生演奏的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早晨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年录音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早晨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7810" y="4281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自赵松庭先生开始，中国竹笛开始呈现各个流派相互交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融的趋势。这种取人之长，补己之短的方式也逐渐造就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新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的风格与流派，为笛子的发展注入了新的血液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俞逊发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年生于上海。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岁考入上海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民族乐团，师从陆春龄。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1962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年在上海之春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中崭露头角。文革期间，他先后在上海京剧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团，中国艺术团工作，并求教于各路名家，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以致丰富了艺术积累。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年发明口笛，其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云雀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苗岭的早晨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风靡海内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外。他的笛子演奏博众家之长，吸收了各派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之精华，音色典雅秀丽而又高亢嘹亮，意境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深远并富于文学美。他演奏的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珠帘寨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中用笛子模拟京剧大师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余叔岩的唱腔；他创作演奏的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秋湖月夜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完美地呈现了古典文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学的深刻内蕴及思想；他演绎的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牡丹亭组曲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细腻刻画了人物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84553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2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内心深处的情感；在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第四交响乐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中，他以笛声深刻揭示了古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典美学与哲学的思想。俞逊发先生毕生追求中正自然的美学观，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提倡笛意在笛外，自然之中有深意。他将中国竹笛演奏艺术推向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了一个前所未有的高峰，迄今无人逾越！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除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夕前因肝癌病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逝于上海，享年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附：俞逊发先生演奏的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秋湖月夜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年代录音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秋湖月夜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4638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林克勇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年生于开封，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岁学笛，师从吴造娥。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年进入南京师范大学音乐系；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年拜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南派笛子宗师陆春龄为师；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年毕业于南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师大。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年代表江苏省赴京参加全国文艺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调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演。他先后在淮阴群艺馆及江苏省歌舞团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工作。林氏的笛子演奏气息控制功力深厚，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音色瑰丽，极富感染力。他演奏的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鹧鸪飞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韵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味隽永，意境深远；用单孔口笛演奏的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云雀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体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现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了他极强的气息控制功力。他与其兄弟林克仁，林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克群在乐坛幷称“林氏三兄弟”。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1997-1999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年林克勇两次受香港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演艺音乐学院的邀请赴港讲学，传授笛艺；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年受邀在中南海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524000"/>
            <a:ext cx="2667000" cy="35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怀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仁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堂为江泽民等国家领导人演奏。在创作方面，他于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格冬代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极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具乡土气息，细致地刻画了农民插秧的景象；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品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淮海欢歌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巧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妙地融合了苏北淮海戏音调。近年来林氏退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休，定居于南京。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新派笛子：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以刘森为代表，开创了笛子如歌风。重视曲调的旋律性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以及歌唱性，提倡曲从心生，运用较多的颤音，滑音及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震音等技巧。这种风格影响了许多笛子演奏家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代表作品：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牧笛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牧民新歌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大青山下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0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刘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森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生于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岁学笛，在其父严格的音乐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训练下，他吸收了世界优秀音乐元素，并以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此去推动现代民族音乐的发展；而后他又在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严良先生的指导下学习指挥；在李晋玮先生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的指导下学习声乐和歌剧艺术。受西方音乐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元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素的影响，刘森的笛子演奏非常注重严谨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与规范性。他的笛声极富歌唱性，韵味优美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又真切，形成了独特的音乐语言风格。他还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首次在传统的六孔竹笛上演奏十二平均律及任意转调，改编的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霍拉舞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至今受人喜爱。除了笛子，他还擅长作曲和指挥；近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年来他致力于挖掘整理唐代古乐。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43840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刘森演奏的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牧笛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年录音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牧笛-刘森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954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历史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/>
          <a:lstStyle/>
          <a:p>
            <a:pPr marL="0" indent="0">
              <a:buNone/>
              <a:defRPr/>
            </a:pPr>
            <a:endParaRPr lang="en-US" sz="2800"/>
          </a:p>
          <a:p>
            <a:pPr marL="0" indent="0">
              <a:buNone/>
              <a:defRPr/>
            </a:pPr>
            <a:endParaRPr lang="en-US" sz="28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795"/>
            <a:ext cx="9144000" cy="580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3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简广易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生于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岁开始学笛，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1962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年毕业于中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央音乐学院附中，先后师从民间音乐家叶仰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曦和演奏家刘森。毕业后加入中央广播民族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乐团工作。他曾经出版个人艺术集萃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简广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易笛子曲集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，至今在广大笛友中流传。简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广易的演奏热情奔放，潇洒自如，音色坚实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而极有穿透力；吐音如珍珠落玉盘般地清晰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且富有弹性；气息控制功力深厚，高音区一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个音可以吹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秒！他创作的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牧民新歌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风靡大江南北甚至海外，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被选入联合国教科文音乐教材，并被选为中国民族十大金曲之一。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他先后出访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多个国家及地区。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年夏天因抑郁症逝世。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12766"/>
            <a:ext cx="2757487" cy="326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9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简广易先生演奏的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牧民新歌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年代录音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牧民新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2507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詹永明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年生于杭州，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岁学笛，师承浙派笛子大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师赵松庭；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年毕业于浙江艺术学校，后又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入中央音乐学院深造。詹永明于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年代在全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国民族器乐比赛中获笛子组第一名；近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来多次赴世界二十多个国家演出讲学，被人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们誉为“神奇的魔笛”；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年开始任上海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音乐学院特聘教授。他演奏的笛子音色秀美，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晶莹剔透，形成了飘逸多姿的风格。他演奏的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鹧鸪飞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如春风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拂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面而又不失深沉；他改编的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兰花花叙事曲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中用笛声生动刻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画了一个纯朴农村姑娘的细腻情感。十年前詹永明移居新加坡，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现任新加坡笛子学会会长。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5431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1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詹永明演奏的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兰花花叙事曲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兰花花叙事曲_詹永明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2347" y="3061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戴亚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年生于浙江东阳，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岁起师从浙派笛子大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师赵松庭。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年在“西湖之春”笛子比赛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中获第一名；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年考入中央音乐学院，师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从曾永清和刘管乐；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年毕业留校任教至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今。戴亚的笛子演奏气息充沛，技术纯熟；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音色响亮如穿云裂石并富于激情；气息控制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功力极深，能够完美地驾驭各种笛子的音准。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他演奏的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秦川情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着如火的炽烈，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鹧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鸪飞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深沉舒缓，忧而不伤，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三五七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又热烈粗犷。他对作品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感情处理细腻而又扣人心弦。近年来他致力于发展现代风格的笛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子协奏曲以及民族化旋律与现代创作技法的有机结合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27909"/>
            <a:ext cx="2701104" cy="33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戴亚演奏的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秦川情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戴亚_秦川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365" y="236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张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维良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年生于苏州，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岁学笛，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岁起师从浙派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笛子大师赵松庭。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年考入中央音乐学院，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先后师从冯子存，刘管乐等北派笛子大师；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1982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年毕业后留校任教至今。张维良演奏的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笛子含蓄内敛，音色秀丽多姿，形成了自己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极富江南水乡的淡雅的风格。此外，他还在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箫的演奏与改革上造诣颇深，被誉为“圣手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箫王”。他改编的古曲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秋江夜泊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梅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花三弄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清丽淡雅，为世人广泛流传。他创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造性地在笛箫中运用全音阶手法，将笛箫音域扩展至三个八度；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将西方音乐元素和现代作曲技法有机地熔入笛箫曲的创作中。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49124"/>
            <a:ext cx="2590800" cy="376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风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格与流派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张维良演奏的箫曲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傍妆台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代</a:t>
            </a:r>
            <a:r>
              <a:rPr lang="zh-CN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表</a:t>
            </a:r>
            <a:r>
              <a:rPr lang="zh-CN" alt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性笛箫曲赏析</a:t>
            </a:r>
            <a:endParaRPr lang="en-US" altLang="zh-CN" sz="6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姑苏行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姑苏行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1962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年，表现了古城苏州的秀丽风光和人们游览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时的愉悦心情。乐曲取材昆曲音调，风格典雅，节奏轻松明快。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现在听到的是俞逊发先生的演奏版本。这个较江先渭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1962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年的原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谱做了一些精简。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年代后期俞先生为了访美演出，将原谱进行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了删减以控制在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分钟之内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天广泛流传的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姑苏行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就是这个精简的版本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历史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/>
          <a:lstStyle/>
          <a:p>
            <a:pPr marL="0" indent="0">
              <a:buNone/>
              <a:defRPr/>
            </a:pPr>
            <a:endParaRPr lang="en-US" sz="2800"/>
          </a:p>
          <a:p>
            <a:pPr marL="0" indent="0">
              <a:buNone/>
              <a:defRPr/>
            </a:pPr>
            <a:endParaRPr lang="en-US" sz="28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6" y="1295400"/>
            <a:ext cx="868966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9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鹧鸪飞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鹧鸪飞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是南方风格笛曲的主要代表之一，原为湖南民间乐曲，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乐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曲最早见于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zh-CN" altLang="en-US" sz="2400"/>
              <a:t>严固</a:t>
            </a:r>
            <a:r>
              <a:rPr lang="zh-CN" altLang="en-US" sz="2400" smtClean="0"/>
              <a:t>凡编写的</a:t>
            </a:r>
            <a:r>
              <a:rPr lang="en-US" altLang="zh-CN" sz="2400" smtClean="0"/>
              <a:t>《</a:t>
            </a:r>
            <a:r>
              <a:rPr lang="zh-CN" altLang="en-US" sz="2400" smtClean="0"/>
              <a:t>中国雅乐集</a:t>
            </a:r>
            <a:r>
              <a:rPr lang="en-US" altLang="zh-CN" sz="2400" smtClean="0"/>
              <a:t>》</a:t>
            </a:r>
            <a:r>
              <a:rPr lang="zh-CN" altLang="en-US" sz="2400" smtClean="0"/>
              <a:t>，其对此曲的</a:t>
            </a:r>
            <a:endParaRPr lang="en-US" altLang="zh-CN" sz="2400" smtClean="0"/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题解是：</a:t>
            </a:r>
            <a:r>
              <a:rPr lang="zh-CN" altLang="en-US" sz="2400"/>
              <a:t>箫，小工调。本曲不宜用笛，最好用声音较低的乐器，似乎幽雅动</a:t>
            </a:r>
            <a:r>
              <a:rPr lang="zh-CN" altLang="en-US" sz="2400" smtClean="0"/>
              <a:t>听。后经多位民族音乐大师改编，其中尤以陆春龄和</a:t>
            </a:r>
            <a:endParaRPr lang="en-US" altLang="zh-CN" sz="2400" smtClean="0"/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赵松庭两位先生的版本为佼佼者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现在听到的是赵松庭先生于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年的改编版本。全曲的感情基调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基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于李白的越中览古一诗：</a:t>
            </a:r>
            <a:r>
              <a:rPr lang="zh-CN" alt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越王勾践破吴归，义士还家尽锦衣；宫女如花满春殿，只今惟有鹧鸪飞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。因此全曲典雅婉约，同时带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有些许幽怨的情绪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3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汇流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汇流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是俞逊发和作曲家瞿春泉合作创作的单乐章笛子协奏曲。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这首作品在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年代属非常前卫的笛子乐曲。作品创作于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相传是俞逊发先生于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年随中国文化艺术团赴北美演出，被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Niagara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falls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那波澜壮阔的场面所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感染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，感觉在大自然面前，人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的力量是那样的渺小。回国后，为了进一步体会流水的奥妙，他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专门去了庐山的仙人洞，在那滴水泉旁静听了四个小时！后来他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与瞿春泉耗费数月终于写成此曲。全曲气势磅礴，扣人心弦。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现在看到的是俞逊发先生于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月在香港笛箫文化艺术节上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与香港中乐团合作的演出。这也是他一生中最后一次大型演出，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个月后，他就病逝了。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现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代派风格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作品注重挖掘深刻的思想以及对人性的思考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曲与演奏技法上突破了传统的框架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与西方音乐元素相结合，包括使用交响乐队。作品本身向着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抽象的层次发展</a:t>
            </a:r>
            <a:endParaRPr lang="en-US" altLang="zh-CN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历史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至大约东晋时期，笛箫的形制已具雏形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东晋时期诗人蔡邕折柯亭竹而制笛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将军桓伊作笛曲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梅花三弄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，实际上桓伊所谓的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笛应该等同于今天的箫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zh-CN" altLang="en-US" sz="2000" smtClean="0"/>
              <a:t>              </a:t>
            </a:r>
            <a:r>
              <a:rPr lang="zh-CN" altLang="en-US" sz="2000" i="1" smtClean="0"/>
              <a:t>王</a:t>
            </a:r>
            <a:r>
              <a:rPr lang="zh-CN" altLang="en-US" sz="2000" i="1"/>
              <a:t>徽之</a:t>
            </a:r>
            <a:r>
              <a:rPr lang="zh-CN" altLang="en-US" sz="2000" i="1" smtClean="0"/>
              <a:t>赴</a:t>
            </a:r>
            <a:r>
              <a:rPr lang="zh-CN" altLang="en-US" sz="2000" i="1"/>
              <a:t>召京师，泊</a:t>
            </a:r>
            <a:r>
              <a:rPr lang="zh-CN" altLang="en-US" sz="2000" i="1" smtClean="0"/>
              <a:t>舟青溪侧</a:t>
            </a:r>
            <a:r>
              <a:rPr lang="zh-CN" altLang="en-US" sz="2000" i="1"/>
              <a:t>。素不与微之相识，伊于岸上过，船中</a:t>
            </a:r>
            <a:r>
              <a:rPr lang="zh-CN" altLang="en-US" sz="2000" i="1" smtClean="0"/>
              <a:t>称</a:t>
            </a:r>
            <a:endParaRPr lang="en-US" altLang="zh-CN" sz="2000" i="1" smtClean="0"/>
          </a:p>
          <a:p>
            <a:pPr marL="0" indent="0" algn="just">
              <a:buNone/>
              <a:defRPr/>
            </a:pPr>
            <a:r>
              <a:rPr lang="zh-CN" altLang="en-US" sz="2000" i="1" smtClean="0"/>
              <a:t>              伊</a:t>
            </a:r>
            <a:r>
              <a:rPr lang="zh-CN" altLang="en-US" sz="2000" i="1"/>
              <a:t>小字曰：“此桓野王也。”徽之便令人谓伊曰：“闻君善吹笛，试</a:t>
            </a:r>
            <a:r>
              <a:rPr lang="zh-CN" altLang="en-US" sz="2000" i="1" smtClean="0"/>
              <a:t>为  </a:t>
            </a:r>
            <a:endParaRPr lang="en-US" altLang="zh-CN" sz="2000" i="1" smtClean="0"/>
          </a:p>
          <a:p>
            <a:pPr marL="0" indent="0" algn="just">
              <a:buNone/>
              <a:defRPr/>
            </a:pPr>
            <a:r>
              <a:rPr lang="zh-CN" altLang="en-US" sz="2000" i="1" smtClean="0"/>
              <a:t>               我</a:t>
            </a:r>
            <a:r>
              <a:rPr lang="zh-CN" altLang="en-US" sz="2000" i="1"/>
              <a:t>一奏。”伊是时已贵显，素闻徽之名，便下车，踞胡床，为作三调</a:t>
            </a:r>
            <a:r>
              <a:rPr lang="zh-CN" altLang="en-US" sz="2000" i="1" smtClean="0"/>
              <a:t>，</a:t>
            </a:r>
            <a:endParaRPr lang="en-US" altLang="zh-CN" sz="2000" i="1" smtClean="0"/>
          </a:p>
          <a:p>
            <a:pPr marL="0" indent="0" algn="just">
              <a:buNone/>
              <a:defRPr/>
            </a:pPr>
            <a:r>
              <a:rPr lang="zh-CN" altLang="en-US" sz="2000" i="1" smtClean="0"/>
              <a:t>               弄</a:t>
            </a:r>
            <a:r>
              <a:rPr lang="zh-CN" altLang="en-US" sz="2000" i="1"/>
              <a:t>毕，便上车去，客主不交一</a:t>
            </a:r>
            <a:r>
              <a:rPr lang="zh-CN" altLang="en-US" sz="2000" i="1" smtClean="0"/>
              <a:t>言  </a:t>
            </a:r>
            <a:r>
              <a:rPr lang="zh-CN" altLang="en-US" sz="2000" smtClean="0"/>
              <a:t>                              </a:t>
            </a:r>
            <a:r>
              <a:rPr lang="en-US" altLang="zh-CN" sz="2000" smtClean="0"/>
              <a:t>-------《</a:t>
            </a:r>
            <a:r>
              <a:rPr lang="zh-CN" altLang="en-US" sz="2000" smtClean="0"/>
              <a:t>晋书  桓伊传</a:t>
            </a:r>
            <a:r>
              <a:rPr lang="en-US" altLang="zh-CN" sz="2000" smtClean="0"/>
              <a:t>》</a:t>
            </a:r>
          </a:p>
          <a:p>
            <a:pPr marL="0" indent="0" algn="just">
              <a:buNone/>
              <a:defRPr/>
            </a:pP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唐代时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笛膜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开始出现，经常演奏的曲目有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紫云回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《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凉州曲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历史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元代杂剧盛行以及伴奏的需要，竹笛的发展更进了一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步，其形制已与今天的竹笛基本相同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明清时期地方戏流行，竹笛有了进一步的细化：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曲笛：因给昆曲伴奏而得名；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梆笛：因给梆子戏伴奏而得名；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由于中国地域广大，幅员辽阔，竹笛的形制也是形形色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色的。从传统的角度来看，主要分为曲笛和梆笛两种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曲笛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zh-C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梆笛</a:t>
            </a:r>
            <a:endParaRPr lang="en-US" altLang="zh-CN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定调：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                         E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  <a:p>
            <a:pPr marL="0" indent="0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音色：       典雅秀丽                         高亢热烈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风格：   江南丝竹，昆曲        二人台，豫剧和秦腔等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97813"/>
          <a:stretch>
            <a:fillRect/>
          </a:stretch>
        </p:blipFill>
        <p:spPr bwMode="auto">
          <a:xfrm>
            <a:off x="25147" y="0"/>
            <a:ext cx="9144000" cy="148456"/>
          </a:xfrm>
          <a:prstGeom prst="rect">
            <a:avLst/>
          </a:prstGeom>
          <a:noFill/>
          <a:ln>
            <a:noFill/>
          </a:ln>
          <a:effectLst>
            <a:outerShdw blurRad="139700" dist="35921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/>
          </p:cNvSpPr>
          <p:nvPr/>
        </p:nvSpPr>
        <p:spPr bwMode="auto">
          <a:xfrm>
            <a:off x="0" y="6518672"/>
            <a:ext cx="9152930" cy="33932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38100" dist="23000" dir="5400000" algn="ctr" rotWithShape="0">
              <a:schemeClr val="bg2">
                <a:alpha val="34998"/>
              </a:schemeClr>
            </a:outerShdw>
          </a:effectLst>
          <a:extLst/>
        </p:spPr>
        <p:txBody>
          <a:bodyPr lIns="26787" tIns="26787" rIns="26787" bIns="26787" anchor="ctr"/>
          <a:lstStyle>
            <a:lvl1pPr marL="444500" indent="-4445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475"/>
              </a:spcBef>
              <a:defRPr/>
            </a:pPr>
            <a:endParaRPr lang="en-US" altLang="en-US" sz="2000">
              <a:solidFill>
                <a:srgbClr val="FF0000"/>
              </a:solidFill>
              <a:latin typeface="Helvetica" charset="0"/>
              <a:ea typeface="MS PGothic" pitchFamily="34" charset="-128"/>
              <a:cs typeface="Helvetica" charset="0"/>
              <a:sym typeface="Helvetica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706562"/>
            <a:ext cx="9144000" cy="2232"/>
          </a:xfrm>
          <a:prstGeom prst="line">
            <a:avLst/>
          </a:prstGeom>
          <a:noFill/>
          <a:ln w="12700">
            <a:solidFill>
              <a:srgbClr val="B602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96453"/>
            <a:ext cx="396255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itle 5"/>
          <p:cNvSpPr>
            <a:spLocks noGrp="1"/>
          </p:cNvSpPr>
          <p:nvPr>
            <p:ph type="title"/>
          </p:nvPr>
        </p:nvSpPr>
        <p:spPr bwMode="auto">
          <a:xfrm>
            <a:off x="557579" y="74228"/>
            <a:ext cx="8079135" cy="512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CN" altLang="en-US">
                <a:latin typeface="Times New Roman" pitchFamily="18" charset="0"/>
                <a:cs typeface="Times New Roman" pitchFamily="18" charset="0"/>
              </a:rPr>
              <a:t>竹</a:t>
            </a:r>
            <a:r>
              <a:rPr lang="zh-CN" altLang="en-US" smtClean="0">
                <a:latin typeface="Times New Roman" pitchFamily="18" charset="0"/>
                <a:cs typeface="Times New Roman" pitchFamily="18" charset="0"/>
              </a:rPr>
              <a:t>笛的品种和分类</a:t>
            </a:r>
            <a:endParaRPr lang="en-US" alt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8318" y="891854"/>
            <a:ext cx="8916293" cy="5572125"/>
          </a:xfrm>
        </p:spPr>
        <p:txBody>
          <a:bodyPr lIns="91435" tIns="45718" rIns="91435" bIns="45718">
            <a:norm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代表曲目（后面会详细介绍）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曲笛： 姑苏行，鹧鸪飞，幽兰逢春，三五七，二凡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欢乐歌，琅琊神韵，秋湖月夜，早晨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梆笛：喜相逢，五梆子，荫中鸟，卖菜，牧笛，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牧民新歌，秦川情，山村迎亲人，沙场，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zh-C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春到湘江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6059</Words>
  <Application>Microsoft Office PowerPoint</Application>
  <PresentationFormat>On-screen Show (4:3)</PresentationFormat>
  <Paragraphs>470</Paragraphs>
  <Slides>52</Slides>
  <Notes>51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中国笛箫文化浅谈</vt:lpstr>
      <vt:lpstr>目录</vt:lpstr>
      <vt:lpstr>历史</vt:lpstr>
      <vt:lpstr>历史</vt:lpstr>
      <vt:lpstr>历史</vt:lpstr>
      <vt:lpstr>历史</vt:lpstr>
      <vt:lpstr>历史</vt:lpstr>
      <vt:lpstr>竹笛的品种和分类</vt:lpstr>
      <vt:lpstr>竹笛的品种和分类</vt:lpstr>
      <vt:lpstr>竹笛的品种和分类</vt:lpstr>
      <vt:lpstr>竹笛的品种和分类</vt:lpstr>
      <vt:lpstr>竹笛的品种和分类</vt:lpstr>
      <vt:lpstr>竹笛的品种和分类</vt:lpstr>
      <vt:lpstr>竹笛的品种和分类</vt:lpstr>
      <vt:lpstr>竹笛的品种和分类</vt:lpstr>
      <vt:lpstr>演奏</vt:lpstr>
      <vt:lpstr>演奏</vt:lpstr>
      <vt:lpstr>气息的运用</vt:lpstr>
      <vt:lpstr>气息控制和循环换气</vt:lpstr>
      <vt:lpstr>气息控制和循环换气</vt:lpstr>
      <vt:lpstr>笛子常用技巧</vt:lpstr>
      <vt:lpstr>笛子常用技巧</vt:lpstr>
      <vt:lpstr>笛子常用技巧</vt:lpstr>
      <vt:lpstr>PowerPoint Presentation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风格与流派</vt:lpstr>
      <vt:lpstr>PowerPoint Presentation</vt:lpstr>
      <vt:lpstr>姑苏行</vt:lpstr>
      <vt:lpstr>鹧鸪飞</vt:lpstr>
      <vt:lpstr>汇流</vt:lpstr>
      <vt:lpstr>现代派风格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中国笛箫文化浅谈</dc:title>
  <dc:creator>Zhedong Zhang</dc:creator>
  <cp:lastModifiedBy>Zhedong Zhang</cp:lastModifiedBy>
  <cp:revision>80</cp:revision>
  <dcterms:created xsi:type="dcterms:W3CDTF">2006-08-16T00:00:00Z</dcterms:created>
  <dcterms:modified xsi:type="dcterms:W3CDTF">2014-08-29T18:16:22Z</dcterms:modified>
</cp:coreProperties>
</file>