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98" r:id="rId3"/>
    <p:sldId id="299" r:id="rId4"/>
    <p:sldId id="300" r:id="rId5"/>
    <p:sldId id="29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01" r:id="rId33"/>
    <p:sldId id="302" r:id="rId34"/>
    <p:sldId id="283" r:id="rId35"/>
    <p:sldId id="284" r:id="rId36"/>
    <p:sldId id="285" r:id="rId37"/>
    <p:sldId id="286" r:id="rId38"/>
    <p:sldId id="287" r:id="rId39"/>
    <p:sldId id="288" r:id="rId40"/>
    <p:sldId id="289" r:id="rId41"/>
    <p:sldId id="291" r:id="rId42"/>
    <p:sldId id="290" r:id="rId43"/>
    <p:sldId id="292" r:id="rId44"/>
    <p:sldId id="293" r:id="rId45"/>
    <p:sldId id="294" r:id="rId46"/>
    <p:sldId id="295"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7" autoAdjust="0"/>
    <p:restoredTop sz="84300" autoAdjust="0"/>
  </p:normalViewPr>
  <p:slideViewPr>
    <p:cSldViewPr snapToGrid="0" snapToObjects="1">
      <p:cViewPr>
        <p:scale>
          <a:sx n="94" d="100"/>
          <a:sy n="94" d="100"/>
        </p:scale>
        <p:origin x="-1256" y="-72"/>
      </p:cViewPr>
      <p:guideLst>
        <p:guide orient="horz" pos="2160"/>
        <p:guide pos="2880"/>
      </p:guideLst>
    </p:cSldViewPr>
  </p:slideViewPr>
  <p:outlineViewPr>
    <p:cViewPr>
      <p:scale>
        <a:sx n="33" d="100"/>
        <a:sy n="33" d="100"/>
      </p:scale>
      <p:origin x="0" y="14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C6265-6D3D-3B48-8219-23E32EED4895}" type="datetimeFigureOut">
              <a:rPr lang="en-US" smtClean="0"/>
              <a:t>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C:\Users\14905\Desktop\U.S. Constitutional Law Slides (1).pptx</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0F779-4195-0540-BE2F-408BDB0AEDFB}" type="slidenum">
              <a:rPr lang="en-US" smtClean="0"/>
              <a:t>‹#›</a:t>
            </a:fld>
            <a:endParaRPr lang="en-US"/>
          </a:p>
        </p:txBody>
      </p:sp>
    </p:spTree>
    <p:extLst>
      <p:ext uri="{BB962C8B-B14F-4D97-AF65-F5344CB8AC3E}">
        <p14:creationId xmlns:p14="http://schemas.microsoft.com/office/powerpoint/2010/main" val="37194618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George_Washingto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1</a:t>
            </a:fld>
            <a:endParaRPr lang="en-US"/>
          </a:p>
        </p:txBody>
      </p:sp>
    </p:spTree>
    <p:extLst>
      <p:ext uri="{BB962C8B-B14F-4D97-AF65-F5344CB8AC3E}">
        <p14:creationId xmlns:p14="http://schemas.microsoft.com/office/powerpoint/2010/main" val="424714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10</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11</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no jurisdiction: why give an opinion?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Marshall should’ve excused himself</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12</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13</a:t>
            </a:fld>
            <a:endParaRPr lang="en-US"/>
          </a:p>
        </p:txBody>
      </p:sp>
    </p:spTree>
    <p:extLst>
      <p:ext uri="{BB962C8B-B14F-4D97-AF65-F5344CB8AC3E}">
        <p14:creationId xmlns:p14="http://schemas.microsoft.com/office/powerpoint/2010/main" val="120392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14</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15</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16</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Marshall also noted that the Necessary and Proper Clause is listed within the powers of Congress, not the limitations.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Bank is conducive for these objectives as borrow money, to regulate commerce, to declare and conduct war. National government is entrusted with very important objects must be also entrusted with means are necessary to realize these objects.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17</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18</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court misspelled Sanford's name in the decision.</a:t>
            </a:r>
            <a:endParaRPr lang="en-US" dirty="0"/>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19</a:t>
            </a:fld>
            <a:endParaRPr lang="en-US"/>
          </a:p>
        </p:txBody>
      </p:sp>
    </p:spTree>
    <p:extLst>
      <p:ext uri="{BB962C8B-B14F-4D97-AF65-F5344CB8AC3E}">
        <p14:creationId xmlns:p14="http://schemas.microsoft.com/office/powerpoint/2010/main" val="11534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Continental Congress: </a:t>
            </a:r>
            <a:r>
              <a:rPr lang="en-US" sz="1200" kern="1200" dirty="0" smtClean="0">
                <a:solidFill>
                  <a:schemeClr val="tx1"/>
                </a:solidFill>
                <a:latin typeface="+mn-lt"/>
                <a:ea typeface="+mn-ea"/>
                <a:cs typeface="+mn-cs"/>
              </a:rPr>
              <a:t>In no formal sense was it a gathering representative of existing colonial governments; it represented the people, the dissatisfied elements of the people, such persons as were sufficiently interested to act, despite the strenuous opposition of the loyalists and the obstruction or disfavor of colonial governors.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chief problem with the new government under the Articles of Confederation was, in the words of </a:t>
            </a:r>
            <a:r>
              <a:rPr lang="en-US" sz="1200" kern="1200" dirty="0" smtClean="0">
                <a:solidFill>
                  <a:schemeClr val="tx1"/>
                </a:solidFill>
                <a:latin typeface="+mn-lt"/>
                <a:ea typeface="+mn-ea"/>
                <a:cs typeface="+mn-cs"/>
                <a:hlinkClick r:id="rId3"/>
              </a:rPr>
              <a:t>George Washington, "no money."[9] The Continental Congress could print money; but, by 1786, the currency was worthless. (A popular phrase of the times chimed that a useless object or person was </a:t>
            </a:r>
            <a:r>
              <a:rPr lang="en-US" sz="1200" i="1" kern="1200" dirty="0" smtClean="0">
                <a:solidFill>
                  <a:schemeClr val="tx1"/>
                </a:solidFill>
                <a:latin typeface="+mn-lt"/>
                <a:ea typeface="+mn-ea"/>
                <a:cs typeface="+mn-cs"/>
                <a:hlinkClick r:id="rId3"/>
              </a:rPr>
              <a:t>.. not worth a Continental</a:t>
            </a:r>
            <a:r>
              <a:rPr lang="en-US" sz="1200" i="0" kern="1200" dirty="0" smtClean="0">
                <a:solidFill>
                  <a:schemeClr val="tx1"/>
                </a:solidFill>
                <a:latin typeface="+mn-lt"/>
                <a:ea typeface="+mn-ea"/>
                <a:cs typeface="+mn-cs"/>
                <a:hlinkClick r:id="rId3"/>
              </a:rPr>
              <a:t>, referring to the Continental dollar.</a:t>
            </a:r>
            <a:r>
              <a:rPr lang="en-US" sz="1200" i="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dream of a republic, a nation without hereditary rulers, with power derived from the people in frequent elections, was in doubt.</a:t>
            </a:r>
            <a:endParaRPr lang="en-US" dirty="0"/>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2</a:t>
            </a:fld>
            <a:endParaRPr lang="en-US"/>
          </a:p>
        </p:txBody>
      </p:sp>
    </p:spTree>
    <p:extLst>
      <p:ext uri="{BB962C8B-B14F-4D97-AF65-F5344CB8AC3E}">
        <p14:creationId xmlns:p14="http://schemas.microsoft.com/office/powerpoint/2010/main" val="1566941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slaveholder who manumitted his slaves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Taney died during the final months of the American Civil War on the same day that his home state of Maryland abolished slavery.</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20</a:t>
            </a:fld>
            <a:endParaRPr lang="en-US"/>
          </a:p>
        </p:txBody>
      </p:sp>
    </p:spTree>
    <p:extLst>
      <p:ext uri="{BB962C8B-B14F-4D97-AF65-F5344CB8AC3E}">
        <p14:creationId xmlns:p14="http://schemas.microsoft.com/office/powerpoint/2010/main" val="125342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Illinois, a free state, had been free as a territory under the Northwest Ordinance of 1787, and had prohibited slavery in its constitution in 1819 when it was admitted as a state.</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21</a:t>
            </a:fld>
            <a:endParaRPr lang="en-US"/>
          </a:p>
        </p:txBody>
      </p:sp>
    </p:spTree>
    <p:extLst>
      <p:ext uri="{BB962C8B-B14F-4D97-AF65-F5344CB8AC3E}">
        <p14:creationId xmlns:p14="http://schemas.microsoft.com/office/powerpoint/2010/main" val="307139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Chief Justice Roger B. Taney had hoped to settle issues related to slavery and Congressional authority by this decision, it aroused public outrage and deepened sectional tensions between the northern and southern U.S. states. President Abraham Lincoln's Emancipation Proclamation in 1863, and the post-Civil War Thirteenth, Fourteenth and Fifteenth amendments nullified the decision.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Taney spent pages 407-421 of his decision chronicling the history of slave and negro law in the British colonies and American states. His goal was to ascertain whether, at the time the Constitution was ratified, federal law could have recognized Scott (a Negro descendant of a slave) as a citizen of any state within the meaning of Article III.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was the second time in United States history that the Supreme Court had found an act of Congress to be unconstitutional. (The first time was 54 years earlier in Marbury v. Madison).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Nor, these justices argued, was there any basis for the claim that blacks could not be citizens. At the time of the ratification of the Constitution, black men could vote in five of the thirteen states. This made them citizens not only of their states but of the United States.</a:t>
            </a:r>
            <a:r>
              <a:rPr lang="en-US" baseline="0" dirty="0" smtClean="0"/>
              <a:t> </a:t>
            </a:r>
            <a:r>
              <a:rPr lang="en-US" dirty="0" smtClean="0"/>
              <a:t>Therefore, Justice McLean concluded that the argument that Scott was not a citizen was "more a matter of taste than of law". In his dissent, Justice McLean cited as precedent Marie Louise v. Marot, an 1835 case in which Louisiana Supreme Court Chief Justice George Mathews Jr. ruled that "being free for one moment in [territory non-permitting of slavery], it was not in the power of [a] former owner to reduce [a slave] again to slavery."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22</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23</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24</a:t>
            </a:fld>
            <a:endParaRPr lang="en-US"/>
          </a:p>
        </p:txBody>
      </p:sp>
    </p:spTree>
    <p:extLst>
      <p:ext uri="{BB962C8B-B14F-4D97-AF65-F5344CB8AC3E}">
        <p14:creationId xmlns:p14="http://schemas.microsoft.com/office/powerpoint/2010/main" val="197581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25</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26</a:t>
            </a:fld>
            <a:endParaRPr lang="en-US"/>
          </a:p>
        </p:txBody>
      </p:sp>
    </p:spTree>
    <p:extLst>
      <p:ext uri="{BB962C8B-B14F-4D97-AF65-F5344CB8AC3E}">
        <p14:creationId xmlns:p14="http://schemas.microsoft.com/office/powerpoint/2010/main" val="307139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case was being reargued at the behest of Associate Justice Felix Frankfurter, who used </a:t>
            </a:r>
            <a:r>
              <a:rPr lang="en-US" dirty="0" err="1" smtClean="0"/>
              <a:t>reargument</a:t>
            </a:r>
            <a:r>
              <a:rPr lang="en-US" dirty="0" smtClean="0"/>
              <a:t> as a stalling tactic, to allow the Court to gather a unanimous consensus around a Brown opinion that would outlaw segregation. Chief Justice Vinson had been a key stumbling block. The justices in support of desegregation spent much effort convincing those who initially intended to dissent to join a unanimous opinion.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27</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28</a:t>
            </a:fld>
            <a:endParaRPr lang="en-US"/>
          </a:p>
        </p:txBody>
      </p:sp>
    </p:spTree>
    <p:extLst>
      <p:ext uri="{BB962C8B-B14F-4D97-AF65-F5344CB8AC3E}">
        <p14:creationId xmlns:p14="http://schemas.microsoft.com/office/powerpoint/2010/main" val="3071394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case was being reargued at the behest of Associate Justice Felix Frankfurter, who used </a:t>
            </a:r>
            <a:r>
              <a:rPr lang="en-US" dirty="0" err="1" smtClean="0"/>
              <a:t>reargument</a:t>
            </a:r>
            <a:r>
              <a:rPr lang="en-US" dirty="0" smtClean="0"/>
              <a:t> as a stalling tactic, to allow the Court to gather a unanimous consensus around a Brown opinion that would outlaw segregation. Chief Justice Vinson had been a key stumbling block. The justices in support of desegregation spent much effort convincing those who initially intended to dissent to join a unanimous opinion.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Chief Justice Vinson had been a key stumbling block. After Vinson died in September 1953, President Dwight D. Eisenhower appointed Earl Warren as Chief Justice.</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29</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the appointed day, May 14, 1787, only the Virginia and Pennsylvania delegations were present. A quorum of seven states met and deliberations began on May 25. Eventually twelve states were represented; 74 delegates were named, 55 attended and 39 signed.</a:t>
            </a:r>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3</a:t>
            </a:fld>
            <a:endParaRPr lang="en-US"/>
          </a:p>
        </p:txBody>
      </p:sp>
    </p:spTree>
    <p:extLst>
      <p:ext uri="{BB962C8B-B14F-4D97-AF65-F5344CB8AC3E}">
        <p14:creationId xmlns:p14="http://schemas.microsoft.com/office/powerpoint/2010/main" val="1566941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Rock Nine were a group of African American students enrolled in Little Rock Central High School in 1957. Their enrollment was followed by the Little Rock Crisis, in which the students were initially prevented from entering the racially segregated school by </a:t>
            </a:r>
            <a:r>
              <a:rPr lang="en-US" dirty="0" err="1" smtClean="0"/>
              <a:t>Orval</a:t>
            </a:r>
            <a:r>
              <a:rPr lang="en-US" dirty="0" smtClean="0"/>
              <a:t> </a:t>
            </a:r>
            <a:r>
              <a:rPr lang="en-US" dirty="0" err="1" smtClean="0"/>
              <a:t>Faubus</a:t>
            </a:r>
            <a:r>
              <a:rPr lang="en-US" dirty="0" smtClean="0"/>
              <a:t>, the Governor of Arkansas. They then attended after the intervention of President Dwight D. Eisenhower.</a:t>
            </a:r>
            <a:endParaRPr lang="en-US" dirty="0"/>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30</a:t>
            </a:fld>
            <a:endParaRPr lang="en-US"/>
          </a:p>
        </p:txBody>
      </p:sp>
    </p:spTree>
    <p:extLst>
      <p:ext uri="{BB962C8B-B14F-4D97-AF65-F5344CB8AC3E}">
        <p14:creationId xmlns:p14="http://schemas.microsoft.com/office/powerpoint/2010/main" val="99930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31</a:t>
            </a:fld>
            <a:endParaRPr lang="en-US"/>
          </a:p>
        </p:txBody>
      </p:sp>
    </p:spTree>
    <p:extLst>
      <p:ext uri="{BB962C8B-B14F-4D97-AF65-F5344CB8AC3E}">
        <p14:creationId xmlns:p14="http://schemas.microsoft.com/office/powerpoint/2010/main" val="4140110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32</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Watergate scandal resulted in 69 government officials being charged and 48 being found guilty.</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33</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34</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35</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text says nothing. Ct is being asked to answer the Q based on inferences from some text in Art II and elsewhere: II.1.1.: “the executive power shall be vested in a President of the USA”. p.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II § 3: “he, the President, shall take care that the laws be faithfully executed”</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much does the larger political setting (the level of popularity of the president) matter to how we interpret the law that NIXON establishes?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36</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37</a:t>
            </a:fld>
            <a:endParaRPr lang="en-US"/>
          </a:p>
        </p:txBody>
      </p:sp>
    </p:spTree>
    <p:extLst>
      <p:ext uri="{BB962C8B-B14F-4D97-AF65-F5344CB8AC3E}">
        <p14:creationId xmlns:p14="http://schemas.microsoft.com/office/powerpoint/2010/main" val="2255743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38</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39</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Federalist Papers: Alexander Hamilton, James Madison, and John Jay promoting the ratification of the United States Constitution.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Virginia Plan recommended a consolidated national government, generally favoring the most populated states. It used the philosophy of John Locke to rely on consent of the governed, Montesquieu for divided government, and Edward Coke to emphasize civil liberties. The New Jersey Plan generally favored the less populated states, using the philosophy of English Whigs such as Edmund Burke to rely on received procedure, and William Blackstone to emphasize sovereignty of the legislature.</a:t>
            </a:r>
            <a:endParaRPr lang="en-US" dirty="0"/>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4</a:t>
            </a:fld>
            <a:endParaRPr lang="en-US"/>
          </a:p>
        </p:txBody>
      </p:sp>
    </p:spTree>
    <p:extLst>
      <p:ext uri="{BB962C8B-B14F-4D97-AF65-F5344CB8AC3E}">
        <p14:creationId xmlns:p14="http://schemas.microsoft.com/office/powerpoint/2010/main" val="1566941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40</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41</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After his release, he returned to his old neighborhood and made a modest living autographing police officers' "Miranda cards" which contained the text of the warning, for reading to arrestees.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number of empirical studies by both supporters and opponents of </a:t>
            </a:r>
            <a:r>
              <a:rPr lang="en-US" sz="1200" i="1" kern="1200" dirty="0" smtClean="0">
                <a:solidFill>
                  <a:schemeClr val="tx1"/>
                </a:solidFill>
                <a:latin typeface="+mn-lt"/>
                <a:ea typeface="+mn-ea"/>
                <a:cs typeface="+mn-cs"/>
              </a:rPr>
              <a:t>Miranda</a:t>
            </a:r>
            <a:r>
              <a:rPr lang="en-US" sz="1200" i="0" kern="1200" dirty="0" smtClean="0">
                <a:solidFill>
                  <a:schemeClr val="tx1"/>
                </a:solidFill>
                <a:latin typeface="+mn-lt"/>
                <a:ea typeface="+mn-ea"/>
                <a:cs typeface="+mn-cs"/>
              </a:rPr>
              <a:t> have concluded that the giving of Miranda warnings has little effect on whether a suspect agrees to speak to the police without an attorney.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42</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43</a:t>
            </a:fld>
            <a:endParaRPr lang="en-US"/>
          </a:p>
        </p:txBody>
      </p:sp>
    </p:spTree>
    <p:extLst>
      <p:ext uri="{BB962C8B-B14F-4D97-AF65-F5344CB8AC3E}">
        <p14:creationId xmlns:p14="http://schemas.microsoft.com/office/powerpoint/2010/main" val="2101899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44</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Court later rejected Roe's trimester framework, while affirming Roe's central holding that a person has a right to abortion until viability.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Perhaps the most important case after Brown.</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45</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46</a:t>
            </a:fld>
            <a:endParaRPr lang="en-US"/>
          </a:p>
        </p:txBody>
      </p:sp>
    </p:spTree>
    <p:extLst>
      <p:ext uri="{BB962C8B-B14F-4D97-AF65-F5344CB8AC3E}">
        <p14:creationId xmlns:p14="http://schemas.microsoft.com/office/powerpoint/2010/main" val="4017440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Back row (left to right): Sonia </a:t>
            </a:r>
            <a:r>
              <a:rPr lang="en-US" dirty="0" err="1" smtClean="0"/>
              <a:t>Sotomayor</a:t>
            </a:r>
            <a:r>
              <a:rPr lang="en-US" dirty="0" smtClean="0"/>
              <a:t>, Stephen G. </a:t>
            </a:r>
            <a:r>
              <a:rPr lang="en-US" dirty="0" err="1" smtClean="0"/>
              <a:t>Breyer</a:t>
            </a:r>
            <a:r>
              <a:rPr lang="en-US" dirty="0" smtClean="0"/>
              <a:t>, Samuel A. Alito, and Elena </a:t>
            </a:r>
            <a:r>
              <a:rPr lang="en-US" dirty="0" err="1" smtClean="0"/>
              <a:t>Kagan</a:t>
            </a:r>
            <a:r>
              <a:rPr lang="en-US" dirty="0" smtClean="0"/>
              <a:t>. Front row (left to right): Clarence Thomas, Antonin Scalia, Chief Justice John G. Roberts, Anthony Kennedy, and Ruth Bader Ginsburg</a:t>
            </a:r>
            <a:endParaRPr lang="en-US" dirty="0"/>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47</a:t>
            </a:fld>
            <a:endParaRPr lang="en-US"/>
          </a:p>
        </p:txBody>
      </p:sp>
    </p:spTree>
    <p:extLst>
      <p:ext uri="{BB962C8B-B14F-4D97-AF65-F5344CB8AC3E}">
        <p14:creationId xmlns:p14="http://schemas.microsoft.com/office/powerpoint/2010/main" val="352595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5</a:t>
            </a:fld>
            <a:endParaRPr lang="en-US"/>
          </a:p>
        </p:txBody>
      </p:sp>
    </p:spTree>
    <p:extLst>
      <p:ext uri="{BB962C8B-B14F-4D97-AF65-F5344CB8AC3E}">
        <p14:creationId xmlns:p14="http://schemas.microsoft.com/office/powerpoint/2010/main" val="314222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6</a:t>
            </a:fld>
            <a:endParaRPr lang="en-US"/>
          </a:p>
        </p:txBody>
      </p:sp>
    </p:spTree>
    <p:extLst>
      <p:ext uri="{BB962C8B-B14F-4D97-AF65-F5344CB8AC3E}">
        <p14:creationId xmlns:p14="http://schemas.microsoft.com/office/powerpoint/2010/main" val="18532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Marshall a brilliant judge, but an even more brilliant political strategist.</a:t>
            </a:r>
            <a:r>
              <a:rPr lang="en-US" dirty="0" smtClean="0">
                <a:effectLst/>
              </a:rPr>
              <a:t> </a:t>
            </a:r>
            <a:endParaRPr lang="en-US" dirty="0" smtClean="0"/>
          </a:p>
          <a:p>
            <a:endParaRPr lang="en-US" dirty="0" smtClean="0"/>
          </a:p>
          <a:p>
            <a:r>
              <a:rPr lang="en-US" dirty="0" smtClean="0"/>
              <a:t>The Supreme Court in 1803 wasn’t anybody’s idea of an equal branch of government.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no one saw it this way in 1803. When justices retired in 1790s, Washington had hard time finding replacements – mostly b/c they spent most of year riding circuit, sleeping in drafty taverns, sharing bed with strangers.</a:t>
            </a:r>
          </a:p>
          <a:p>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John Jay, first Chief Justice, left court to run for governor of NY. When Adams tried to reappoint him C Just in 1801, Jay refused – saying it’s </a:t>
            </a:r>
            <a:r>
              <a:rPr lang="en-US" sz="1200" b="1" kern="1200" dirty="0" smtClean="0">
                <a:solidFill>
                  <a:schemeClr val="tx1"/>
                </a:solidFill>
                <a:effectLst/>
                <a:latin typeface="+mn-lt"/>
                <a:ea typeface="+mn-ea"/>
                <a:cs typeface="+mn-cs"/>
              </a:rPr>
              <a:t>a trivial institution.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7</a:t>
            </a:fld>
            <a:endParaRPr lang="en-US"/>
          </a:p>
        </p:txBody>
      </p:sp>
    </p:spTree>
    <p:extLst>
      <p:ext uri="{BB962C8B-B14F-4D97-AF65-F5344CB8AC3E}">
        <p14:creationId xmlns:p14="http://schemas.microsoft.com/office/powerpoint/2010/main" val="125342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C:\Users\14905\Desktop\U.S. Constitutional Law Slides (1).pptx</a:t>
            </a:r>
            <a:endParaRPr lang="en-US"/>
          </a:p>
        </p:txBody>
      </p:sp>
      <p:sp>
        <p:nvSpPr>
          <p:cNvPr id="5" name="Slide Number Placeholder 4"/>
          <p:cNvSpPr>
            <a:spLocks noGrp="1"/>
          </p:cNvSpPr>
          <p:nvPr>
            <p:ph type="sldNum" sz="quarter" idx="11"/>
          </p:nvPr>
        </p:nvSpPr>
        <p:spPr/>
        <p:txBody>
          <a:bodyPr/>
          <a:lstStyle/>
          <a:p>
            <a:fld id="{0DF0F779-4195-0540-BE2F-408BDB0AEDFB}" type="slidenum">
              <a:rPr lang="en-US" smtClean="0"/>
              <a:t>8</a:t>
            </a:fld>
            <a:endParaRPr lang="en-US"/>
          </a:p>
        </p:txBody>
      </p:sp>
    </p:spTree>
    <p:extLst>
      <p:ext uri="{BB962C8B-B14F-4D97-AF65-F5344CB8AC3E}">
        <p14:creationId xmlns:p14="http://schemas.microsoft.com/office/powerpoint/2010/main" val="5043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this lame-duck session, Congress passed the Judiciary Act of 1801. This Act modified the Judiciary Act of 1789 in establishing ten new district courts, expanding the number of circuit courts from three to six, and adding additional judges to each circuit, giving the President the authority to appoint Federal judges and justices of the peace. The act also reduced the number of Supreme Court justices from six to five, effective upon the next vacancy in the Court.</a:t>
            </a:r>
            <a:endParaRPr lang="en-US" dirty="0"/>
          </a:p>
        </p:txBody>
      </p:sp>
      <p:sp>
        <p:nvSpPr>
          <p:cNvPr id="4" name="Slide Number Placeholder 3"/>
          <p:cNvSpPr>
            <a:spLocks noGrp="1"/>
          </p:cNvSpPr>
          <p:nvPr>
            <p:ph type="sldNum" sz="quarter" idx="10"/>
          </p:nvPr>
        </p:nvSpPr>
        <p:spPr/>
        <p:txBody>
          <a:bodyPr/>
          <a:lstStyle/>
          <a:p>
            <a:fld id="{0DF0F779-4195-0540-BE2F-408BDB0AEDFB}" type="slidenum">
              <a:rPr lang="en-US" smtClean="0"/>
              <a:t>9</a:t>
            </a:fld>
            <a:endParaRPr lang="en-US"/>
          </a:p>
        </p:txBody>
      </p:sp>
    </p:spTree>
    <p:extLst>
      <p:ext uri="{BB962C8B-B14F-4D97-AF65-F5344CB8AC3E}">
        <p14:creationId xmlns:p14="http://schemas.microsoft.com/office/powerpoint/2010/main" val="401744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9/20/14</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0.jpg"/><Relationship Id="rId8" Type="http://schemas.openxmlformats.org/officeDocument/2006/relationships/image" Target="../media/image41.jpg"/><Relationship Id="rId9"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U.S. Constitutional Law</a:t>
            </a:r>
            <a:endParaRPr lang="en-US" sz="5400" dirty="0"/>
          </a:p>
        </p:txBody>
      </p:sp>
      <p:sp>
        <p:nvSpPr>
          <p:cNvPr id="3" name="Subtitle 2"/>
          <p:cNvSpPr>
            <a:spLocks noGrp="1"/>
          </p:cNvSpPr>
          <p:nvPr>
            <p:ph type="subTitle" idx="1"/>
          </p:nvPr>
        </p:nvSpPr>
        <p:spPr/>
        <p:txBody>
          <a:bodyPr/>
          <a:lstStyle/>
          <a:p>
            <a:r>
              <a:rPr lang="en-US" dirty="0" smtClean="0"/>
              <a:t>A Glimpse of A Few Cases</a:t>
            </a:r>
            <a:endParaRPr lang="en-US" dirty="0"/>
          </a:p>
        </p:txBody>
      </p:sp>
    </p:spTree>
    <p:extLst>
      <p:ext uri="{BB962C8B-B14F-4D97-AF65-F5344CB8AC3E}">
        <p14:creationId xmlns:p14="http://schemas.microsoft.com/office/powerpoint/2010/main" val="402603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Marbury v. Madison (1803</a:t>
            </a:r>
            <a:r>
              <a:rPr lang="en-US" sz="3200" cap="small" dirty="0" smtClean="0">
                <a:solidFill>
                  <a:srgbClr val="534239"/>
                </a:solidFill>
              </a:rPr>
              <a:t>) </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Writ of Mandamus</a:t>
            </a:r>
          </a:p>
          <a:p>
            <a:r>
              <a:rPr lang="en-US" dirty="0" smtClean="0"/>
              <a:t>Marshall’s dilemma</a:t>
            </a:r>
          </a:p>
          <a:p>
            <a:r>
              <a:rPr lang="en-US" dirty="0" smtClean="0"/>
              <a:t>Marbury lost (0:5) – Marshall’s Opinion:</a:t>
            </a:r>
          </a:p>
          <a:p>
            <a:pPr lvl="1"/>
            <a:r>
              <a:rPr lang="en-US" dirty="0" smtClean="0"/>
              <a:t>Has the applicant a right to the commission he demands? </a:t>
            </a:r>
          </a:p>
          <a:p>
            <a:pPr lvl="1"/>
            <a:r>
              <a:rPr lang="en-US" dirty="0" smtClean="0"/>
              <a:t>If he has a right, and that right has been violated, do the laws of his country afford him a remedy?</a:t>
            </a:r>
          </a:p>
          <a:p>
            <a:pPr lvl="1"/>
            <a:r>
              <a:rPr lang="en-US" dirty="0" smtClean="0"/>
              <a:t>If they do afford him a remedy, is it a mandamus issuing from this court?</a:t>
            </a:r>
          </a:p>
        </p:txBody>
      </p:sp>
    </p:spTree>
    <p:extLst>
      <p:ext uri="{BB962C8B-B14F-4D97-AF65-F5344CB8AC3E}">
        <p14:creationId xmlns:p14="http://schemas.microsoft.com/office/powerpoint/2010/main" val="16897341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Marbury v. Madison (1803</a:t>
            </a:r>
            <a:r>
              <a:rPr lang="en-US" sz="3200" cap="small" dirty="0" smtClean="0">
                <a:solidFill>
                  <a:srgbClr val="534239"/>
                </a:solidFill>
              </a:rPr>
              <a:t>) </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Whether the Court has jurisdiction?</a:t>
            </a:r>
          </a:p>
          <a:p>
            <a:pPr lvl="1"/>
            <a:r>
              <a:rPr lang="en-US" dirty="0" smtClean="0"/>
              <a:t>Marbury: Yes</a:t>
            </a:r>
            <a:r>
              <a:rPr lang="en-US" dirty="0"/>
              <a:t>. </a:t>
            </a:r>
            <a:r>
              <a:rPr lang="en-US" dirty="0" smtClean="0"/>
              <a:t>§13 of the </a:t>
            </a:r>
            <a:r>
              <a:rPr lang="en-US" i="1" dirty="0" smtClean="0"/>
              <a:t>Judiciary Act of 1789</a:t>
            </a:r>
            <a:r>
              <a:rPr lang="en-US" dirty="0" smtClean="0"/>
              <a:t>:</a:t>
            </a:r>
          </a:p>
          <a:p>
            <a:pPr marL="914400" lvl="2" indent="0">
              <a:buNone/>
            </a:pPr>
            <a:r>
              <a:rPr lang="en-US" dirty="0" smtClean="0"/>
              <a:t>The Supreme Court has the right “to issue writs of mandamus, in cases warranted by the principles and usages of law, to any courts appointed, or persons holding, office, under the authority of the United States.”</a:t>
            </a:r>
          </a:p>
          <a:p>
            <a:pPr lvl="1"/>
            <a:r>
              <a:rPr lang="en-US" dirty="0" smtClean="0"/>
              <a:t>Marshall: Let’s read the Constitution:</a:t>
            </a:r>
          </a:p>
          <a:p>
            <a:pPr marL="914400" lvl="2" indent="0">
              <a:buNone/>
            </a:pPr>
            <a:r>
              <a:rPr lang="en-US" dirty="0" smtClean="0"/>
              <a:t>In </a:t>
            </a:r>
            <a:r>
              <a:rPr lang="en-US" dirty="0"/>
              <a:t>all Cases affecting Ambassadors, other public Ministers </a:t>
            </a:r>
            <a:r>
              <a:rPr lang="en-US" dirty="0" smtClean="0"/>
              <a:t>and Consuls</a:t>
            </a:r>
            <a:r>
              <a:rPr lang="en-US" dirty="0"/>
              <a:t>, and those in which a State shall be Party, the supreme </a:t>
            </a:r>
            <a:r>
              <a:rPr lang="en-US" dirty="0" smtClean="0"/>
              <a:t>Court shall </a:t>
            </a:r>
            <a:r>
              <a:rPr lang="en-US" dirty="0"/>
              <a:t>have original Jurisdiction. In all the other Cases </a:t>
            </a:r>
            <a:r>
              <a:rPr lang="en-US" dirty="0" smtClean="0"/>
              <a:t>before mentioned</a:t>
            </a:r>
            <a:r>
              <a:rPr lang="en-US" dirty="0"/>
              <a:t>, the supreme Court shall have appellate Jurisdiction, </a:t>
            </a:r>
            <a:r>
              <a:rPr lang="en-US" dirty="0" smtClean="0"/>
              <a:t>both as </a:t>
            </a:r>
            <a:r>
              <a:rPr lang="en-US" dirty="0"/>
              <a:t>to Law and Fact, </a:t>
            </a:r>
            <a:r>
              <a:rPr lang="en-US" u="sng" dirty="0"/>
              <a:t>with such Exceptions, and under </a:t>
            </a:r>
            <a:r>
              <a:rPr lang="en-US" u="sng" dirty="0" smtClean="0"/>
              <a:t>such Regulations </a:t>
            </a:r>
            <a:r>
              <a:rPr lang="en-US" u="sng" dirty="0"/>
              <a:t>as the Congress shall mak</a:t>
            </a:r>
            <a:r>
              <a:rPr lang="en-US" dirty="0"/>
              <a:t>e.</a:t>
            </a:r>
          </a:p>
        </p:txBody>
      </p:sp>
    </p:spTree>
    <p:extLst>
      <p:ext uri="{BB962C8B-B14F-4D97-AF65-F5344CB8AC3E}">
        <p14:creationId xmlns:p14="http://schemas.microsoft.com/office/powerpoint/2010/main" val="4077147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Marbury v. Madison (1803</a:t>
            </a:r>
            <a:r>
              <a:rPr lang="en-US" sz="3200" cap="small" dirty="0" smtClean="0">
                <a:solidFill>
                  <a:srgbClr val="534239"/>
                </a:solidFill>
              </a:rPr>
              <a:t>) </a:t>
            </a:r>
            <a:endParaRPr lang="en-US" sz="3200" dirty="0"/>
          </a:p>
        </p:txBody>
      </p:sp>
      <p:sp>
        <p:nvSpPr>
          <p:cNvPr id="3" name="Content Placeholder 2"/>
          <p:cNvSpPr>
            <a:spLocks noGrp="1"/>
          </p:cNvSpPr>
          <p:nvPr>
            <p:ph idx="1"/>
          </p:nvPr>
        </p:nvSpPr>
        <p:spPr/>
        <p:txBody>
          <a:bodyPr>
            <a:normAutofit/>
          </a:bodyPr>
          <a:lstStyle/>
          <a:p>
            <a:r>
              <a:rPr lang="en-US" dirty="0" smtClean="0"/>
              <a:t>Takeaways</a:t>
            </a:r>
            <a:endParaRPr lang="en-US" dirty="0"/>
          </a:p>
          <a:p>
            <a:pPr lvl="1"/>
            <a:r>
              <a:rPr lang="en-US" dirty="0" smtClean="0"/>
              <a:t>“</a:t>
            </a:r>
            <a:r>
              <a:rPr lang="en-US" dirty="0"/>
              <a:t>an act of the legislature, repugnant to the constitution, is void”</a:t>
            </a:r>
          </a:p>
          <a:p>
            <a:pPr lvl="1"/>
            <a:r>
              <a:rPr lang="en-US" dirty="0" smtClean="0"/>
              <a:t>“</a:t>
            </a:r>
            <a:r>
              <a:rPr lang="en-US" dirty="0"/>
              <a:t>It is emphatically the province and duty of the judicial department to say what the law is.”</a:t>
            </a:r>
          </a:p>
          <a:p>
            <a:pPr lvl="1"/>
            <a:r>
              <a:rPr lang="en-US" dirty="0" smtClean="0"/>
              <a:t>Constitution </a:t>
            </a:r>
            <a:r>
              <a:rPr lang="en-US" dirty="0"/>
              <a:t>being higher than ordinary law – “a supreme paramount law, unchangeable by ordinary means”</a:t>
            </a:r>
          </a:p>
        </p:txBody>
      </p:sp>
    </p:spTree>
    <p:extLst>
      <p:ext uri="{BB962C8B-B14F-4D97-AF65-F5344CB8AC3E}">
        <p14:creationId xmlns:p14="http://schemas.microsoft.com/office/powerpoint/2010/main" val="177154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a:t>McCulloch v. </a:t>
            </a:r>
            <a:r>
              <a:rPr lang="en-US" sz="3600" cap="small" dirty="0" smtClean="0"/>
              <a:t>Maryland (1819)</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Implied powers of Congress</a:t>
            </a:r>
            <a:endParaRPr lang="en-US" sz="2000" dirty="0">
              <a:ea typeface="华文楷体"/>
              <a:cs typeface="华文楷体"/>
            </a:endParaRPr>
          </a:p>
        </p:txBody>
      </p:sp>
    </p:spTree>
    <p:extLst>
      <p:ext uri="{BB962C8B-B14F-4D97-AF65-F5344CB8AC3E}">
        <p14:creationId xmlns:p14="http://schemas.microsoft.com/office/powerpoint/2010/main" val="37595957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McCulloch v. Maryland (</a:t>
            </a:r>
            <a:r>
              <a:rPr lang="en-US" sz="3200" cap="small" dirty="0" smtClean="0">
                <a:solidFill>
                  <a:srgbClr val="534239"/>
                </a:solidFill>
              </a:rPr>
              <a:t>1819)</a:t>
            </a:r>
            <a:endParaRPr lang="en-US" sz="3200" dirty="0"/>
          </a:p>
        </p:txBody>
      </p:sp>
      <p:sp>
        <p:nvSpPr>
          <p:cNvPr id="3" name="Content Placeholder 2"/>
          <p:cNvSpPr>
            <a:spLocks noGrp="1"/>
          </p:cNvSpPr>
          <p:nvPr>
            <p:ph idx="1"/>
          </p:nvPr>
        </p:nvSpPr>
        <p:spPr/>
        <p:txBody>
          <a:bodyPr>
            <a:normAutofit/>
          </a:bodyPr>
          <a:lstStyle/>
          <a:p>
            <a:r>
              <a:rPr lang="en-US" dirty="0" smtClean="0"/>
              <a:t>First Bank of the United States (1791 – 20 years)</a:t>
            </a:r>
          </a:p>
          <a:p>
            <a:r>
              <a:rPr lang="en-US" dirty="0" smtClean="0"/>
              <a:t>Second Bank of the United States (1816)</a:t>
            </a:r>
          </a:p>
        </p:txBody>
      </p:sp>
      <p:pic>
        <p:nvPicPr>
          <p:cNvPr id="4" name="Picture 3" descr="Alexander_Hamilton_portrait_by_John_Trumbull_180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6612" y="3461273"/>
            <a:ext cx="2548790" cy="3019894"/>
          </a:xfrm>
          <a:prstGeom prst="rect">
            <a:avLst/>
          </a:prstGeom>
        </p:spPr>
      </p:pic>
      <p:sp>
        <p:nvSpPr>
          <p:cNvPr id="5" name="TextBox 4"/>
          <p:cNvSpPr txBox="1"/>
          <p:nvPr/>
        </p:nvSpPr>
        <p:spPr>
          <a:xfrm>
            <a:off x="4205402" y="6111835"/>
            <a:ext cx="2009459" cy="369332"/>
          </a:xfrm>
          <a:prstGeom prst="rect">
            <a:avLst/>
          </a:prstGeom>
          <a:noFill/>
        </p:spPr>
        <p:txBody>
          <a:bodyPr wrap="none" rtlCol="0">
            <a:spAutoFit/>
          </a:bodyPr>
          <a:lstStyle/>
          <a:p>
            <a:r>
              <a:rPr lang="en-US" dirty="0"/>
              <a:t>Alexander Hamilton</a:t>
            </a:r>
          </a:p>
        </p:txBody>
      </p:sp>
    </p:spTree>
    <p:extLst>
      <p:ext uri="{BB962C8B-B14F-4D97-AF65-F5344CB8AC3E}">
        <p14:creationId xmlns:p14="http://schemas.microsoft.com/office/powerpoint/2010/main" val="68457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McCulloch v. Maryland (</a:t>
            </a:r>
            <a:r>
              <a:rPr lang="en-US" sz="3200" cap="small" dirty="0" smtClean="0">
                <a:solidFill>
                  <a:srgbClr val="534239"/>
                </a:solidFill>
              </a:rPr>
              <a:t>1819)</a:t>
            </a:r>
            <a:endParaRPr lang="en-US" sz="3200" dirty="0"/>
          </a:p>
        </p:txBody>
      </p:sp>
      <p:sp>
        <p:nvSpPr>
          <p:cNvPr id="3" name="Content Placeholder 2"/>
          <p:cNvSpPr>
            <a:spLocks noGrp="1"/>
          </p:cNvSpPr>
          <p:nvPr>
            <p:ph idx="1"/>
          </p:nvPr>
        </p:nvSpPr>
        <p:spPr/>
        <p:txBody>
          <a:bodyPr>
            <a:normAutofit/>
          </a:bodyPr>
          <a:lstStyle/>
          <a:p>
            <a:r>
              <a:rPr lang="en-US" dirty="0" smtClean="0"/>
              <a:t>Maryland imposed a </a:t>
            </a:r>
            <a:r>
              <a:rPr lang="en-US" dirty="0"/>
              <a:t>tax on all banks, or branches thereof, in the State of Maryland, not chartered by </a:t>
            </a:r>
            <a:r>
              <a:rPr lang="en-US" dirty="0" smtClean="0"/>
              <a:t>its legislature.</a:t>
            </a:r>
          </a:p>
          <a:p>
            <a:r>
              <a:rPr lang="en-US" dirty="0" smtClean="0"/>
              <a:t>Maryland: Congress has no right to charter a bank</a:t>
            </a:r>
          </a:p>
          <a:p>
            <a:pPr lvl="1"/>
            <a:r>
              <a:rPr lang="en-US" dirty="0"/>
              <a:t>Enumerated </a:t>
            </a:r>
            <a:r>
              <a:rPr lang="en-US" dirty="0" smtClean="0"/>
              <a:t>power (Congress) v. Inherent power (States)</a:t>
            </a:r>
            <a:endParaRPr lang="en-US" dirty="0"/>
          </a:p>
          <a:p>
            <a:pPr lvl="2"/>
            <a:r>
              <a:rPr lang="en-US" dirty="0"/>
              <a:t>The powers not delegated to the United States by the Constitution, nor prohibited by it to the States, are reserved to the States respectively, or to the people. (Amendment </a:t>
            </a:r>
            <a:r>
              <a:rPr lang="en-US" dirty="0" smtClean="0"/>
              <a:t>10)</a:t>
            </a:r>
            <a:endParaRPr lang="en-US" dirty="0"/>
          </a:p>
        </p:txBody>
      </p:sp>
    </p:spTree>
    <p:extLst>
      <p:ext uri="{BB962C8B-B14F-4D97-AF65-F5344CB8AC3E}">
        <p14:creationId xmlns:p14="http://schemas.microsoft.com/office/powerpoint/2010/main" val="4024259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McCulloch v. Maryland (</a:t>
            </a:r>
            <a:r>
              <a:rPr lang="en-US" sz="3200" cap="small" dirty="0" smtClean="0">
                <a:solidFill>
                  <a:srgbClr val="534239"/>
                </a:solidFill>
              </a:rPr>
              <a:t>1819)</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Maryland lost (0:7) – Marshall’s Opinion:</a:t>
            </a:r>
          </a:p>
          <a:p>
            <a:pPr lvl="1"/>
            <a:r>
              <a:rPr lang="en-US" dirty="0" smtClean="0"/>
              <a:t>It </a:t>
            </a:r>
            <a:r>
              <a:rPr lang="en-US" dirty="0"/>
              <a:t>was the people who ratified the Constitution and thus the people are sovereign, not the </a:t>
            </a:r>
            <a:r>
              <a:rPr lang="en-US" dirty="0" smtClean="0"/>
              <a:t>states.</a:t>
            </a:r>
          </a:p>
          <a:p>
            <a:pPr lvl="1"/>
            <a:r>
              <a:rPr lang="en-US" dirty="0" smtClean="0"/>
              <a:t>The Constitution did not enumerate the power to create a bank</a:t>
            </a:r>
            <a:r>
              <a:rPr lang="en-US" dirty="0"/>
              <a:t>, but </a:t>
            </a:r>
            <a:r>
              <a:rPr lang="en-US" dirty="0" smtClean="0"/>
              <a:t>“in </a:t>
            </a:r>
            <a:r>
              <a:rPr lang="en-US" dirty="0"/>
              <a:t>considering this </a:t>
            </a:r>
            <a:r>
              <a:rPr lang="en-US" dirty="0" smtClean="0"/>
              <a:t>question, we </a:t>
            </a:r>
            <a:r>
              <a:rPr lang="en-US" dirty="0"/>
              <a:t>must never forget, that it is a </a:t>
            </a:r>
            <a:r>
              <a:rPr lang="en-US" u="sng" dirty="0"/>
              <a:t>constitution</a:t>
            </a:r>
            <a:r>
              <a:rPr lang="en-US" dirty="0"/>
              <a:t> we are </a:t>
            </a:r>
            <a:r>
              <a:rPr lang="en-US" dirty="0" smtClean="0"/>
              <a:t>expounding.”</a:t>
            </a:r>
          </a:p>
          <a:p>
            <a:pPr lvl="1"/>
            <a:r>
              <a:rPr lang="en-US" dirty="0"/>
              <a:t>Necessary and Proper </a:t>
            </a:r>
            <a:r>
              <a:rPr lang="en-US" dirty="0" smtClean="0"/>
              <a:t>Clause</a:t>
            </a:r>
            <a:endParaRPr lang="en-US" dirty="0"/>
          </a:p>
          <a:p>
            <a:pPr marL="914400" lvl="2" indent="0">
              <a:buNone/>
            </a:pPr>
            <a:r>
              <a:rPr lang="en-US" dirty="0" smtClean="0"/>
              <a:t>Congress shall have power to “make </a:t>
            </a:r>
            <a:r>
              <a:rPr lang="en-US" dirty="0"/>
              <a:t>all Laws which shall be </a:t>
            </a:r>
            <a:r>
              <a:rPr lang="en-US" u="sng" dirty="0"/>
              <a:t>necessary and proper </a:t>
            </a:r>
            <a:r>
              <a:rPr lang="en-US" dirty="0"/>
              <a:t>for carrying into Execution the foregoing </a:t>
            </a:r>
            <a:r>
              <a:rPr lang="en-US" dirty="0" smtClean="0"/>
              <a:t>Powers…”</a:t>
            </a:r>
          </a:p>
          <a:p>
            <a:pPr lvl="1"/>
            <a:endParaRPr lang="en-US" dirty="0" smtClean="0"/>
          </a:p>
        </p:txBody>
      </p:sp>
    </p:spTree>
    <p:extLst>
      <p:ext uri="{BB962C8B-B14F-4D97-AF65-F5344CB8AC3E}">
        <p14:creationId xmlns:p14="http://schemas.microsoft.com/office/powerpoint/2010/main" val="40613923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McCulloch v. Maryland (</a:t>
            </a:r>
            <a:r>
              <a:rPr lang="en-US" sz="3200" cap="small" dirty="0" smtClean="0">
                <a:solidFill>
                  <a:srgbClr val="534239"/>
                </a:solidFill>
              </a:rPr>
              <a:t>1819)</a:t>
            </a:r>
            <a:endParaRPr lang="en-US" sz="3200" dirty="0"/>
          </a:p>
        </p:txBody>
      </p:sp>
      <p:sp>
        <p:nvSpPr>
          <p:cNvPr id="3" name="Content Placeholder 2"/>
          <p:cNvSpPr>
            <a:spLocks noGrp="1"/>
          </p:cNvSpPr>
          <p:nvPr>
            <p:ph idx="1"/>
          </p:nvPr>
        </p:nvSpPr>
        <p:spPr/>
        <p:txBody>
          <a:bodyPr>
            <a:normAutofit/>
          </a:bodyPr>
          <a:lstStyle/>
          <a:p>
            <a:r>
              <a:rPr lang="en-US" dirty="0" smtClean="0"/>
              <a:t>How to interpret “necessary?”</a:t>
            </a:r>
          </a:p>
          <a:p>
            <a:pPr lvl="1"/>
            <a:r>
              <a:rPr lang="en-US" dirty="0" smtClean="0"/>
              <a:t>Maryland: </a:t>
            </a:r>
            <a:r>
              <a:rPr lang="en-US" dirty="0"/>
              <a:t>absolutely </a:t>
            </a:r>
            <a:r>
              <a:rPr lang="en-US" dirty="0" smtClean="0"/>
              <a:t>essential.</a:t>
            </a:r>
          </a:p>
          <a:p>
            <a:pPr lvl="1"/>
            <a:r>
              <a:rPr lang="en-US" dirty="0" smtClean="0"/>
              <a:t>Marshall</a:t>
            </a:r>
            <a:r>
              <a:rPr lang="en-US" dirty="0"/>
              <a:t>: could mean “convenient</a:t>
            </a:r>
            <a:r>
              <a:rPr lang="en-US" dirty="0" smtClean="0"/>
              <a:t>”</a:t>
            </a:r>
            <a:r>
              <a:rPr lang="en-US" dirty="0"/>
              <a:t> </a:t>
            </a:r>
            <a:r>
              <a:rPr lang="en-US" dirty="0" smtClean="0"/>
              <a:t>or</a:t>
            </a:r>
            <a:r>
              <a:rPr lang="en-US" dirty="0"/>
              <a:t>… “useful”… </a:t>
            </a:r>
            <a:endParaRPr lang="en-US" dirty="0" smtClean="0"/>
          </a:p>
          <a:p>
            <a:pPr marL="914400" lvl="2" indent="0">
              <a:buNone/>
            </a:pPr>
            <a:r>
              <a:rPr lang="en-US" dirty="0" smtClean="0"/>
              <a:t>“Let </a:t>
            </a:r>
            <a:r>
              <a:rPr lang="en-US" dirty="0"/>
              <a:t>the end be legitimate, let it be within the scope of the constitution, and all means which are appropriate, which are plainly adapted to that end, which are not prohibited, but consist with the letter and spirit of the constitution, are constitutional</a:t>
            </a:r>
            <a:r>
              <a:rPr lang="en-US" dirty="0" smtClean="0"/>
              <a:t>.”</a:t>
            </a:r>
          </a:p>
          <a:p>
            <a:pPr lvl="1"/>
            <a:endParaRPr lang="en-US" dirty="0" smtClean="0"/>
          </a:p>
        </p:txBody>
      </p:sp>
    </p:spTree>
    <p:extLst>
      <p:ext uri="{BB962C8B-B14F-4D97-AF65-F5344CB8AC3E}">
        <p14:creationId xmlns:p14="http://schemas.microsoft.com/office/powerpoint/2010/main" val="38738031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McCulloch v. Maryland (</a:t>
            </a:r>
            <a:r>
              <a:rPr lang="en-US" sz="3200" cap="small" dirty="0" smtClean="0">
                <a:solidFill>
                  <a:srgbClr val="534239"/>
                </a:solidFill>
              </a:rPr>
              <a:t>1819)</a:t>
            </a:r>
            <a:endParaRPr lang="en-US" sz="3200" dirty="0"/>
          </a:p>
        </p:txBody>
      </p:sp>
      <p:sp>
        <p:nvSpPr>
          <p:cNvPr id="3" name="Content Placeholder 2"/>
          <p:cNvSpPr>
            <a:spLocks noGrp="1"/>
          </p:cNvSpPr>
          <p:nvPr>
            <p:ph idx="1"/>
          </p:nvPr>
        </p:nvSpPr>
        <p:spPr/>
        <p:txBody>
          <a:bodyPr>
            <a:normAutofit/>
          </a:bodyPr>
          <a:lstStyle/>
          <a:p>
            <a:r>
              <a:rPr lang="en-US" dirty="0" smtClean="0"/>
              <a:t>Can Maryland tax the bank?</a:t>
            </a:r>
          </a:p>
          <a:p>
            <a:pPr lvl="1"/>
            <a:r>
              <a:rPr lang="en-US" dirty="0" smtClean="0"/>
              <a:t>Maryland: you should trust us.</a:t>
            </a:r>
          </a:p>
          <a:p>
            <a:pPr lvl="1"/>
            <a:r>
              <a:rPr lang="en-US" dirty="0" smtClean="0"/>
              <a:t>Marshall:</a:t>
            </a:r>
          </a:p>
          <a:p>
            <a:pPr lvl="2"/>
            <a:r>
              <a:rPr lang="en-US" dirty="0" smtClean="0"/>
              <a:t>The </a:t>
            </a:r>
            <a:r>
              <a:rPr lang="en-US" dirty="0"/>
              <a:t>power to create implies the power to preserve. </a:t>
            </a:r>
          </a:p>
          <a:p>
            <a:pPr lvl="2"/>
            <a:r>
              <a:rPr lang="en-US" dirty="0" smtClean="0"/>
              <a:t>The </a:t>
            </a:r>
            <a:r>
              <a:rPr lang="en-US" dirty="0"/>
              <a:t>power to destroy is incompatible to the power to preserve. </a:t>
            </a:r>
          </a:p>
          <a:p>
            <a:pPr lvl="2"/>
            <a:r>
              <a:rPr lang="en-US" dirty="0" smtClean="0"/>
              <a:t>The </a:t>
            </a:r>
            <a:r>
              <a:rPr lang="en-US" dirty="0"/>
              <a:t>supreme one must overrule the inferior. </a:t>
            </a:r>
          </a:p>
          <a:p>
            <a:pPr lvl="1"/>
            <a:endParaRPr lang="en-US" dirty="0" smtClean="0"/>
          </a:p>
          <a:p>
            <a:pPr lvl="1"/>
            <a:endParaRPr lang="en-US" dirty="0" smtClean="0"/>
          </a:p>
        </p:txBody>
      </p:sp>
    </p:spTree>
    <p:extLst>
      <p:ext uri="{BB962C8B-B14F-4D97-AF65-F5344CB8AC3E}">
        <p14:creationId xmlns:p14="http://schemas.microsoft.com/office/powerpoint/2010/main" val="30538951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smtClean="0"/>
              <a:t>Dred Scott v. </a:t>
            </a:r>
            <a:r>
              <a:rPr lang="en-US" sz="3600" cap="small" dirty="0" err="1" smtClean="0"/>
              <a:t>Sandford</a:t>
            </a:r>
            <a:r>
              <a:rPr lang="en-US" sz="3600" cap="small" dirty="0" smtClean="0"/>
              <a:t> (1857)</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a:t>
            </a:r>
            <a:r>
              <a:rPr lang="en-US" sz="2000" dirty="0" smtClean="0"/>
              <a:t>Worst </a:t>
            </a:r>
            <a:r>
              <a:rPr lang="en-US" sz="2000" dirty="0"/>
              <a:t>decision ever made by the U.S. Supreme Court.</a:t>
            </a:r>
            <a:r>
              <a:rPr lang="en-US" sz="2000" dirty="0" smtClean="0">
                <a:ea typeface="华文楷体"/>
                <a:cs typeface="华文楷体"/>
              </a:rPr>
              <a:t>”</a:t>
            </a:r>
            <a:endParaRPr lang="en-US" sz="2000" dirty="0">
              <a:ea typeface="华文楷体"/>
              <a:cs typeface="华文楷体"/>
            </a:endParaRPr>
          </a:p>
        </p:txBody>
      </p:sp>
    </p:spTree>
    <p:extLst>
      <p:ext uri="{BB962C8B-B14F-4D97-AF65-F5344CB8AC3E}">
        <p14:creationId xmlns:p14="http://schemas.microsoft.com/office/powerpoint/2010/main" val="40408032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Creation of the U.S. Constitution</a:t>
            </a:r>
            <a:endParaRPr lang="en-US" sz="3200" dirty="0"/>
          </a:p>
        </p:txBody>
      </p:sp>
      <p:sp>
        <p:nvSpPr>
          <p:cNvPr id="3" name="Content Placeholder 2"/>
          <p:cNvSpPr>
            <a:spLocks noGrp="1"/>
          </p:cNvSpPr>
          <p:nvPr>
            <p:ph idx="1"/>
          </p:nvPr>
        </p:nvSpPr>
        <p:spPr/>
        <p:txBody>
          <a:bodyPr>
            <a:normAutofit/>
          </a:bodyPr>
          <a:lstStyle/>
          <a:p>
            <a:pPr lvl="1"/>
            <a:r>
              <a:rPr lang="en-US" dirty="0"/>
              <a:t>Continental </a:t>
            </a:r>
            <a:r>
              <a:rPr lang="en-US" dirty="0" smtClean="0"/>
              <a:t>Congress: functioned </a:t>
            </a:r>
            <a:r>
              <a:rPr lang="en-US" dirty="0"/>
              <a:t>as the provisional government of the United </a:t>
            </a:r>
            <a:r>
              <a:rPr lang="en-US" dirty="0" smtClean="0"/>
              <a:t>States</a:t>
            </a:r>
            <a:r>
              <a:rPr lang="en-US" dirty="0"/>
              <a:t> </a:t>
            </a:r>
            <a:r>
              <a:rPr lang="en-US" dirty="0" smtClean="0"/>
              <a:t>(</a:t>
            </a:r>
            <a:r>
              <a:rPr lang="en-US" dirty="0"/>
              <a:t>September 5, 1774 to March 1, 1781 </a:t>
            </a:r>
            <a:r>
              <a:rPr lang="en-US" dirty="0" smtClean="0"/>
              <a:t>)</a:t>
            </a:r>
          </a:p>
          <a:p>
            <a:pPr lvl="1"/>
            <a:r>
              <a:rPr lang="en-US" dirty="0"/>
              <a:t>Articles of Confederation and Perpetual </a:t>
            </a:r>
            <a:r>
              <a:rPr lang="en-US" dirty="0" smtClean="0"/>
              <a:t>Union</a:t>
            </a:r>
          </a:p>
          <a:p>
            <a:pPr lvl="2"/>
            <a:r>
              <a:rPr lang="en-US" dirty="0" smtClean="0"/>
              <a:t>First constitution of the Unites States</a:t>
            </a:r>
          </a:p>
          <a:p>
            <a:pPr lvl="2"/>
            <a:r>
              <a:rPr lang="en-US" dirty="0"/>
              <a:t>D</a:t>
            </a:r>
            <a:r>
              <a:rPr lang="en-US" dirty="0" smtClean="0"/>
              <a:t>rafted </a:t>
            </a:r>
            <a:r>
              <a:rPr lang="en-US" dirty="0"/>
              <a:t>by the Second Continental Congress from mid-1776 through late-</a:t>
            </a:r>
            <a:r>
              <a:rPr lang="en-US" dirty="0" smtClean="0"/>
              <a:t>1777</a:t>
            </a:r>
          </a:p>
          <a:p>
            <a:pPr lvl="2"/>
            <a:r>
              <a:rPr lang="en-US" dirty="0"/>
              <a:t>R</a:t>
            </a:r>
            <a:r>
              <a:rPr lang="en-US" dirty="0" smtClean="0"/>
              <a:t>atification </a:t>
            </a:r>
            <a:r>
              <a:rPr lang="en-US" dirty="0"/>
              <a:t>by all 13 states was completed in early </a:t>
            </a:r>
            <a:r>
              <a:rPr lang="en-US" dirty="0" smtClean="0"/>
              <a:t>1781</a:t>
            </a:r>
          </a:p>
          <a:p>
            <a:pPr lvl="2"/>
            <a:r>
              <a:rPr lang="en-US" dirty="0"/>
              <a:t>C</a:t>
            </a:r>
            <a:r>
              <a:rPr lang="en-US" dirty="0" smtClean="0"/>
              <a:t>entral </a:t>
            </a:r>
            <a:r>
              <a:rPr lang="en-US" dirty="0"/>
              <a:t>government's power </a:t>
            </a:r>
            <a:r>
              <a:rPr lang="en-US" dirty="0" smtClean="0"/>
              <a:t>kept </a:t>
            </a:r>
            <a:r>
              <a:rPr lang="en-US" dirty="0"/>
              <a:t>quite limited</a:t>
            </a:r>
          </a:p>
        </p:txBody>
      </p:sp>
    </p:spTree>
    <p:extLst>
      <p:ext uri="{BB962C8B-B14F-4D97-AF65-F5344CB8AC3E}">
        <p14:creationId xmlns:p14="http://schemas.microsoft.com/office/powerpoint/2010/main" val="20450340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 </a:t>
            </a:r>
            <a:r>
              <a:rPr lang="en-US" dirty="0"/>
              <a:t>Taney</a:t>
            </a:r>
          </a:p>
        </p:txBody>
      </p:sp>
      <p:sp>
        <p:nvSpPr>
          <p:cNvPr id="4" name="Text Placeholder 3"/>
          <p:cNvSpPr>
            <a:spLocks noGrp="1"/>
          </p:cNvSpPr>
          <p:nvPr>
            <p:ph type="body" sz="half" idx="2"/>
          </p:nvPr>
        </p:nvSpPr>
        <p:spPr/>
        <p:txBody>
          <a:bodyPr/>
          <a:lstStyle/>
          <a:p>
            <a:pPr marL="285750" indent="-285750" algn="l">
              <a:buFont typeface="Arial"/>
              <a:buChar char="•"/>
            </a:pPr>
            <a:r>
              <a:rPr lang="en-US" altLang="zh-CN" dirty="0">
                <a:ea typeface="华文楷体"/>
                <a:cs typeface="华文楷体"/>
              </a:rPr>
              <a:t>5th Chief Justice of the Supreme </a:t>
            </a:r>
            <a:r>
              <a:rPr lang="en-US" altLang="zh-CN" dirty="0" smtClean="0">
                <a:ea typeface="华文楷体"/>
                <a:cs typeface="华文楷体"/>
              </a:rPr>
              <a:t>Court</a:t>
            </a:r>
            <a:r>
              <a:rPr lang="en-US" altLang="zh-CN" dirty="0">
                <a:ea typeface="华文楷体"/>
                <a:cs typeface="华文楷体"/>
              </a:rPr>
              <a:t>		</a:t>
            </a:r>
          </a:p>
          <a:p>
            <a:pPr marL="285750" indent="-285750" algn="l">
              <a:buFont typeface="Arial"/>
              <a:buChar char="•"/>
            </a:pPr>
            <a:r>
              <a:rPr lang="en-US" altLang="zh-CN" dirty="0">
                <a:ea typeface="华文楷体"/>
                <a:cs typeface="华文楷体"/>
              </a:rPr>
              <a:t>In </a:t>
            </a:r>
            <a:r>
              <a:rPr lang="en-US" altLang="zh-CN" dirty="0" smtClean="0">
                <a:ea typeface="华文楷体"/>
                <a:cs typeface="华文楷体"/>
              </a:rPr>
              <a:t>office: </a:t>
            </a:r>
            <a:r>
              <a:rPr lang="en-US" dirty="0"/>
              <a:t>March 15, 1836 – October 12, </a:t>
            </a:r>
            <a:r>
              <a:rPr lang="en-US" dirty="0" smtClean="0"/>
              <a:t>1864</a:t>
            </a:r>
            <a:endParaRPr lang="en-US" dirty="0" smtClean="0">
              <a:ea typeface="华文楷体"/>
              <a:cs typeface="华文楷体"/>
            </a:endParaRPr>
          </a:p>
        </p:txBody>
      </p:sp>
      <p:pic>
        <p:nvPicPr>
          <p:cNvPr id="6" name="Picture Placeholder 5" descr="Roger_Taney_-_Healy.jpg"/>
          <p:cNvPicPr>
            <a:picLocks noGrp="1" noChangeAspect="1"/>
          </p:cNvPicPr>
          <p:nvPr>
            <p:ph type="pic" idx="1"/>
          </p:nvPr>
        </p:nvPicPr>
        <p:blipFill>
          <a:blip r:embed="rId3">
            <a:extLst>
              <a:ext uri="{28A0092B-C50C-407E-A947-70E740481C1C}">
                <a14:useLocalDpi xmlns:a14="http://schemas.microsoft.com/office/drawing/2010/main" val="0"/>
              </a:ext>
            </a:extLst>
          </a:blip>
          <a:srcRect l="9866" r="9866"/>
          <a:stretch>
            <a:fillRect/>
          </a:stretch>
        </p:blipFill>
        <p:spPr>
          <a:xfrm>
            <a:off x="5081588" y="914400"/>
            <a:ext cx="3108325" cy="4816475"/>
          </a:xfrm>
        </p:spPr>
      </p:pic>
    </p:spTree>
    <p:extLst>
      <p:ext uri="{BB962C8B-B14F-4D97-AF65-F5344CB8AC3E}">
        <p14:creationId xmlns:p14="http://schemas.microsoft.com/office/powerpoint/2010/main" val="963122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_DredScottCasetopic.preview.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2404" y="379414"/>
            <a:ext cx="6050840" cy="3044329"/>
          </a:xfrm>
          <a:prstGeom prst="rect">
            <a:avLst/>
          </a:prstGeom>
        </p:spPr>
      </p:pic>
      <p:sp>
        <p:nvSpPr>
          <p:cNvPr id="3" name="TextBox 2"/>
          <p:cNvSpPr txBox="1"/>
          <p:nvPr/>
        </p:nvSpPr>
        <p:spPr>
          <a:xfrm>
            <a:off x="6433243" y="3119690"/>
            <a:ext cx="2255621" cy="369332"/>
          </a:xfrm>
          <a:prstGeom prst="rect">
            <a:avLst/>
          </a:prstGeom>
          <a:noFill/>
        </p:spPr>
        <p:txBody>
          <a:bodyPr wrap="none" rtlCol="0">
            <a:spAutoFit/>
          </a:bodyPr>
          <a:lstStyle/>
          <a:p>
            <a:r>
              <a:rPr lang="en-US" dirty="0" smtClean="0"/>
              <a:t>Dred and </a:t>
            </a:r>
            <a:r>
              <a:rPr lang="en-US" dirty="0"/>
              <a:t>Harriet Scott </a:t>
            </a:r>
          </a:p>
        </p:txBody>
      </p:sp>
      <p:sp>
        <p:nvSpPr>
          <p:cNvPr id="6" name="Content Placeholder 2"/>
          <p:cNvSpPr txBox="1">
            <a:spLocks/>
          </p:cNvSpPr>
          <p:nvPr/>
        </p:nvSpPr>
        <p:spPr>
          <a:xfrm>
            <a:off x="1097280" y="3838108"/>
            <a:ext cx="6949440" cy="2472040"/>
          </a:xfrm>
          <a:prstGeom prst="rect">
            <a:avLst/>
          </a:prstGeom>
        </p:spPr>
        <p:txBody>
          <a:bodyPr>
            <a:normAutofit fontScale="92500" lnSpcReduction="20000"/>
          </a:bodyPr>
          <a:lst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a:lstStyle>
          <a:p>
            <a:r>
              <a:rPr lang="en-US" dirty="0"/>
              <a:t>B</a:t>
            </a:r>
            <a:r>
              <a:rPr lang="en-US" dirty="0" smtClean="0"/>
              <a:t>orn </a:t>
            </a:r>
            <a:r>
              <a:rPr lang="en-US" dirty="0"/>
              <a:t>a slave </a:t>
            </a:r>
            <a:r>
              <a:rPr lang="en-US" dirty="0" smtClean="0"/>
              <a:t>in Virginia</a:t>
            </a:r>
          </a:p>
          <a:p>
            <a:r>
              <a:rPr lang="en-US" dirty="0" smtClean="0"/>
              <a:t>Taken by owner to Missouri and sold to </a:t>
            </a:r>
            <a:r>
              <a:rPr lang="en-US" dirty="0"/>
              <a:t>Dr. John </a:t>
            </a:r>
            <a:r>
              <a:rPr lang="en-US" dirty="0" smtClean="0"/>
              <a:t>Emerson</a:t>
            </a:r>
          </a:p>
          <a:p>
            <a:r>
              <a:rPr lang="en-US" dirty="0" smtClean="0"/>
              <a:t>Travelled to Illinois (free </a:t>
            </a:r>
            <a:r>
              <a:rPr lang="en-US" dirty="0"/>
              <a:t>state) and Wisconsin territory </a:t>
            </a:r>
            <a:r>
              <a:rPr lang="en-US" dirty="0" smtClean="0"/>
              <a:t>(part of later became </a:t>
            </a:r>
            <a:r>
              <a:rPr lang="en-US" dirty="0"/>
              <a:t>the state of Minnesota </a:t>
            </a:r>
            <a:r>
              <a:rPr lang="en-US" dirty="0" smtClean="0"/>
              <a:t>– slavery was </a:t>
            </a:r>
            <a:r>
              <a:rPr lang="en-US" dirty="0"/>
              <a:t>prohibited by </a:t>
            </a:r>
            <a:r>
              <a:rPr lang="en-US" dirty="0" smtClean="0"/>
              <a:t>Congress </a:t>
            </a:r>
            <a:r>
              <a:rPr lang="en-US" dirty="0"/>
              <a:t>under the Missouri </a:t>
            </a:r>
            <a:r>
              <a:rPr lang="en-US" dirty="0" smtClean="0"/>
              <a:t>Compromise)</a:t>
            </a:r>
          </a:p>
          <a:p>
            <a:r>
              <a:rPr lang="en-US" dirty="0" smtClean="0"/>
              <a:t>Went back to Missouri</a:t>
            </a:r>
          </a:p>
          <a:p>
            <a:endParaRPr lang="en-US" dirty="0" smtClean="0"/>
          </a:p>
          <a:p>
            <a:pPr lvl="1"/>
            <a:endParaRPr lang="en-US" dirty="0" smtClean="0"/>
          </a:p>
        </p:txBody>
      </p:sp>
    </p:spTree>
    <p:extLst>
      <p:ext uri="{BB962C8B-B14F-4D97-AF65-F5344CB8AC3E}">
        <p14:creationId xmlns:p14="http://schemas.microsoft.com/office/powerpoint/2010/main" val="8501830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Dred Scott v. </a:t>
            </a:r>
            <a:r>
              <a:rPr lang="en-US" sz="3200" cap="small" dirty="0" err="1">
                <a:solidFill>
                  <a:srgbClr val="534239"/>
                </a:solidFill>
              </a:rPr>
              <a:t>Sandford</a:t>
            </a:r>
            <a:r>
              <a:rPr lang="en-US" sz="3200" cap="small" dirty="0">
                <a:solidFill>
                  <a:srgbClr val="534239"/>
                </a:solidFill>
              </a:rPr>
              <a:t> (</a:t>
            </a:r>
            <a:r>
              <a:rPr lang="en-US" sz="3200" cap="small" dirty="0" smtClean="0">
                <a:solidFill>
                  <a:srgbClr val="534239"/>
                </a:solidFill>
              </a:rPr>
              <a:t>1857)</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Scott lost (2:7).  Taney’s opinion:</a:t>
            </a:r>
          </a:p>
          <a:p>
            <a:pPr lvl="1"/>
            <a:r>
              <a:rPr lang="en-US" dirty="0"/>
              <a:t>Is a Free Black a Citizen</a:t>
            </a:r>
            <a:r>
              <a:rPr lang="en-US" dirty="0" smtClean="0"/>
              <a:t>? (Diversity Jurisdiction)</a:t>
            </a:r>
          </a:p>
          <a:p>
            <a:pPr lvl="2"/>
            <a:r>
              <a:rPr lang="en-US" sz="1900" dirty="0"/>
              <a:t>Taney: No. </a:t>
            </a:r>
            <a:r>
              <a:rPr lang="en-US" dirty="0" smtClean="0"/>
              <a:t>(</a:t>
            </a:r>
            <a:r>
              <a:rPr lang="en-US" dirty="0" err="1" smtClean="0"/>
              <a:t>Originalism</a:t>
            </a:r>
            <a:r>
              <a:rPr lang="en-US" dirty="0" smtClean="0"/>
              <a:t> argument) </a:t>
            </a:r>
          </a:p>
          <a:p>
            <a:pPr lvl="3"/>
            <a:r>
              <a:rPr lang="en-US" sz="1900" dirty="0"/>
              <a:t>Blacks</a:t>
            </a:r>
            <a:r>
              <a:rPr lang="en-US" dirty="0" smtClean="0"/>
              <a:t> are “beings </a:t>
            </a:r>
            <a:r>
              <a:rPr lang="en-US" dirty="0"/>
              <a:t>of an inferior order, and altogether unfit to associate with the white race, either in social or political relations, and so far inferior that they had no rights which the white man was bound to respect</a:t>
            </a:r>
            <a:r>
              <a:rPr lang="en-US" dirty="0" smtClean="0"/>
              <a:t>.”</a:t>
            </a:r>
          </a:p>
          <a:p>
            <a:pPr lvl="3"/>
            <a:r>
              <a:rPr lang="en-US" dirty="0" smtClean="0"/>
              <a:t>Therefore </a:t>
            </a:r>
            <a:r>
              <a:rPr lang="en-US" dirty="0"/>
              <a:t>Scott could not bring suit in federal court under diversity of citizenship </a:t>
            </a:r>
            <a:r>
              <a:rPr lang="en-US" dirty="0" smtClean="0"/>
              <a:t>rules</a:t>
            </a:r>
          </a:p>
          <a:p>
            <a:pPr lvl="1"/>
            <a:r>
              <a:rPr lang="en-US" dirty="0" smtClean="0"/>
              <a:t>Enumerated power: The </a:t>
            </a:r>
            <a:r>
              <a:rPr lang="en-US" dirty="0"/>
              <a:t>provisions of the Missouri Compromise declaring it to be free territory were beyond </a:t>
            </a:r>
            <a:r>
              <a:rPr lang="en-US" dirty="0" smtClean="0"/>
              <a:t>Congress’s </a:t>
            </a:r>
            <a:r>
              <a:rPr lang="en-US" dirty="0"/>
              <a:t>power to enact</a:t>
            </a:r>
            <a:r>
              <a:rPr lang="en-US" dirty="0" smtClean="0"/>
              <a:t>.</a:t>
            </a:r>
          </a:p>
          <a:p>
            <a:pPr lvl="1"/>
            <a:r>
              <a:rPr lang="en-US" dirty="0" smtClean="0"/>
              <a:t>Individual rights: The Fifth </a:t>
            </a:r>
            <a:r>
              <a:rPr lang="en-US" dirty="0"/>
              <a:t>Amendment barred any law that would deprive a slaveholder of his property, such as his slaves, upon the incidence of migration into free territory</a:t>
            </a:r>
            <a:r>
              <a:rPr lang="en-US" dirty="0" smtClean="0"/>
              <a:t>. (Substantive due process v. procedural due process)</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3712935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smtClean="0">
                <a:solidFill>
                  <a:srgbClr val="534239"/>
                </a:solidFill>
              </a:rPr>
              <a:t>Amendments to the Constitution</a:t>
            </a:r>
            <a:endParaRPr lang="en-US" sz="3200" dirty="0"/>
          </a:p>
        </p:txBody>
      </p:sp>
      <p:sp>
        <p:nvSpPr>
          <p:cNvPr id="3" name="Content Placeholder 2"/>
          <p:cNvSpPr>
            <a:spLocks noGrp="1"/>
          </p:cNvSpPr>
          <p:nvPr>
            <p:ph idx="1"/>
          </p:nvPr>
        </p:nvSpPr>
        <p:spPr/>
        <p:txBody>
          <a:bodyPr>
            <a:normAutofit/>
          </a:bodyPr>
          <a:lstStyle/>
          <a:p>
            <a:r>
              <a:rPr lang="en-US" dirty="0" smtClean="0"/>
              <a:t>13</a:t>
            </a:r>
            <a:r>
              <a:rPr lang="en-US" baseline="30000" dirty="0" smtClean="0"/>
              <a:t>th</a:t>
            </a:r>
            <a:r>
              <a:rPr lang="en-US" dirty="0" smtClean="0"/>
              <a:t> Amendment (ending slavery) (1865)</a:t>
            </a:r>
          </a:p>
          <a:p>
            <a:r>
              <a:rPr lang="en-US" dirty="0" smtClean="0"/>
              <a:t>14</a:t>
            </a:r>
            <a:r>
              <a:rPr lang="en-US" baseline="30000" dirty="0" smtClean="0"/>
              <a:t>th</a:t>
            </a:r>
            <a:r>
              <a:rPr lang="en-US" dirty="0" smtClean="0"/>
              <a:t> </a:t>
            </a:r>
            <a:r>
              <a:rPr lang="en-US" dirty="0"/>
              <a:t>Amendment (extending citizenship, guaranteeing equality, due process</a:t>
            </a:r>
            <a:r>
              <a:rPr lang="en-US" dirty="0" smtClean="0"/>
              <a:t>) (1868)</a:t>
            </a:r>
          </a:p>
          <a:p>
            <a:pPr lvl="1"/>
            <a:r>
              <a:rPr lang="en-US" dirty="0"/>
              <a:t>“All persons born or naturalized in the United States and subject to the jurisdiction thereof, are citizens of the United States and of the State wherein they </a:t>
            </a:r>
            <a:r>
              <a:rPr lang="en-US" dirty="0" smtClean="0"/>
              <a:t>reside….”</a:t>
            </a:r>
          </a:p>
          <a:p>
            <a:r>
              <a:rPr lang="en-US" dirty="0" smtClean="0"/>
              <a:t>15</a:t>
            </a:r>
            <a:r>
              <a:rPr lang="en-US" baseline="30000" dirty="0" smtClean="0"/>
              <a:t>th</a:t>
            </a:r>
            <a:r>
              <a:rPr lang="en-US" dirty="0" smtClean="0"/>
              <a:t> Amendment (right to vote) (1870)</a:t>
            </a:r>
          </a:p>
          <a:p>
            <a:pPr lvl="1"/>
            <a:endParaRPr lang="en-US" dirty="0" smtClean="0"/>
          </a:p>
        </p:txBody>
      </p:sp>
    </p:spTree>
    <p:extLst>
      <p:ext uri="{BB962C8B-B14F-4D97-AF65-F5344CB8AC3E}">
        <p14:creationId xmlns:p14="http://schemas.microsoft.com/office/powerpoint/2010/main" val="4077928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smtClean="0"/>
              <a:t>Brown </a:t>
            </a:r>
            <a:r>
              <a:rPr lang="en-US" sz="3600" cap="small" dirty="0"/>
              <a:t>v. </a:t>
            </a:r>
            <a:r>
              <a:rPr lang="en-US" sz="3600" cap="small" dirty="0" smtClean="0"/>
              <a:t>Board of Education (1954)</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The beginning of desegregation</a:t>
            </a:r>
            <a:endParaRPr lang="en-US" sz="2000" dirty="0">
              <a:ea typeface="华文楷体"/>
              <a:cs typeface="华文楷体"/>
            </a:endParaRPr>
          </a:p>
        </p:txBody>
      </p:sp>
    </p:spTree>
    <p:extLst>
      <p:ext uri="{BB962C8B-B14F-4D97-AF65-F5344CB8AC3E}">
        <p14:creationId xmlns:p14="http://schemas.microsoft.com/office/powerpoint/2010/main" val="16962737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smtClean="0">
                <a:solidFill>
                  <a:srgbClr val="534239"/>
                </a:solidFill>
              </a:rPr>
              <a:t>Brown </a:t>
            </a:r>
            <a:r>
              <a:rPr lang="en-US" sz="3200" cap="small" dirty="0">
                <a:solidFill>
                  <a:srgbClr val="534239"/>
                </a:solidFill>
              </a:rPr>
              <a:t>v. </a:t>
            </a:r>
            <a:r>
              <a:rPr lang="en-US" sz="3200" cap="small" dirty="0" smtClean="0">
                <a:solidFill>
                  <a:srgbClr val="534239"/>
                </a:solidFill>
              </a:rPr>
              <a:t>Board of Education </a:t>
            </a:r>
            <a:r>
              <a:rPr lang="en-US" sz="3200" cap="small" dirty="0">
                <a:solidFill>
                  <a:srgbClr val="534239"/>
                </a:solidFill>
              </a:rPr>
              <a:t>(</a:t>
            </a:r>
            <a:r>
              <a:rPr lang="en-US" sz="3200" cap="small" dirty="0" smtClean="0">
                <a:solidFill>
                  <a:srgbClr val="534239"/>
                </a:solidFill>
              </a:rPr>
              <a:t>1954)</a:t>
            </a:r>
            <a:endParaRPr lang="en-US" sz="3200" dirty="0"/>
          </a:p>
        </p:txBody>
      </p:sp>
      <p:sp>
        <p:nvSpPr>
          <p:cNvPr id="3" name="Content Placeholder 2"/>
          <p:cNvSpPr>
            <a:spLocks noGrp="1"/>
          </p:cNvSpPr>
          <p:nvPr>
            <p:ph idx="1"/>
          </p:nvPr>
        </p:nvSpPr>
        <p:spPr/>
        <p:txBody>
          <a:bodyPr>
            <a:normAutofit fontScale="70000" lnSpcReduction="20000"/>
          </a:bodyPr>
          <a:lstStyle/>
          <a:p>
            <a:pPr lvl="1"/>
            <a:r>
              <a:rPr lang="en-US" dirty="0" smtClean="0"/>
              <a:t>Plessy v. Ferguson (1896) (7:1)</a:t>
            </a:r>
          </a:p>
          <a:p>
            <a:pPr lvl="2"/>
            <a:r>
              <a:rPr lang="en-US" dirty="0" smtClean="0"/>
              <a:t>“Separate </a:t>
            </a:r>
            <a:r>
              <a:rPr lang="en-US" dirty="0"/>
              <a:t>but equal” is not barred by </a:t>
            </a:r>
            <a:r>
              <a:rPr lang="en-US" dirty="0" smtClean="0"/>
              <a:t>14</a:t>
            </a:r>
            <a:r>
              <a:rPr lang="en-US" baseline="30000" dirty="0" smtClean="0"/>
              <a:t>th</a:t>
            </a:r>
            <a:r>
              <a:rPr lang="en-US" dirty="0" smtClean="0"/>
              <a:t> Amendment</a:t>
            </a:r>
          </a:p>
          <a:p>
            <a:pPr lvl="2"/>
            <a:r>
              <a:rPr lang="en-US" dirty="0"/>
              <a:t>Justice John Marshall </a:t>
            </a:r>
            <a:r>
              <a:rPr lang="en-US" dirty="0" smtClean="0"/>
              <a:t>Harlan’s dissent:</a:t>
            </a:r>
          </a:p>
          <a:p>
            <a:pPr lvl="3"/>
            <a:r>
              <a:rPr lang="en-US" dirty="0" smtClean="0"/>
              <a:t>“[</a:t>
            </a:r>
            <a:r>
              <a:rPr lang="en-US" dirty="0"/>
              <a:t>I]n view of the constitution, in the eye of the law, there is in this country no superior, dominant, ruling class of citizens. There is no caste here. Our constitution is color-blind, and neither knows nor tolerates classes among citizens. In respect of civil rights, all citizens are equal before the law. The humblest is the peer of the most powerful. The law regards man as man, and takes no account of his surroundings or of his color when his civil rights as guaranteed by the supreme law of the land are involved</a:t>
            </a:r>
            <a:r>
              <a:rPr lang="en-US" dirty="0" smtClean="0"/>
              <a:t>.”</a:t>
            </a:r>
            <a:endParaRPr lang="en-US" dirty="0"/>
          </a:p>
          <a:p>
            <a:pPr lvl="3"/>
            <a:r>
              <a:rPr lang="en-US" dirty="0" smtClean="0"/>
              <a:t>BUT – </a:t>
            </a:r>
            <a:r>
              <a:rPr lang="en-US" dirty="0" err="1" smtClean="0"/>
              <a:t>antichinese</a:t>
            </a:r>
            <a:r>
              <a:rPr lang="en-US" dirty="0" smtClean="0"/>
              <a:t>: “There </a:t>
            </a:r>
            <a:r>
              <a:rPr lang="en-US" dirty="0"/>
              <a:t>is a race so different from our own that we do not permit those belonging to it to become citizens of the United States. Persons belonging to it are, with few exceptions, absolutely excluded from our country. I allude to the Chinese race. But by the statute in question, a Chinaman can ride in the same passenger coach with white citizens of the United States, while citizens of the black race [cannot</a:t>
            </a:r>
            <a:r>
              <a:rPr lang="en-US" dirty="0" smtClean="0"/>
              <a:t>]....”</a:t>
            </a: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42947805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5158" y="547109"/>
            <a:ext cx="7323506" cy="5160963"/>
          </a:xfrm>
          <a:prstGeom prst="rect">
            <a:avLst/>
          </a:prstGeom>
        </p:spPr>
      </p:pic>
    </p:spTree>
    <p:extLst>
      <p:ext uri="{BB962C8B-B14F-4D97-AF65-F5344CB8AC3E}">
        <p14:creationId xmlns:p14="http://schemas.microsoft.com/office/powerpoint/2010/main" val="563902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smtClean="0">
                <a:solidFill>
                  <a:srgbClr val="534239"/>
                </a:solidFill>
              </a:rPr>
              <a:t>Brown </a:t>
            </a:r>
            <a:r>
              <a:rPr lang="en-US" sz="3200" cap="small" dirty="0">
                <a:solidFill>
                  <a:srgbClr val="534239"/>
                </a:solidFill>
              </a:rPr>
              <a:t>v. </a:t>
            </a:r>
            <a:r>
              <a:rPr lang="en-US" sz="3200" cap="small" dirty="0" smtClean="0">
                <a:solidFill>
                  <a:srgbClr val="534239"/>
                </a:solidFill>
              </a:rPr>
              <a:t>Board of Education </a:t>
            </a:r>
            <a:r>
              <a:rPr lang="en-US" sz="3200" cap="small" dirty="0">
                <a:solidFill>
                  <a:srgbClr val="534239"/>
                </a:solidFill>
              </a:rPr>
              <a:t>(</a:t>
            </a:r>
            <a:r>
              <a:rPr lang="en-US" sz="3200" cap="small" dirty="0" smtClean="0">
                <a:solidFill>
                  <a:srgbClr val="534239"/>
                </a:solidFill>
              </a:rPr>
              <a:t>1954)</a:t>
            </a:r>
            <a:endParaRPr lang="en-US" sz="3200" dirty="0"/>
          </a:p>
        </p:txBody>
      </p:sp>
      <p:sp>
        <p:nvSpPr>
          <p:cNvPr id="3" name="Content Placeholder 2"/>
          <p:cNvSpPr>
            <a:spLocks noGrp="1"/>
          </p:cNvSpPr>
          <p:nvPr>
            <p:ph idx="1"/>
          </p:nvPr>
        </p:nvSpPr>
        <p:spPr/>
        <p:txBody>
          <a:bodyPr>
            <a:normAutofit/>
          </a:bodyPr>
          <a:lstStyle/>
          <a:p>
            <a:pPr lvl="1"/>
            <a:r>
              <a:rPr lang="en-US" dirty="0" smtClean="0"/>
              <a:t>Class action (13 parents) against Board of Education of the City of Topeka, Kansas</a:t>
            </a:r>
          </a:p>
          <a:p>
            <a:pPr lvl="2"/>
            <a:r>
              <a:rPr lang="en-US" dirty="0" smtClean="0"/>
              <a:t>A 1879 </a:t>
            </a:r>
            <a:r>
              <a:rPr lang="en-US" dirty="0"/>
              <a:t>Kansas </a:t>
            </a:r>
            <a:r>
              <a:rPr lang="en-US" dirty="0" smtClean="0"/>
              <a:t>law: permitted </a:t>
            </a:r>
            <a:r>
              <a:rPr lang="en-US" dirty="0"/>
              <a:t>(but did not require) districts to maintain separate elementary school facilities for black and white students in twelve communities with populations over </a:t>
            </a:r>
            <a:r>
              <a:rPr lang="en-US" dirty="0" smtClean="0"/>
              <a:t>15,000</a:t>
            </a:r>
          </a:p>
          <a:p>
            <a:pPr lvl="1"/>
            <a:r>
              <a:rPr lang="en-US" dirty="0" smtClean="0"/>
              <a:t>Heard in spring 1953; re-heard in fall 1953 (seeking unanimity)</a:t>
            </a:r>
          </a:p>
          <a:p>
            <a:pPr lvl="1"/>
            <a:endParaRPr lang="en-US" dirty="0" smtClean="0"/>
          </a:p>
          <a:p>
            <a:pPr lvl="1"/>
            <a:endParaRPr lang="en-US" dirty="0" smtClean="0"/>
          </a:p>
        </p:txBody>
      </p:sp>
    </p:spTree>
    <p:extLst>
      <p:ext uri="{BB962C8B-B14F-4D97-AF65-F5344CB8AC3E}">
        <p14:creationId xmlns:p14="http://schemas.microsoft.com/office/powerpoint/2010/main" val="10959410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27" y="641350"/>
            <a:ext cx="6834489" cy="4688032"/>
          </a:xfrm>
          <a:prstGeom prst="rect">
            <a:avLst/>
          </a:prstGeom>
        </p:spPr>
      </p:pic>
      <p:sp>
        <p:nvSpPr>
          <p:cNvPr id="5" name="TextBox 4"/>
          <p:cNvSpPr txBox="1"/>
          <p:nvPr/>
        </p:nvSpPr>
        <p:spPr>
          <a:xfrm>
            <a:off x="1048727" y="5671126"/>
            <a:ext cx="6834489" cy="584775"/>
          </a:xfrm>
          <a:prstGeom prst="rect">
            <a:avLst/>
          </a:prstGeom>
          <a:noFill/>
        </p:spPr>
        <p:txBody>
          <a:bodyPr wrap="square" rtlCol="0">
            <a:spAutoFit/>
          </a:bodyPr>
          <a:lstStyle/>
          <a:p>
            <a:r>
              <a:rPr lang="en-US" sz="1600" dirty="0"/>
              <a:t>On May 17, 1954, these men, members of the U.S. Supreme Court, ruled unanimously that racial segregation in public schools is unconstitutional.</a:t>
            </a:r>
          </a:p>
        </p:txBody>
      </p:sp>
    </p:spTree>
    <p:extLst>
      <p:ext uri="{BB962C8B-B14F-4D97-AF65-F5344CB8AC3E}">
        <p14:creationId xmlns:p14="http://schemas.microsoft.com/office/powerpoint/2010/main" val="25715831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smtClean="0">
                <a:solidFill>
                  <a:srgbClr val="534239"/>
                </a:solidFill>
              </a:rPr>
              <a:t>Brown </a:t>
            </a:r>
            <a:r>
              <a:rPr lang="en-US" sz="3200" cap="small" dirty="0">
                <a:solidFill>
                  <a:srgbClr val="534239"/>
                </a:solidFill>
              </a:rPr>
              <a:t>v. </a:t>
            </a:r>
            <a:r>
              <a:rPr lang="en-US" sz="3200" cap="small" dirty="0" smtClean="0">
                <a:solidFill>
                  <a:srgbClr val="534239"/>
                </a:solidFill>
              </a:rPr>
              <a:t>Board of Education </a:t>
            </a:r>
            <a:r>
              <a:rPr lang="en-US" sz="3200" cap="small" dirty="0">
                <a:solidFill>
                  <a:srgbClr val="534239"/>
                </a:solidFill>
              </a:rPr>
              <a:t>(</a:t>
            </a:r>
            <a:r>
              <a:rPr lang="en-US" sz="3200" cap="small" dirty="0" smtClean="0">
                <a:solidFill>
                  <a:srgbClr val="534239"/>
                </a:solidFill>
              </a:rPr>
              <a:t>1954)</a:t>
            </a:r>
            <a:endParaRPr lang="en-US" sz="3200" dirty="0"/>
          </a:p>
        </p:txBody>
      </p:sp>
      <p:sp>
        <p:nvSpPr>
          <p:cNvPr id="3" name="Content Placeholder 2"/>
          <p:cNvSpPr>
            <a:spLocks noGrp="1"/>
          </p:cNvSpPr>
          <p:nvPr>
            <p:ph idx="1"/>
          </p:nvPr>
        </p:nvSpPr>
        <p:spPr/>
        <p:txBody>
          <a:bodyPr>
            <a:normAutofit lnSpcReduction="10000"/>
          </a:bodyPr>
          <a:lstStyle/>
          <a:p>
            <a:pPr lvl="1"/>
            <a:r>
              <a:rPr lang="en-US" dirty="0" smtClean="0"/>
              <a:t>Unanimous decision:</a:t>
            </a:r>
          </a:p>
          <a:p>
            <a:pPr lvl="2"/>
            <a:r>
              <a:rPr lang="en-US" dirty="0" smtClean="0"/>
              <a:t>Even </a:t>
            </a:r>
            <a:r>
              <a:rPr lang="en-US" dirty="0"/>
              <a:t>if segregated black and white schools were of equal quality in facilities and teachers, segregation by itself was harmful to black students and unconstitutional (significant psychological and social disadvantage</a:t>
            </a:r>
            <a:r>
              <a:rPr lang="en-US" dirty="0" smtClean="0"/>
              <a:t>).</a:t>
            </a:r>
          </a:p>
          <a:p>
            <a:pPr lvl="2"/>
            <a:r>
              <a:rPr lang="en-US" dirty="0"/>
              <a:t>“We conclude that, in the field of public education, the doctrine of </a:t>
            </a:r>
            <a:r>
              <a:rPr lang="en-US" dirty="0" smtClean="0"/>
              <a:t>“separate </a:t>
            </a:r>
            <a:r>
              <a:rPr lang="en-US" dirty="0"/>
              <a:t>but </a:t>
            </a:r>
            <a:r>
              <a:rPr lang="en-US" dirty="0" smtClean="0"/>
              <a:t>equal” </a:t>
            </a:r>
            <a:r>
              <a:rPr lang="en-US" dirty="0"/>
              <a:t>has no place. Separate educational facilities are inherently unequal. Therefore, we hold that the plaintiffs and others similarly situated for whom the actions have been brought are, by reason of the segregation complained of, deprived of the equal protection of the laws guaranteed by the Fourteenth Amendment.” </a:t>
            </a:r>
            <a:endParaRPr lang="en-US" dirty="0" smtClean="0"/>
          </a:p>
          <a:p>
            <a:pPr lvl="1"/>
            <a:endParaRPr lang="en-US" dirty="0" smtClean="0"/>
          </a:p>
        </p:txBody>
      </p:sp>
    </p:spTree>
    <p:extLst>
      <p:ext uri="{BB962C8B-B14F-4D97-AF65-F5344CB8AC3E}">
        <p14:creationId xmlns:p14="http://schemas.microsoft.com/office/powerpoint/2010/main" val="2866849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Creation of the U.S. Constitution</a:t>
            </a:r>
            <a:endParaRPr lang="en-US" sz="3200" dirty="0"/>
          </a:p>
        </p:txBody>
      </p:sp>
      <p:sp>
        <p:nvSpPr>
          <p:cNvPr id="3" name="Content Placeholder 2"/>
          <p:cNvSpPr>
            <a:spLocks noGrp="1"/>
          </p:cNvSpPr>
          <p:nvPr>
            <p:ph idx="1"/>
          </p:nvPr>
        </p:nvSpPr>
        <p:spPr>
          <a:xfrm>
            <a:off x="1097280" y="2044585"/>
            <a:ext cx="6949440" cy="3639670"/>
          </a:xfrm>
        </p:spPr>
        <p:txBody>
          <a:bodyPr>
            <a:normAutofit/>
          </a:bodyPr>
          <a:lstStyle/>
          <a:p>
            <a:pPr lvl="1"/>
            <a:r>
              <a:rPr lang="en-US" dirty="0" smtClean="0"/>
              <a:t>Philadelphia Convention</a:t>
            </a:r>
            <a:r>
              <a:rPr lang="en-US" dirty="0"/>
              <a:t> </a:t>
            </a:r>
            <a:r>
              <a:rPr lang="en-US" dirty="0" smtClean="0"/>
              <a:t>(</a:t>
            </a:r>
            <a:r>
              <a:rPr lang="en-US" dirty="0"/>
              <a:t>February 21, 1787</a:t>
            </a:r>
            <a:r>
              <a:rPr lang="en-US" dirty="0" smtClean="0"/>
              <a:t>)</a:t>
            </a:r>
            <a:endParaRPr lang="en-US" dirty="0"/>
          </a:p>
          <a:p>
            <a:pPr marL="457200" lvl="1" indent="0">
              <a:buNone/>
            </a:pPr>
            <a:endParaRPr lang="en-US" dirty="0" smtClean="0"/>
          </a:p>
        </p:txBody>
      </p:sp>
      <p:pic>
        <p:nvPicPr>
          <p:cNvPr id="4" name="Picture 3" descr="Scene_at_the_Signing_of_the_Constitution_of_the_United_Stat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229" y="2507650"/>
            <a:ext cx="5987004" cy="3857625"/>
          </a:xfrm>
          <a:prstGeom prst="rect">
            <a:avLst/>
          </a:prstGeom>
        </p:spPr>
      </p:pic>
    </p:spTree>
    <p:extLst>
      <p:ext uri="{BB962C8B-B14F-4D97-AF65-F5344CB8AC3E}">
        <p14:creationId xmlns:p14="http://schemas.microsoft.com/office/powerpoint/2010/main" val="14757689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Little Rock Nine (Arkansas, 1957)</a:t>
            </a:r>
            <a:endParaRPr lang="en-US"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477" y="4112702"/>
            <a:ext cx="3448706" cy="231952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69112" y="1873519"/>
            <a:ext cx="3448706" cy="210387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9477" y="1873519"/>
            <a:ext cx="3448705" cy="204853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69113" y="4147460"/>
            <a:ext cx="3448705" cy="2284768"/>
          </a:xfrm>
          <a:prstGeom prst="rect">
            <a:avLst/>
          </a:prstGeom>
        </p:spPr>
      </p:pic>
    </p:spTree>
    <p:extLst>
      <p:ext uri="{BB962C8B-B14F-4D97-AF65-F5344CB8AC3E}">
        <p14:creationId xmlns:p14="http://schemas.microsoft.com/office/powerpoint/2010/main" val="6938944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smtClean="0"/>
              <a:t>United States </a:t>
            </a:r>
            <a:r>
              <a:rPr lang="en-US" sz="3600" cap="small" dirty="0"/>
              <a:t>v. </a:t>
            </a:r>
            <a:r>
              <a:rPr lang="en-US" sz="3600" cap="small" dirty="0" smtClean="0"/>
              <a:t>Nixon (1974)</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Is there a limit on the President’s power?</a:t>
            </a:r>
            <a:endParaRPr lang="en-US" sz="2000" dirty="0">
              <a:ea typeface="华文楷体"/>
              <a:cs typeface="华文楷体"/>
            </a:endParaRPr>
          </a:p>
        </p:txBody>
      </p:sp>
    </p:spTree>
    <p:extLst>
      <p:ext uri="{BB962C8B-B14F-4D97-AF65-F5344CB8AC3E}">
        <p14:creationId xmlns:p14="http://schemas.microsoft.com/office/powerpoint/2010/main" val="15838273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United States v. Nixon (</a:t>
            </a:r>
            <a:r>
              <a:rPr lang="en-US" sz="3200" cap="small" dirty="0" smtClean="0">
                <a:solidFill>
                  <a:srgbClr val="534239"/>
                </a:solidFill>
              </a:rPr>
              <a:t>1974)</a:t>
            </a:r>
            <a:endParaRPr lang="en-US" sz="3200" dirty="0"/>
          </a:p>
        </p:txBody>
      </p:sp>
      <p:sp>
        <p:nvSpPr>
          <p:cNvPr id="3" name="Content Placeholder 2"/>
          <p:cNvSpPr>
            <a:spLocks noGrp="1"/>
          </p:cNvSpPr>
          <p:nvPr>
            <p:ph idx="1"/>
          </p:nvPr>
        </p:nvSpPr>
        <p:spPr>
          <a:xfrm>
            <a:off x="622810" y="1916809"/>
            <a:ext cx="7819951" cy="4522483"/>
          </a:xfrm>
        </p:spPr>
        <p:txBody>
          <a:bodyPr>
            <a:normAutofit/>
          </a:bodyPr>
          <a:lstStyle/>
          <a:p>
            <a:pPr lvl="1"/>
            <a:r>
              <a:rPr lang="en-US" dirty="0" smtClean="0"/>
              <a:t>Watergate </a:t>
            </a:r>
            <a:r>
              <a:rPr lang="en-US" dirty="0" smtClean="0"/>
              <a:t>Scandal</a:t>
            </a:r>
          </a:p>
          <a:p>
            <a:pPr marL="457200" lvl="1" indent="0">
              <a:buNone/>
            </a:pPr>
            <a:endParaRPr lang="en-US" dirty="0"/>
          </a:p>
        </p:txBody>
      </p:sp>
      <p:pic>
        <p:nvPicPr>
          <p:cNvPr id="5" name="Picture 4" descr="WatergateFromA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012" y="2365323"/>
            <a:ext cx="5685511" cy="4264134"/>
          </a:xfrm>
          <a:prstGeom prst="rect">
            <a:avLst/>
          </a:prstGeom>
        </p:spPr>
      </p:pic>
    </p:spTree>
    <p:extLst>
      <p:ext uri="{BB962C8B-B14F-4D97-AF65-F5344CB8AC3E}">
        <p14:creationId xmlns:p14="http://schemas.microsoft.com/office/powerpoint/2010/main" val="9287540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United States v. Nixon (</a:t>
            </a:r>
            <a:r>
              <a:rPr lang="en-US" sz="3200" cap="small" dirty="0" smtClean="0">
                <a:solidFill>
                  <a:srgbClr val="534239"/>
                </a:solidFill>
              </a:rPr>
              <a:t>1974)</a:t>
            </a:r>
            <a:endParaRPr lang="en-US" sz="3200" dirty="0"/>
          </a:p>
        </p:txBody>
      </p:sp>
      <p:pic>
        <p:nvPicPr>
          <p:cNvPr id="4" name="Picture 3" descr="hu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39" y="1482160"/>
            <a:ext cx="1214390" cy="1799097"/>
          </a:xfrm>
          <a:prstGeom prst="rect">
            <a:avLst/>
          </a:prstGeom>
        </p:spPr>
      </p:pic>
      <p:pic>
        <p:nvPicPr>
          <p:cNvPr id="5" name="Picture 4" descr="Lidd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263" y="1482160"/>
            <a:ext cx="1214390" cy="1798886"/>
          </a:xfrm>
          <a:prstGeom prst="rect">
            <a:avLst/>
          </a:prstGeom>
        </p:spPr>
      </p:pic>
      <p:sp>
        <p:nvSpPr>
          <p:cNvPr id="6" name="TextBox 5"/>
          <p:cNvSpPr txBox="1"/>
          <p:nvPr/>
        </p:nvSpPr>
        <p:spPr>
          <a:xfrm>
            <a:off x="2098263" y="3281257"/>
            <a:ext cx="1214390" cy="861774"/>
          </a:xfrm>
          <a:prstGeom prst="rect">
            <a:avLst/>
          </a:prstGeom>
          <a:noFill/>
        </p:spPr>
        <p:txBody>
          <a:bodyPr wrap="square" rtlCol="0">
            <a:spAutoFit/>
          </a:bodyPr>
          <a:lstStyle/>
          <a:p>
            <a:pPr algn="ctr"/>
            <a:r>
              <a:rPr lang="en-US" sz="1000" b="1" dirty="0"/>
              <a:t>G. Gordon </a:t>
            </a:r>
            <a:r>
              <a:rPr lang="en-US" sz="1000" b="1" dirty="0" err="1" smtClean="0"/>
              <a:t>Liddy</a:t>
            </a:r>
            <a:endParaRPr lang="en-US" sz="1000" b="1" dirty="0" smtClean="0"/>
          </a:p>
          <a:p>
            <a:pPr algn="ctr"/>
            <a:r>
              <a:rPr lang="en-US" sz="1000" dirty="0" smtClean="0"/>
              <a:t>GC to the Committee </a:t>
            </a:r>
            <a:r>
              <a:rPr lang="en-US" sz="1000" dirty="0"/>
              <a:t>for the Re-Election of the President</a:t>
            </a:r>
          </a:p>
        </p:txBody>
      </p:sp>
      <p:sp>
        <p:nvSpPr>
          <p:cNvPr id="7" name="TextBox 6"/>
          <p:cNvSpPr txBox="1"/>
          <p:nvPr/>
        </p:nvSpPr>
        <p:spPr>
          <a:xfrm>
            <a:off x="646639" y="3295157"/>
            <a:ext cx="1214390" cy="400110"/>
          </a:xfrm>
          <a:prstGeom prst="rect">
            <a:avLst/>
          </a:prstGeom>
          <a:noFill/>
        </p:spPr>
        <p:txBody>
          <a:bodyPr wrap="square" rtlCol="0">
            <a:spAutoFit/>
          </a:bodyPr>
          <a:lstStyle/>
          <a:p>
            <a:pPr algn="ctr"/>
            <a:r>
              <a:rPr lang="en-US" sz="1000" b="1" dirty="0"/>
              <a:t>E. Howard </a:t>
            </a:r>
            <a:r>
              <a:rPr lang="en-US" sz="1000" b="1" dirty="0" smtClean="0"/>
              <a:t>Hunt</a:t>
            </a:r>
          </a:p>
          <a:p>
            <a:pPr algn="ctr"/>
            <a:r>
              <a:rPr lang="en-US" sz="1000" dirty="0" smtClean="0"/>
              <a:t>Security Consultant</a:t>
            </a:r>
            <a:endParaRPr lang="en-US" sz="1000" dirty="0"/>
          </a:p>
        </p:txBody>
      </p:sp>
      <p:pic>
        <p:nvPicPr>
          <p:cNvPr id="8" name="Picture 7" descr="Jamesmccordmu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096" y="4359121"/>
            <a:ext cx="1191865" cy="1682297"/>
          </a:xfrm>
          <a:prstGeom prst="rect">
            <a:avLst/>
          </a:prstGeom>
        </p:spPr>
      </p:pic>
      <p:sp>
        <p:nvSpPr>
          <p:cNvPr id="9" name="TextBox 8"/>
          <p:cNvSpPr txBox="1"/>
          <p:nvPr/>
        </p:nvSpPr>
        <p:spPr>
          <a:xfrm>
            <a:off x="1265096" y="6056910"/>
            <a:ext cx="1214390" cy="400110"/>
          </a:xfrm>
          <a:prstGeom prst="rect">
            <a:avLst/>
          </a:prstGeom>
          <a:noFill/>
        </p:spPr>
        <p:txBody>
          <a:bodyPr wrap="square" rtlCol="0">
            <a:spAutoFit/>
          </a:bodyPr>
          <a:lstStyle/>
          <a:p>
            <a:pPr algn="ctr"/>
            <a:r>
              <a:rPr lang="en-US" sz="1000" b="1" dirty="0" smtClean="0"/>
              <a:t>James W. McCord</a:t>
            </a:r>
          </a:p>
          <a:p>
            <a:pPr algn="ctr"/>
            <a:r>
              <a:rPr lang="en-US" sz="1000" dirty="0"/>
              <a:t>E</a:t>
            </a:r>
            <a:r>
              <a:rPr lang="en-US" sz="1000" dirty="0" smtClean="0"/>
              <a:t>lectronics </a:t>
            </a:r>
            <a:r>
              <a:rPr lang="en-US" sz="1000" dirty="0"/>
              <a:t>E</a:t>
            </a:r>
            <a:r>
              <a:rPr lang="en-US" sz="1000" dirty="0" smtClean="0"/>
              <a:t>xpert</a:t>
            </a:r>
            <a:endParaRPr lang="en-US" sz="1000" dirty="0"/>
          </a:p>
        </p:txBody>
      </p:sp>
      <p:pic>
        <p:nvPicPr>
          <p:cNvPr id="10" name="Picture 9" descr="johndea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7684" y="1482371"/>
            <a:ext cx="1199258" cy="1798886"/>
          </a:xfrm>
          <a:prstGeom prst="rect">
            <a:avLst/>
          </a:prstGeom>
        </p:spPr>
      </p:pic>
      <p:sp>
        <p:nvSpPr>
          <p:cNvPr id="11" name="TextBox 10"/>
          <p:cNvSpPr txBox="1"/>
          <p:nvPr/>
        </p:nvSpPr>
        <p:spPr>
          <a:xfrm>
            <a:off x="3562552" y="3233602"/>
            <a:ext cx="1214390" cy="553998"/>
          </a:xfrm>
          <a:prstGeom prst="rect">
            <a:avLst/>
          </a:prstGeom>
          <a:noFill/>
        </p:spPr>
        <p:txBody>
          <a:bodyPr wrap="square" rtlCol="0">
            <a:spAutoFit/>
          </a:bodyPr>
          <a:lstStyle/>
          <a:p>
            <a:pPr algn="ctr"/>
            <a:r>
              <a:rPr lang="en-US" sz="1000" b="1" dirty="0"/>
              <a:t>John Wesley </a:t>
            </a:r>
            <a:r>
              <a:rPr lang="en-US" sz="1000" b="1" dirty="0" smtClean="0"/>
              <a:t>Dean</a:t>
            </a:r>
          </a:p>
          <a:p>
            <a:pPr algn="ctr"/>
            <a:r>
              <a:rPr lang="en-US" sz="1000" dirty="0" smtClean="0"/>
              <a:t>White House Counsel</a:t>
            </a:r>
            <a:endParaRPr lang="en-US" sz="1000" dirty="0"/>
          </a:p>
        </p:txBody>
      </p:sp>
      <p:pic>
        <p:nvPicPr>
          <p:cNvPr id="12" name="Picture 11" descr="Bob Woodward and Carl Bernstei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9730" y="1482160"/>
            <a:ext cx="2279944" cy="1807924"/>
          </a:xfrm>
          <a:prstGeom prst="rect">
            <a:avLst/>
          </a:prstGeom>
        </p:spPr>
      </p:pic>
      <p:sp>
        <p:nvSpPr>
          <p:cNvPr id="13" name="TextBox 12"/>
          <p:cNvSpPr txBox="1"/>
          <p:nvPr/>
        </p:nvSpPr>
        <p:spPr>
          <a:xfrm>
            <a:off x="6139730" y="3293212"/>
            <a:ext cx="2279944" cy="400110"/>
          </a:xfrm>
          <a:prstGeom prst="rect">
            <a:avLst/>
          </a:prstGeom>
          <a:noFill/>
        </p:spPr>
        <p:txBody>
          <a:bodyPr wrap="square" rtlCol="0">
            <a:spAutoFit/>
          </a:bodyPr>
          <a:lstStyle/>
          <a:p>
            <a:pPr algn="ctr"/>
            <a:r>
              <a:rPr lang="en-US" sz="1000" b="1" dirty="0" smtClean="0"/>
              <a:t>Carl Bernstein and Bob Woodward</a:t>
            </a:r>
          </a:p>
          <a:p>
            <a:pPr algn="ctr"/>
            <a:r>
              <a:rPr lang="en-US" sz="1000" dirty="0" smtClean="0"/>
              <a:t>Journalists at the Washington Post</a:t>
            </a:r>
            <a:endParaRPr lang="en-US" sz="1000" dirty="0"/>
          </a:p>
        </p:txBody>
      </p:sp>
      <p:pic>
        <p:nvPicPr>
          <p:cNvPr id="14" name="Picture 13" descr="MarkFel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9046" y="4359121"/>
            <a:ext cx="1470628" cy="1631404"/>
          </a:xfrm>
          <a:prstGeom prst="rect">
            <a:avLst/>
          </a:prstGeom>
        </p:spPr>
      </p:pic>
      <p:sp>
        <p:nvSpPr>
          <p:cNvPr id="15" name="TextBox 14"/>
          <p:cNvSpPr txBox="1"/>
          <p:nvPr/>
        </p:nvSpPr>
        <p:spPr>
          <a:xfrm>
            <a:off x="7086064" y="5990525"/>
            <a:ext cx="1214390" cy="553998"/>
          </a:xfrm>
          <a:prstGeom prst="rect">
            <a:avLst/>
          </a:prstGeom>
          <a:noFill/>
        </p:spPr>
        <p:txBody>
          <a:bodyPr wrap="square" rtlCol="0">
            <a:spAutoFit/>
          </a:bodyPr>
          <a:lstStyle/>
          <a:p>
            <a:pPr algn="ctr"/>
            <a:r>
              <a:rPr lang="en-US" sz="1000" b="1" dirty="0" smtClean="0"/>
              <a:t>Mark Felt</a:t>
            </a:r>
          </a:p>
          <a:p>
            <a:pPr algn="ctr"/>
            <a:r>
              <a:rPr lang="en-US" sz="1000" dirty="0" smtClean="0"/>
              <a:t>FBI Associate Director</a:t>
            </a:r>
            <a:endParaRPr lang="en-US" sz="1000" dirty="0"/>
          </a:p>
        </p:txBody>
      </p:sp>
      <p:pic>
        <p:nvPicPr>
          <p:cNvPr id="16" name="Picture 15" descr="John Siric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8558" y="3919680"/>
            <a:ext cx="1814743" cy="2406507"/>
          </a:xfrm>
          <a:prstGeom prst="rect">
            <a:avLst/>
          </a:prstGeom>
        </p:spPr>
      </p:pic>
      <p:sp>
        <p:nvSpPr>
          <p:cNvPr id="17" name="TextBox 16"/>
          <p:cNvSpPr txBox="1"/>
          <p:nvPr/>
        </p:nvSpPr>
        <p:spPr>
          <a:xfrm>
            <a:off x="3938557" y="6326187"/>
            <a:ext cx="1814743" cy="400110"/>
          </a:xfrm>
          <a:prstGeom prst="rect">
            <a:avLst/>
          </a:prstGeom>
          <a:noFill/>
        </p:spPr>
        <p:txBody>
          <a:bodyPr wrap="square" rtlCol="0">
            <a:spAutoFit/>
          </a:bodyPr>
          <a:lstStyle/>
          <a:p>
            <a:pPr algn="ctr"/>
            <a:r>
              <a:rPr lang="en-US" sz="1000" b="1" dirty="0" smtClean="0"/>
              <a:t>Judge John </a:t>
            </a:r>
            <a:r>
              <a:rPr lang="en-US" sz="1000" b="1" dirty="0" err="1" smtClean="0"/>
              <a:t>Sirica</a:t>
            </a:r>
            <a:endParaRPr lang="en-US" sz="1000" b="1" dirty="0" smtClean="0"/>
          </a:p>
          <a:p>
            <a:pPr algn="ctr"/>
            <a:r>
              <a:rPr lang="en-US" sz="1000" dirty="0"/>
              <a:t>Chief </a:t>
            </a:r>
            <a:r>
              <a:rPr lang="en-US" sz="1000" dirty="0" smtClean="0"/>
              <a:t>Judge for DC District</a:t>
            </a:r>
            <a:endParaRPr lang="en-US" sz="1000" dirty="0"/>
          </a:p>
        </p:txBody>
      </p:sp>
    </p:spTree>
    <p:extLst>
      <p:ext uri="{BB962C8B-B14F-4D97-AF65-F5344CB8AC3E}">
        <p14:creationId xmlns:p14="http://schemas.microsoft.com/office/powerpoint/2010/main" val="18074038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United States v. Nixon (</a:t>
            </a:r>
            <a:r>
              <a:rPr lang="en-US" sz="3200" cap="small" dirty="0" smtClean="0">
                <a:solidFill>
                  <a:srgbClr val="534239"/>
                </a:solidFill>
              </a:rPr>
              <a:t>1974)</a:t>
            </a:r>
            <a:endParaRPr lang="en-US" sz="3200" dirty="0"/>
          </a:p>
        </p:txBody>
      </p:sp>
      <p:sp>
        <p:nvSpPr>
          <p:cNvPr id="3" name="Content Placeholder 2"/>
          <p:cNvSpPr>
            <a:spLocks noGrp="1"/>
          </p:cNvSpPr>
          <p:nvPr>
            <p:ph idx="1"/>
          </p:nvPr>
        </p:nvSpPr>
        <p:spPr>
          <a:xfrm>
            <a:off x="622810" y="2084294"/>
            <a:ext cx="7819951" cy="4098548"/>
          </a:xfrm>
        </p:spPr>
        <p:txBody>
          <a:bodyPr>
            <a:normAutofit fontScale="92500" lnSpcReduction="10000"/>
          </a:bodyPr>
          <a:lstStyle/>
          <a:p>
            <a:pPr lvl="1"/>
            <a:r>
              <a:rPr lang="en-US" dirty="0" smtClean="0"/>
              <a:t>Watergate Scandal</a:t>
            </a:r>
          </a:p>
          <a:p>
            <a:pPr lvl="2"/>
            <a:r>
              <a:rPr lang="en-US" dirty="0" smtClean="0"/>
              <a:t>Break</a:t>
            </a:r>
            <a:r>
              <a:rPr lang="en-US" dirty="0"/>
              <a:t>-in at the Democratic National Committee (DNC) headquarters at the Watergate office complex in Washington, D.C</a:t>
            </a:r>
            <a:r>
              <a:rPr lang="en-US" dirty="0" smtClean="0"/>
              <a:t>. (06/17/1972)</a:t>
            </a:r>
          </a:p>
          <a:p>
            <a:pPr lvl="2"/>
            <a:r>
              <a:rPr lang="en-US" dirty="0" smtClean="0"/>
              <a:t>Nixon’s cover-up. However, has tapes.</a:t>
            </a:r>
          </a:p>
          <a:p>
            <a:pPr lvl="2"/>
            <a:r>
              <a:rPr lang="en-US" dirty="0"/>
              <a:t>Elliot Richardson</a:t>
            </a:r>
            <a:r>
              <a:rPr lang="en-US" dirty="0" smtClean="0"/>
              <a:t>, Nixon’s AG, </a:t>
            </a:r>
            <a:r>
              <a:rPr lang="en-US" dirty="0"/>
              <a:t>appointed Archibald Cox to the position of special </a:t>
            </a:r>
            <a:r>
              <a:rPr lang="en-US" dirty="0" smtClean="0"/>
              <a:t>prosecutor to investigate (05/1973)</a:t>
            </a:r>
          </a:p>
          <a:p>
            <a:pPr lvl="2"/>
            <a:r>
              <a:rPr lang="en-US" dirty="0" smtClean="0"/>
              <a:t>Cox asked for tapes. Nixon refused. Then compromise – </a:t>
            </a:r>
            <a:r>
              <a:rPr lang="en-US" dirty="0" err="1"/>
              <a:t>S</a:t>
            </a:r>
            <a:r>
              <a:rPr lang="en-US" dirty="0" err="1" smtClean="0"/>
              <a:t>tennis</a:t>
            </a:r>
            <a:r>
              <a:rPr lang="en-US" dirty="0" smtClean="0"/>
              <a:t> Compromise (had hearing problems)</a:t>
            </a:r>
            <a:endParaRPr lang="en-US" dirty="0"/>
          </a:p>
          <a:p>
            <a:pPr lvl="2"/>
            <a:r>
              <a:rPr lang="en-US" dirty="0" smtClean="0"/>
              <a:t>“Saturday Night Massacre” (10/20/1973)</a:t>
            </a:r>
          </a:p>
          <a:p>
            <a:pPr lvl="3"/>
            <a:r>
              <a:rPr lang="en-US" dirty="0" smtClean="0"/>
              <a:t>Cox </a:t>
            </a:r>
            <a:r>
              <a:rPr lang="en-US" dirty="0" smtClean="0"/>
              <a:t>fired (by Robert Bork). </a:t>
            </a:r>
            <a:r>
              <a:rPr lang="en-US" dirty="0" smtClean="0"/>
              <a:t>Richardson </a:t>
            </a:r>
            <a:r>
              <a:rPr lang="en-US" dirty="0"/>
              <a:t>and Deputy Attorney General William </a:t>
            </a:r>
            <a:r>
              <a:rPr lang="en-US" dirty="0" smtClean="0"/>
              <a:t>Ruckelshaus resigned.</a:t>
            </a:r>
          </a:p>
        </p:txBody>
      </p:sp>
    </p:spTree>
    <p:extLst>
      <p:ext uri="{BB962C8B-B14F-4D97-AF65-F5344CB8AC3E}">
        <p14:creationId xmlns:p14="http://schemas.microsoft.com/office/powerpoint/2010/main" val="10412765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United States v. Nixon (1974)</a:t>
            </a:r>
            <a:endParaRPr lang="en-US" sz="3200" dirty="0"/>
          </a:p>
        </p:txBody>
      </p:sp>
      <p:sp>
        <p:nvSpPr>
          <p:cNvPr id="3" name="Content Placeholder 2"/>
          <p:cNvSpPr>
            <a:spLocks noGrp="1"/>
          </p:cNvSpPr>
          <p:nvPr>
            <p:ph idx="1"/>
          </p:nvPr>
        </p:nvSpPr>
        <p:spPr/>
        <p:txBody>
          <a:bodyPr>
            <a:normAutofit/>
          </a:bodyPr>
          <a:lstStyle/>
          <a:p>
            <a:pPr lvl="1"/>
            <a:r>
              <a:rPr lang="en-US" dirty="0" smtClean="0"/>
              <a:t>New special prosecutor</a:t>
            </a:r>
            <a:r>
              <a:rPr lang="en-US" dirty="0"/>
              <a:t>, Leon </a:t>
            </a:r>
            <a:r>
              <a:rPr lang="en-US" dirty="0" err="1" smtClean="0"/>
              <a:t>Jaworski</a:t>
            </a:r>
            <a:r>
              <a:rPr lang="en-US" dirty="0" smtClean="0"/>
              <a:t>, appointed.</a:t>
            </a:r>
          </a:p>
          <a:p>
            <a:pPr lvl="1"/>
            <a:r>
              <a:rPr lang="en-US" dirty="0" err="1"/>
              <a:t>Jaworski</a:t>
            </a:r>
            <a:r>
              <a:rPr lang="en-US" dirty="0"/>
              <a:t> obtained a subpoena ordering Nixon to release certain tapes and papers related to specific meetings between the President and those indicted by the grand </a:t>
            </a:r>
            <a:r>
              <a:rPr lang="en-US" dirty="0" smtClean="0"/>
              <a:t>jury (a separate case).</a:t>
            </a:r>
          </a:p>
          <a:p>
            <a:pPr lvl="1"/>
            <a:r>
              <a:rPr lang="en-US" dirty="0"/>
              <a:t>Nixon turned over edited transcripts of </a:t>
            </a:r>
            <a:r>
              <a:rPr lang="en-US" dirty="0" smtClean="0"/>
              <a:t>43 conversations and asked </a:t>
            </a:r>
            <a:r>
              <a:rPr lang="en-US" dirty="0"/>
              <a:t>U.S. District Court for the District of </a:t>
            </a:r>
            <a:r>
              <a:rPr lang="en-US" dirty="0" smtClean="0"/>
              <a:t>Columbia to quash the subpoena – denied by court.</a:t>
            </a:r>
          </a:p>
          <a:p>
            <a:pPr lvl="1"/>
            <a:r>
              <a:rPr lang="en-US" dirty="0" smtClean="0"/>
              <a:t>Appealed to the Supreme Court</a:t>
            </a:r>
          </a:p>
        </p:txBody>
      </p:sp>
    </p:spTree>
    <p:extLst>
      <p:ext uri="{BB962C8B-B14F-4D97-AF65-F5344CB8AC3E}">
        <p14:creationId xmlns:p14="http://schemas.microsoft.com/office/powerpoint/2010/main" val="19100055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United States v. Nixon (1974)</a:t>
            </a:r>
            <a:endParaRPr lang="en-US" sz="3200" dirty="0"/>
          </a:p>
        </p:txBody>
      </p:sp>
      <p:sp>
        <p:nvSpPr>
          <p:cNvPr id="3" name="Content Placeholder 2"/>
          <p:cNvSpPr>
            <a:spLocks noGrp="1"/>
          </p:cNvSpPr>
          <p:nvPr>
            <p:ph idx="1"/>
          </p:nvPr>
        </p:nvSpPr>
        <p:spPr>
          <a:xfrm>
            <a:off x="177136" y="1925930"/>
            <a:ext cx="5335612" cy="4932070"/>
          </a:xfrm>
        </p:spPr>
        <p:txBody>
          <a:bodyPr>
            <a:normAutofit fontScale="92500" lnSpcReduction="10000"/>
          </a:bodyPr>
          <a:lstStyle/>
          <a:p>
            <a:pPr lvl="1"/>
            <a:r>
              <a:rPr lang="en-US" dirty="0"/>
              <a:t>Nixon: </a:t>
            </a:r>
            <a:endParaRPr lang="en-US" dirty="0" smtClean="0"/>
          </a:p>
          <a:p>
            <a:pPr lvl="2"/>
            <a:r>
              <a:rPr lang="en-US" dirty="0"/>
              <a:t>N</a:t>
            </a:r>
            <a:r>
              <a:rPr lang="en-US" dirty="0" smtClean="0"/>
              <a:t>o </a:t>
            </a:r>
            <a:r>
              <a:rPr lang="en-US" dirty="0"/>
              <a:t>judicial review of this </a:t>
            </a:r>
            <a:r>
              <a:rPr lang="en-US" dirty="0" smtClean="0"/>
              <a:t>whatsoever; OR</a:t>
            </a:r>
          </a:p>
          <a:p>
            <a:pPr lvl="2"/>
            <a:r>
              <a:rPr lang="en-US" dirty="0"/>
              <a:t>Absolute </a:t>
            </a:r>
            <a:r>
              <a:rPr lang="en-US" u="sng" dirty="0"/>
              <a:t>executive privilege </a:t>
            </a:r>
            <a:r>
              <a:rPr lang="en-US" dirty="0"/>
              <a:t>to protect communications between "high Government officials and those who advise and assist them in carrying out their duties.” </a:t>
            </a:r>
            <a:endParaRPr lang="en-US" dirty="0" smtClean="0"/>
          </a:p>
          <a:p>
            <a:pPr lvl="1"/>
            <a:r>
              <a:rPr lang="en-US" dirty="0" smtClean="0"/>
              <a:t>Nixon lost (0:8) (</a:t>
            </a:r>
            <a:r>
              <a:rPr lang="en-US" dirty="0"/>
              <a:t>Justice </a:t>
            </a:r>
            <a:r>
              <a:rPr lang="en-US" dirty="0" smtClean="0"/>
              <a:t>Rehnquist recused, 3 of the 8 were Nixon appointees)</a:t>
            </a:r>
          </a:p>
          <a:p>
            <a:pPr lvl="2"/>
            <a:r>
              <a:rPr lang="en-US" dirty="0" smtClean="0"/>
              <a:t>There is executive privilege, BUT not absolute.</a:t>
            </a:r>
          </a:p>
          <a:p>
            <a:pPr lvl="2"/>
            <a:r>
              <a:rPr lang="en-US" dirty="0" smtClean="0"/>
              <a:t>Trial </a:t>
            </a:r>
            <a:r>
              <a:rPr lang="en-US" dirty="0"/>
              <a:t>court </a:t>
            </a:r>
            <a:r>
              <a:rPr lang="en-US" dirty="0" smtClean="0"/>
              <a:t>balancing – balance </a:t>
            </a:r>
            <a:r>
              <a:rPr lang="en-US" dirty="0"/>
              <a:t>done by the District Court in </a:t>
            </a:r>
            <a:r>
              <a:rPr lang="en-US" dirty="0" smtClean="0"/>
              <a:t>camera</a:t>
            </a:r>
          </a:p>
          <a:p>
            <a:pPr lvl="1"/>
            <a:r>
              <a:rPr lang="en-US" dirty="0" smtClean="0"/>
              <a:t>Nixon released the tapes, resigned 15 days later.</a:t>
            </a:r>
          </a:p>
        </p:txBody>
      </p:sp>
      <p:pic>
        <p:nvPicPr>
          <p:cNvPr id="4" name="Picture 3" descr="Nixon Resign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11" y="4066500"/>
            <a:ext cx="3321838" cy="2474769"/>
          </a:xfrm>
          <a:prstGeom prst="rect">
            <a:avLst/>
          </a:prstGeom>
        </p:spPr>
      </p:pic>
    </p:spTree>
    <p:extLst>
      <p:ext uri="{BB962C8B-B14F-4D97-AF65-F5344CB8AC3E}">
        <p14:creationId xmlns:p14="http://schemas.microsoft.com/office/powerpoint/2010/main" val="19526260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a:t>Miranda v. Arizona </a:t>
            </a:r>
            <a:r>
              <a:rPr lang="en-US" sz="3600" cap="small" dirty="0" smtClean="0"/>
              <a:t>(1966)</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You have the right to remain silent</a:t>
            </a:r>
            <a:endParaRPr lang="en-US" sz="2000" dirty="0">
              <a:ea typeface="华文楷体"/>
              <a:cs typeface="华文楷体"/>
            </a:endParaRPr>
          </a:p>
        </p:txBody>
      </p:sp>
    </p:spTree>
    <p:extLst>
      <p:ext uri="{BB962C8B-B14F-4D97-AF65-F5344CB8AC3E}">
        <p14:creationId xmlns:p14="http://schemas.microsoft.com/office/powerpoint/2010/main" val="23312708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Miranda v. Arizona (1966</a:t>
            </a:r>
            <a:r>
              <a:rPr lang="en-US" sz="3200" cap="small" dirty="0" smtClean="0"/>
              <a:t>)</a:t>
            </a:r>
            <a:endParaRPr lang="en-US" sz="3200" dirty="0"/>
          </a:p>
        </p:txBody>
      </p:sp>
      <p:sp>
        <p:nvSpPr>
          <p:cNvPr id="3" name="Content Placeholder 2"/>
          <p:cNvSpPr>
            <a:spLocks noGrp="1"/>
          </p:cNvSpPr>
          <p:nvPr>
            <p:ph idx="1"/>
          </p:nvPr>
        </p:nvSpPr>
        <p:spPr>
          <a:xfrm>
            <a:off x="369470" y="2084294"/>
            <a:ext cx="5966755" cy="4236838"/>
          </a:xfrm>
        </p:spPr>
        <p:txBody>
          <a:bodyPr>
            <a:normAutofit fontScale="92500" lnSpcReduction="10000"/>
          </a:bodyPr>
          <a:lstStyle/>
          <a:p>
            <a:pPr lvl="1"/>
            <a:r>
              <a:rPr lang="en-US" dirty="0"/>
              <a:t>March 13, </a:t>
            </a:r>
            <a:r>
              <a:rPr lang="en-US" dirty="0" smtClean="0"/>
              <a:t>1963: Ernesto </a:t>
            </a:r>
            <a:r>
              <a:rPr lang="en-US" dirty="0"/>
              <a:t>Miranda </a:t>
            </a:r>
            <a:r>
              <a:rPr lang="en-US" dirty="0" smtClean="0"/>
              <a:t>arrested </a:t>
            </a:r>
            <a:r>
              <a:rPr lang="en-US" dirty="0"/>
              <a:t>by the Phoenix Police </a:t>
            </a:r>
            <a:r>
              <a:rPr lang="en-US" dirty="0" smtClean="0"/>
              <a:t>Department </a:t>
            </a:r>
            <a:r>
              <a:rPr lang="en-US" dirty="0"/>
              <a:t>based on circumstantial evidence linking him to the kidnapping and rape of an 15-year-old girl ten days earlier</a:t>
            </a:r>
            <a:r>
              <a:rPr lang="en-US" dirty="0" smtClean="0"/>
              <a:t>.</a:t>
            </a:r>
          </a:p>
          <a:p>
            <a:pPr lvl="1"/>
            <a:r>
              <a:rPr lang="en-US" dirty="0" smtClean="0"/>
              <a:t>After two hours of interrogation, he signed </a:t>
            </a:r>
            <a:r>
              <a:rPr lang="en-US" dirty="0"/>
              <a:t>a confession to the rape charge on </a:t>
            </a:r>
            <a:r>
              <a:rPr lang="en-US" dirty="0" smtClean="0"/>
              <a:t>forms provided by the police.</a:t>
            </a:r>
          </a:p>
          <a:p>
            <a:pPr lvl="1"/>
            <a:r>
              <a:rPr lang="en-US" dirty="0" smtClean="0"/>
              <a:t>He was not told his right to counsel, to remain silent, or anything he said could be used against him on court.</a:t>
            </a:r>
          </a:p>
          <a:p>
            <a:pPr lvl="1"/>
            <a:r>
              <a:rPr lang="en-US" dirty="0" smtClean="0"/>
              <a:t>On trail he was convicted </a:t>
            </a:r>
            <a:r>
              <a:rPr lang="en-US" dirty="0"/>
              <a:t>of rape and kidnapping and sentenced to 20 to 30 years imprisonment on each </a:t>
            </a:r>
            <a:r>
              <a:rPr lang="en-US" dirty="0" smtClean="0"/>
              <a:t>charge.  The Arizona Supreme Court affirmed. </a:t>
            </a:r>
          </a:p>
        </p:txBody>
      </p:sp>
      <p:pic>
        <p:nvPicPr>
          <p:cNvPr id="4" name="Picture 3" descr="ernesto-miran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772" y="3995298"/>
            <a:ext cx="2584061" cy="2454254"/>
          </a:xfrm>
          <a:prstGeom prst="rect">
            <a:avLst/>
          </a:prstGeom>
        </p:spPr>
      </p:pic>
    </p:spTree>
    <p:extLst>
      <p:ext uri="{BB962C8B-B14F-4D97-AF65-F5344CB8AC3E}">
        <p14:creationId xmlns:p14="http://schemas.microsoft.com/office/powerpoint/2010/main" val="24832893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Miranda v. Arizona (1966</a:t>
            </a:r>
            <a:r>
              <a:rPr lang="en-US" sz="3200" cap="small" dirty="0" smtClean="0"/>
              <a:t>)</a:t>
            </a:r>
            <a:endParaRPr lang="en-US" sz="3200" dirty="0"/>
          </a:p>
        </p:txBody>
      </p:sp>
      <p:sp>
        <p:nvSpPr>
          <p:cNvPr id="3" name="Content Placeholder 2"/>
          <p:cNvSpPr>
            <a:spLocks noGrp="1"/>
          </p:cNvSpPr>
          <p:nvPr>
            <p:ph idx="1"/>
          </p:nvPr>
        </p:nvSpPr>
        <p:spPr/>
        <p:txBody>
          <a:bodyPr>
            <a:normAutofit fontScale="92500" lnSpcReduction="10000"/>
          </a:bodyPr>
          <a:lstStyle/>
          <a:p>
            <a:pPr lvl="1"/>
            <a:r>
              <a:rPr lang="en-US" dirty="0" smtClean="0"/>
              <a:t>5</a:t>
            </a:r>
            <a:r>
              <a:rPr lang="en-US" baseline="30000" dirty="0" smtClean="0"/>
              <a:t>th</a:t>
            </a:r>
            <a:r>
              <a:rPr lang="en-US" dirty="0" smtClean="0"/>
              <a:t> Amendment: “No </a:t>
            </a:r>
            <a:r>
              <a:rPr lang="en-US" dirty="0"/>
              <a:t>person shall </a:t>
            </a:r>
            <a:r>
              <a:rPr lang="en-US" dirty="0" smtClean="0"/>
              <a:t>be… </a:t>
            </a:r>
            <a:r>
              <a:rPr lang="en-US" dirty="0"/>
              <a:t>compelled in any criminal case to be a witness against </a:t>
            </a:r>
            <a:r>
              <a:rPr lang="en-US" dirty="0" smtClean="0"/>
              <a:t>himself…”</a:t>
            </a:r>
          </a:p>
          <a:p>
            <a:pPr lvl="1"/>
            <a:r>
              <a:rPr lang="en-US" dirty="0" smtClean="0"/>
              <a:t>6</a:t>
            </a:r>
            <a:r>
              <a:rPr lang="en-US" baseline="30000" dirty="0" smtClean="0"/>
              <a:t>th</a:t>
            </a:r>
            <a:r>
              <a:rPr lang="en-US" dirty="0" smtClean="0"/>
              <a:t> Amendment: “In </a:t>
            </a:r>
            <a:r>
              <a:rPr lang="en-US" dirty="0"/>
              <a:t>all criminal prosecutions, the accused shall enjoy the right </a:t>
            </a:r>
            <a:r>
              <a:rPr lang="en-US" dirty="0" smtClean="0"/>
              <a:t>to… have </a:t>
            </a:r>
            <a:r>
              <a:rPr lang="en-US" dirty="0"/>
              <a:t>the Assistance of Counsel for his </a:t>
            </a:r>
            <a:r>
              <a:rPr lang="en-US" dirty="0" err="1"/>
              <a:t>defence</a:t>
            </a:r>
            <a:r>
              <a:rPr lang="en-US" dirty="0" smtClean="0"/>
              <a:t>.”</a:t>
            </a:r>
          </a:p>
          <a:p>
            <a:pPr lvl="1"/>
            <a:r>
              <a:rPr lang="en-US" dirty="0" smtClean="0"/>
              <a:t>Miranda won (5:4). Earl Warren’s opinion:</a:t>
            </a:r>
          </a:p>
          <a:p>
            <a:pPr lvl="2"/>
            <a:r>
              <a:rPr lang="en-US" dirty="0" smtClean="0"/>
              <a:t>Coercive </a:t>
            </a:r>
            <a:r>
              <a:rPr lang="en-US" dirty="0"/>
              <a:t>nature of the custodial interrogation by police</a:t>
            </a:r>
            <a:endParaRPr lang="en-US" dirty="0" smtClean="0"/>
          </a:p>
          <a:p>
            <a:pPr lvl="2"/>
            <a:r>
              <a:rPr lang="en-US" dirty="0"/>
              <a:t>N</a:t>
            </a:r>
            <a:r>
              <a:rPr lang="en-US" dirty="0" smtClean="0"/>
              <a:t>o </a:t>
            </a:r>
            <a:r>
              <a:rPr lang="en-US" dirty="0"/>
              <a:t>confession could be admissible under the Fifth Amendment self-incrimination clause and Sixth Amendment right to an attorney unless a suspect had been </a:t>
            </a:r>
            <a:r>
              <a:rPr lang="en-US" u="sng" dirty="0"/>
              <a:t>made aware of</a:t>
            </a:r>
            <a:r>
              <a:rPr lang="en-US" dirty="0"/>
              <a:t> his rights and the suspect had then </a:t>
            </a:r>
            <a:r>
              <a:rPr lang="en-US" u="sng" dirty="0"/>
              <a:t>waived</a:t>
            </a:r>
            <a:r>
              <a:rPr lang="en-US" dirty="0"/>
              <a:t> </a:t>
            </a:r>
            <a:r>
              <a:rPr lang="en-US" dirty="0" smtClean="0"/>
              <a:t>them.</a:t>
            </a:r>
          </a:p>
        </p:txBody>
      </p:sp>
    </p:spTree>
    <p:extLst>
      <p:ext uri="{BB962C8B-B14F-4D97-AF65-F5344CB8AC3E}">
        <p14:creationId xmlns:p14="http://schemas.microsoft.com/office/powerpoint/2010/main" val="4217063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Creation of the U.S. Constitution</a:t>
            </a:r>
            <a:endParaRPr lang="en-US" sz="3200" dirty="0"/>
          </a:p>
        </p:txBody>
      </p:sp>
      <p:sp>
        <p:nvSpPr>
          <p:cNvPr id="3" name="Content Placeholder 2"/>
          <p:cNvSpPr>
            <a:spLocks noGrp="1"/>
          </p:cNvSpPr>
          <p:nvPr>
            <p:ph idx="1"/>
          </p:nvPr>
        </p:nvSpPr>
        <p:spPr>
          <a:xfrm>
            <a:off x="114716" y="2127628"/>
            <a:ext cx="5110661" cy="4222021"/>
          </a:xfrm>
        </p:spPr>
        <p:txBody>
          <a:bodyPr>
            <a:normAutofit/>
          </a:bodyPr>
          <a:lstStyle/>
          <a:p>
            <a:pPr lvl="1"/>
            <a:r>
              <a:rPr lang="en-US" dirty="0" smtClean="0"/>
              <a:t>Four months of debate - </a:t>
            </a:r>
            <a:r>
              <a:rPr lang="en-US" dirty="0"/>
              <a:t>September 8, 1787, the final text of the Constitution was set down and </a:t>
            </a:r>
            <a:r>
              <a:rPr lang="en-US" dirty="0" smtClean="0"/>
              <a:t>revised</a:t>
            </a:r>
          </a:p>
          <a:p>
            <a:pPr lvl="1"/>
            <a:r>
              <a:rPr lang="en-US" dirty="0"/>
              <a:t>September 17, 1787, </a:t>
            </a:r>
            <a:r>
              <a:rPr lang="en-US" dirty="0" smtClean="0"/>
              <a:t>39 </a:t>
            </a:r>
            <a:r>
              <a:rPr lang="en-US" dirty="0"/>
              <a:t>delegates endorsed and submitted the Constitution to the Congress of the </a:t>
            </a:r>
            <a:r>
              <a:rPr lang="en-US" dirty="0" smtClean="0"/>
              <a:t>Confederation</a:t>
            </a:r>
          </a:p>
          <a:p>
            <a:pPr lvl="1"/>
            <a:r>
              <a:rPr lang="en-US" dirty="0"/>
              <a:t>By the end of July 1788, eleven states had ratified the </a:t>
            </a:r>
            <a:r>
              <a:rPr lang="en-US" dirty="0" smtClean="0"/>
              <a:t>Constitution. </a:t>
            </a:r>
            <a:r>
              <a:rPr lang="en-US" dirty="0"/>
              <a:t>North Carolina and Rhode Island ratified by May 1790.</a:t>
            </a:r>
          </a:p>
        </p:txBody>
      </p:sp>
      <p:pic>
        <p:nvPicPr>
          <p:cNvPr id="5" name="Picture 4" descr="Constitution_of_the_United_States,_pag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377" y="2100318"/>
            <a:ext cx="3510366" cy="4249331"/>
          </a:xfrm>
          <a:prstGeom prst="rect">
            <a:avLst/>
          </a:prstGeom>
        </p:spPr>
      </p:pic>
    </p:spTree>
    <p:extLst>
      <p:ext uri="{BB962C8B-B14F-4D97-AF65-F5344CB8AC3E}">
        <p14:creationId xmlns:p14="http://schemas.microsoft.com/office/powerpoint/2010/main" val="31691107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Miranda v. Arizona (1966</a:t>
            </a:r>
            <a:r>
              <a:rPr lang="en-US" sz="3200" cap="small" dirty="0" smtClean="0"/>
              <a:t>)</a:t>
            </a:r>
            <a:endParaRPr lang="en-US" sz="3200" dirty="0"/>
          </a:p>
        </p:txBody>
      </p:sp>
      <p:pic>
        <p:nvPicPr>
          <p:cNvPr id="9" name="Content Placeholder 8" descr="miranda-rights.png"/>
          <p:cNvPicPr>
            <a:picLocks noGrp="1" noChangeAspect="1"/>
          </p:cNvPicPr>
          <p:nvPr>
            <p:ph idx="1"/>
          </p:nvPr>
        </p:nvPicPr>
        <p:blipFill>
          <a:blip r:embed="rId3">
            <a:extLst>
              <a:ext uri="{28A0092B-C50C-407E-A947-70E740481C1C}">
                <a14:useLocalDpi xmlns:a14="http://schemas.microsoft.com/office/drawing/2010/main" val="0"/>
              </a:ext>
            </a:extLst>
          </a:blip>
          <a:srcRect l="-7932" r="-7932"/>
          <a:stretch>
            <a:fillRect/>
          </a:stretch>
        </p:blipFill>
        <p:spPr/>
      </p:pic>
    </p:spTree>
    <p:extLst>
      <p:ext uri="{BB962C8B-B14F-4D97-AF65-F5344CB8AC3E}">
        <p14:creationId xmlns:p14="http://schemas.microsoft.com/office/powerpoint/2010/main" val="13210879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Miranda v. Arizona (1966</a:t>
            </a:r>
            <a:r>
              <a:rPr lang="en-US" sz="3200" cap="small" dirty="0" smtClean="0"/>
              <a:t>)</a:t>
            </a:r>
            <a:endParaRPr lang="en-US" sz="3200" dirty="0"/>
          </a:p>
        </p:txBody>
      </p:sp>
      <p:pic>
        <p:nvPicPr>
          <p:cNvPr id="7" name="Content Placeholder 6" descr="miranda-continued-rights.jpg"/>
          <p:cNvPicPr>
            <a:picLocks noGrp="1" noChangeAspect="1"/>
          </p:cNvPicPr>
          <p:nvPr>
            <p:ph idx="1"/>
          </p:nvPr>
        </p:nvPicPr>
        <p:blipFill>
          <a:blip r:embed="rId3">
            <a:extLst>
              <a:ext uri="{28A0092B-C50C-407E-A947-70E740481C1C}">
                <a14:useLocalDpi xmlns:a14="http://schemas.microsoft.com/office/drawing/2010/main" val="0"/>
              </a:ext>
            </a:extLst>
          </a:blip>
          <a:srcRect l="-16348" r="-16348"/>
          <a:stretch>
            <a:fillRect/>
          </a:stretch>
        </p:blipFill>
        <p:spPr>
          <a:xfrm>
            <a:off x="42814" y="1752600"/>
            <a:ext cx="9076815" cy="4754028"/>
          </a:xfrm>
        </p:spPr>
      </p:pic>
    </p:spTree>
    <p:extLst>
      <p:ext uri="{BB962C8B-B14F-4D97-AF65-F5344CB8AC3E}">
        <p14:creationId xmlns:p14="http://schemas.microsoft.com/office/powerpoint/2010/main" val="30813174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Miranda v. Arizona (1966</a:t>
            </a:r>
            <a:r>
              <a:rPr lang="en-US" sz="3200" cap="small" dirty="0" smtClean="0"/>
              <a:t>)</a:t>
            </a:r>
            <a:endParaRPr lang="en-US" sz="3200" dirty="0"/>
          </a:p>
        </p:txBody>
      </p:sp>
      <p:sp>
        <p:nvSpPr>
          <p:cNvPr id="3" name="Content Placeholder 2"/>
          <p:cNvSpPr>
            <a:spLocks noGrp="1"/>
          </p:cNvSpPr>
          <p:nvPr>
            <p:ph idx="1"/>
          </p:nvPr>
        </p:nvSpPr>
        <p:spPr/>
        <p:txBody>
          <a:bodyPr>
            <a:normAutofit/>
          </a:bodyPr>
          <a:lstStyle/>
          <a:p>
            <a:pPr lvl="1"/>
            <a:r>
              <a:rPr lang="en-US" dirty="0" smtClean="0"/>
              <a:t>Miranda </a:t>
            </a:r>
          </a:p>
          <a:p>
            <a:pPr lvl="2"/>
            <a:r>
              <a:rPr lang="en-US" dirty="0" smtClean="0"/>
              <a:t>Retried and convicted in 1967 to serve 20 to 30 years</a:t>
            </a:r>
          </a:p>
          <a:p>
            <a:pPr lvl="2"/>
            <a:r>
              <a:rPr lang="en-US" dirty="0" smtClean="0"/>
              <a:t>Paroled in 1972</a:t>
            </a:r>
          </a:p>
          <a:p>
            <a:pPr lvl="2"/>
            <a:r>
              <a:rPr lang="en-US" dirty="0"/>
              <a:t>S</a:t>
            </a:r>
            <a:r>
              <a:rPr lang="en-US" dirty="0" smtClean="0"/>
              <a:t>tabbed </a:t>
            </a:r>
            <a:r>
              <a:rPr lang="en-US" dirty="0"/>
              <a:t>to death during an argument in a bar on January 31, 1976</a:t>
            </a:r>
            <a:r>
              <a:rPr lang="en-US" dirty="0" smtClean="0"/>
              <a:t>.</a:t>
            </a:r>
          </a:p>
          <a:p>
            <a:pPr lvl="2"/>
            <a:r>
              <a:rPr lang="en-US" dirty="0" smtClean="0"/>
              <a:t>A suspect was found who (ironically) invoked his Miranda Rights and remained silent.  Later released with no evidence.</a:t>
            </a:r>
          </a:p>
          <a:p>
            <a:pPr lvl="1"/>
            <a:r>
              <a:rPr lang="en-US" dirty="0" smtClean="0"/>
              <a:t>Later cases established some exceptions (spontaneous statement; </a:t>
            </a:r>
            <a:r>
              <a:rPr lang="en-US" dirty="0"/>
              <a:t>"public safety" exception</a:t>
            </a:r>
            <a:r>
              <a:rPr lang="en-US" dirty="0" smtClean="0"/>
              <a:t>)</a:t>
            </a:r>
          </a:p>
        </p:txBody>
      </p:sp>
    </p:spTree>
    <p:extLst>
      <p:ext uri="{BB962C8B-B14F-4D97-AF65-F5344CB8AC3E}">
        <p14:creationId xmlns:p14="http://schemas.microsoft.com/office/powerpoint/2010/main" val="22213965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smtClean="0"/>
              <a:t>Roe v. Wade (1973)</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Pro-choice v. pro-life</a:t>
            </a:r>
            <a:endParaRPr lang="en-US" sz="2000" dirty="0">
              <a:ea typeface="华文楷体"/>
              <a:cs typeface="华文楷体"/>
            </a:endParaRPr>
          </a:p>
        </p:txBody>
      </p:sp>
    </p:spTree>
    <p:extLst>
      <p:ext uri="{BB962C8B-B14F-4D97-AF65-F5344CB8AC3E}">
        <p14:creationId xmlns:p14="http://schemas.microsoft.com/office/powerpoint/2010/main" val="4459962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Roe v. Wade (1973</a:t>
            </a:r>
            <a:r>
              <a:rPr lang="en-US" sz="3200" cap="small" dirty="0" smtClean="0"/>
              <a:t>)</a:t>
            </a:r>
            <a:endParaRPr lang="en-US" sz="3200" dirty="0"/>
          </a:p>
        </p:txBody>
      </p:sp>
      <p:sp>
        <p:nvSpPr>
          <p:cNvPr id="3" name="Content Placeholder 2"/>
          <p:cNvSpPr>
            <a:spLocks noGrp="1"/>
          </p:cNvSpPr>
          <p:nvPr>
            <p:ph idx="1"/>
          </p:nvPr>
        </p:nvSpPr>
        <p:spPr/>
        <p:txBody>
          <a:bodyPr>
            <a:normAutofit/>
          </a:bodyPr>
          <a:lstStyle/>
          <a:p>
            <a:pPr lvl="1"/>
            <a:r>
              <a:rPr lang="en-US" dirty="0" smtClean="0"/>
              <a:t>June 1969</a:t>
            </a:r>
            <a:r>
              <a:rPr lang="en-US" dirty="0"/>
              <a:t>, Norma L. </a:t>
            </a:r>
            <a:r>
              <a:rPr lang="en-US" dirty="0" err="1"/>
              <a:t>McCorvey</a:t>
            </a:r>
            <a:r>
              <a:rPr lang="en-US" dirty="0"/>
              <a:t> discovered she was pregnant with her third child. </a:t>
            </a:r>
            <a:endParaRPr lang="en-US" dirty="0" smtClean="0"/>
          </a:p>
          <a:p>
            <a:pPr lvl="1"/>
            <a:r>
              <a:rPr lang="en-US" dirty="0" smtClean="0"/>
              <a:t>A 1854 Texas law prohibits abortion, other than for protecting mother’s health or in </a:t>
            </a:r>
            <a:r>
              <a:rPr lang="en-US" dirty="0"/>
              <a:t>cases of rape and </a:t>
            </a:r>
            <a:r>
              <a:rPr lang="en-US" dirty="0" smtClean="0"/>
              <a:t>incest</a:t>
            </a:r>
          </a:p>
          <a:p>
            <a:pPr lvl="1"/>
            <a:r>
              <a:rPr lang="en-US" dirty="0"/>
              <a:t>In 1970, </a:t>
            </a:r>
            <a:r>
              <a:rPr lang="en-US" dirty="0" smtClean="0"/>
              <a:t>filed </a:t>
            </a:r>
            <a:r>
              <a:rPr lang="en-US" dirty="0"/>
              <a:t>suit in a U.S. District Court in Texas on behalf of </a:t>
            </a:r>
            <a:r>
              <a:rPr lang="en-US" dirty="0" err="1"/>
              <a:t>McCorvey</a:t>
            </a:r>
            <a:r>
              <a:rPr lang="en-US" dirty="0"/>
              <a:t> (under the alias Jane Roe)</a:t>
            </a:r>
            <a:r>
              <a:rPr lang="en-US" dirty="0" smtClean="0"/>
              <a:t>.</a:t>
            </a:r>
          </a:p>
          <a:p>
            <a:pPr lvl="1"/>
            <a:r>
              <a:rPr lang="en-US" dirty="0" smtClean="0"/>
              <a:t>Prior case</a:t>
            </a:r>
            <a:r>
              <a:rPr lang="en-US" dirty="0"/>
              <a:t>: Griswold v. </a:t>
            </a:r>
            <a:r>
              <a:rPr lang="en-US" dirty="0" smtClean="0"/>
              <a:t>Connecticut (1965)</a:t>
            </a:r>
          </a:p>
          <a:p>
            <a:pPr lvl="2"/>
            <a:r>
              <a:rPr lang="en-US" dirty="0" smtClean="0"/>
              <a:t>Right to privacy</a:t>
            </a:r>
          </a:p>
        </p:txBody>
      </p:sp>
    </p:spTree>
    <p:extLst>
      <p:ext uri="{BB962C8B-B14F-4D97-AF65-F5344CB8AC3E}">
        <p14:creationId xmlns:p14="http://schemas.microsoft.com/office/powerpoint/2010/main" val="31550556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Roe v. Wade (1973</a:t>
            </a:r>
            <a:r>
              <a:rPr lang="en-US" sz="3200" cap="small" dirty="0" smtClean="0"/>
              <a:t>)</a:t>
            </a:r>
            <a:endParaRPr lang="en-US" sz="3200" dirty="0"/>
          </a:p>
        </p:txBody>
      </p:sp>
      <p:sp>
        <p:nvSpPr>
          <p:cNvPr id="3" name="Content Placeholder 2"/>
          <p:cNvSpPr>
            <a:spLocks noGrp="1"/>
          </p:cNvSpPr>
          <p:nvPr>
            <p:ph idx="1"/>
          </p:nvPr>
        </p:nvSpPr>
        <p:spPr>
          <a:xfrm>
            <a:off x="175178" y="1905706"/>
            <a:ext cx="6226631" cy="4747907"/>
          </a:xfrm>
        </p:spPr>
        <p:txBody>
          <a:bodyPr>
            <a:normAutofit fontScale="92500" lnSpcReduction="10000"/>
          </a:bodyPr>
          <a:lstStyle/>
          <a:p>
            <a:pPr lvl="1"/>
            <a:r>
              <a:rPr lang="en-US" dirty="0" smtClean="0"/>
              <a:t>Roe won (7:2).  Just Blackmun’s opinion:</a:t>
            </a:r>
          </a:p>
          <a:p>
            <a:pPr lvl="2"/>
            <a:r>
              <a:rPr lang="en-US" dirty="0" smtClean="0"/>
              <a:t>Right </a:t>
            </a:r>
            <a:r>
              <a:rPr lang="en-US" dirty="0"/>
              <a:t>of </a:t>
            </a:r>
            <a:r>
              <a:rPr lang="en-US" dirty="0" smtClean="0"/>
              <a:t>privacy </a:t>
            </a:r>
            <a:r>
              <a:rPr lang="en-US" dirty="0"/>
              <a:t>is broad enough to encompass a woman's decision whether or not to terminate her pregnancy</a:t>
            </a:r>
            <a:r>
              <a:rPr lang="en-US" dirty="0" smtClean="0"/>
              <a:t>.</a:t>
            </a:r>
          </a:p>
          <a:p>
            <a:pPr lvl="2"/>
            <a:r>
              <a:rPr lang="en-US" dirty="0" smtClean="0"/>
              <a:t>Two important interests of government:</a:t>
            </a:r>
          </a:p>
          <a:p>
            <a:pPr lvl="3"/>
            <a:r>
              <a:rPr lang="en-US" dirty="0" smtClean="0"/>
              <a:t>Protecting </a:t>
            </a:r>
            <a:r>
              <a:rPr lang="en-US" dirty="0"/>
              <a:t>the mother's </a:t>
            </a:r>
            <a:r>
              <a:rPr lang="en-US" dirty="0" smtClean="0"/>
              <a:t>health </a:t>
            </a:r>
          </a:p>
          <a:p>
            <a:pPr lvl="3"/>
            <a:r>
              <a:rPr lang="en-US" dirty="0"/>
              <a:t>P</a:t>
            </a:r>
            <a:r>
              <a:rPr lang="en-US" dirty="0" smtClean="0"/>
              <a:t>rotecting </a:t>
            </a:r>
            <a:r>
              <a:rPr lang="en-US" dirty="0"/>
              <a:t>the "potentiality of human </a:t>
            </a:r>
            <a:r>
              <a:rPr lang="en-US" dirty="0" smtClean="0"/>
              <a:t>life”</a:t>
            </a:r>
          </a:p>
          <a:p>
            <a:pPr lvl="2"/>
            <a:r>
              <a:rPr lang="en-US" dirty="0"/>
              <a:t>T</a:t>
            </a:r>
            <a:r>
              <a:rPr lang="en-US" dirty="0" smtClean="0"/>
              <a:t>rimester framework</a:t>
            </a:r>
          </a:p>
          <a:p>
            <a:pPr lvl="3"/>
            <a:r>
              <a:rPr lang="en-US" dirty="0" smtClean="0"/>
              <a:t>1</a:t>
            </a:r>
            <a:r>
              <a:rPr lang="en-US" baseline="30000" dirty="0" smtClean="0"/>
              <a:t>st</a:t>
            </a:r>
            <a:r>
              <a:rPr lang="en-US" dirty="0" smtClean="0"/>
              <a:t> trimester: no regulation allowed</a:t>
            </a:r>
          </a:p>
          <a:p>
            <a:pPr lvl="3"/>
            <a:r>
              <a:rPr lang="en-US" dirty="0" smtClean="0"/>
              <a:t>2</a:t>
            </a:r>
            <a:r>
              <a:rPr lang="en-US" baseline="30000" dirty="0" smtClean="0"/>
              <a:t>nd</a:t>
            </a:r>
            <a:r>
              <a:rPr lang="en-US" dirty="0" smtClean="0"/>
              <a:t> trimester: </a:t>
            </a:r>
            <a:r>
              <a:rPr lang="en-US" dirty="0"/>
              <a:t>regulating abortion for women’s health is allowed </a:t>
            </a:r>
            <a:endParaRPr lang="en-US" dirty="0" smtClean="0"/>
          </a:p>
          <a:p>
            <a:pPr lvl="3"/>
            <a:r>
              <a:rPr lang="en-US" dirty="0" smtClean="0"/>
              <a:t>3</a:t>
            </a:r>
            <a:r>
              <a:rPr lang="en-US" baseline="30000" dirty="0" smtClean="0"/>
              <a:t>rd</a:t>
            </a:r>
            <a:r>
              <a:rPr lang="en-US" dirty="0" smtClean="0"/>
              <a:t> trimester: </a:t>
            </a:r>
            <a:r>
              <a:rPr lang="en-US" dirty="0"/>
              <a:t>can regulate to protect life of the fetus </a:t>
            </a:r>
            <a:endParaRPr lang="en-US" dirty="0" smtClean="0"/>
          </a:p>
        </p:txBody>
      </p:sp>
      <p:pic>
        <p:nvPicPr>
          <p:cNvPr id="4" name="Picture 3" descr="Justice_Blackmun_Offici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810" y="1927101"/>
            <a:ext cx="2128710" cy="2778995"/>
          </a:xfrm>
          <a:prstGeom prst="rect">
            <a:avLst/>
          </a:prstGeom>
        </p:spPr>
      </p:pic>
    </p:spTree>
    <p:extLst>
      <p:ext uri="{BB962C8B-B14F-4D97-AF65-F5344CB8AC3E}">
        <p14:creationId xmlns:p14="http://schemas.microsoft.com/office/powerpoint/2010/main" val="33708270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t>Roe v. Wade (1973</a:t>
            </a:r>
            <a:r>
              <a:rPr lang="en-US" sz="3200" cap="small" dirty="0" smtClean="0"/>
              <a:t>)</a:t>
            </a:r>
            <a:endParaRPr lang="en-US" sz="3200" dirty="0"/>
          </a:p>
        </p:txBody>
      </p:sp>
      <p:sp>
        <p:nvSpPr>
          <p:cNvPr id="3" name="Content Placeholder 2"/>
          <p:cNvSpPr>
            <a:spLocks noGrp="1"/>
          </p:cNvSpPr>
          <p:nvPr>
            <p:ph idx="1"/>
          </p:nvPr>
        </p:nvSpPr>
        <p:spPr/>
        <p:txBody>
          <a:bodyPr>
            <a:normAutofit lnSpcReduction="10000"/>
          </a:bodyPr>
          <a:lstStyle/>
          <a:p>
            <a:pPr lvl="1"/>
            <a:r>
              <a:rPr lang="en-US" dirty="0"/>
              <a:t>Norma </a:t>
            </a:r>
            <a:r>
              <a:rPr lang="en-US" dirty="0" err="1"/>
              <a:t>McCorvey</a:t>
            </a:r>
            <a:r>
              <a:rPr lang="en-US" dirty="0"/>
              <a:t> became a member of the pro-life movement in 1995; she now supports making abortion illegal. </a:t>
            </a:r>
            <a:endParaRPr lang="en-US" dirty="0" smtClean="0"/>
          </a:p>
          <a:p>
            <a:pPr lvl="1"/>
            <a:r>
              <a:rPr lang="en-US" dirty="0" smtClean="0"/>
              <a:t>Wade: now pro-choice.</a:t>
            </a:r>
          </a:p>
          <a:p>
            <a:pPr lvl="1"/>
            <a:r>
              <a:rPr lang="en-US" dirty="0" smtClean="0"/>
              <a:t>Subsequent cases:</a:t>
            </a:r>
          </a:p>
          <a:p>
            <a:pPr lvl="2"/>
            <a:r>
              <a:rPr lang="en-US" dirty="0"/>
              <a:t>Webster v. Reproductive Health Services (1989) (upheld several abortion restrictions, and modified the Roe trimester framework.</a:t>
            </a:r>
            <a:r>
              <a:rPr lang="en-US" dirty="0" smtClean="0"/>
              <a:t>)</a:t>
            </a:r>
          </a:p>
          <a:p>
            <a:pPr lvl="2"/>
            <a:r>
              <a:rPr lang="en-US" dirty="0" smtClean="0"/>
              <a:t>Planned </a:t>
            </a:r>
            <a:r>
              <a:rPr lang="en-US" dirty="0"/>
              <a:t>Parenthood v. </a:t>
            </a:r>
            <a:r>
              <a:rPr lang="en-US" dirty="0" smtClean="0"/>
              <a:t>Casey (1992) (reaffirmed the central holding of </a:t>
            </a:r>
            <a:r>
              <a:rPr lang="en-US" i="1" dirty="0" smtClean="0"/>
              <a:t>Roe</a:t>
            </a:r>
            <a:r>
              <a:rPr lang="en-US" dirty="0" smtClean="0"/>
              <a:t>)</a:t>
            </a:r>
          </a:p>
        </p:txBody>
      </p:sp>
    </p:spTree>
    <p:extLst>
      <p:ext uri="{BB962C8B-B14F-4D97-AF65-F5344CB8AC3E}">
        <p14:creationId xmlns:p14="http://schemas.microsoft.com/office/powerpoint/2010/main" val="23088573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Roberts </a:t>
            </a:r>
            <a:r>
              <a:rPr lang="en-US" sz="3200" dirty="0" smtClean="0"/>
              <a:t>Court (2010)</a:t>
            </a:r>
            <a:endParaRPr lang="en-US" sz="3200" dirty="0"/>
          </a:p>
        </p:txBody>
      </p:sp>
      <p:pic>
        <p:nvPicPr>
          <p:cNvPr id="4" name="Content Placeholder 3" descr="1024px-Supreme_Court_US_2010.jpg"/>
          <p:cNvPicPr>
            <a:picLocks noGrp="1" noChangeAspect="1"/>
          </p:cNvPicPr>
          <p:nvPr>
            <p:ph idx="1"/>
          </p:nvPr>
        </p:nvPicPr>
        <p:blipFill>
          <a:blip r:embed="rId3">
            <a:extLst>
              <a:ext uri="{28A0092B-C50C-407E-A947-70E740481C1C}">
                <a14:useLocalDpi xmlns:a14="http://schemas.microsoft.com/office/drawing/2010/main" val="0"/>
              </a:ext>
            </a:extLst>
          </a:blip>
          <a:srcRect l="-13672" r="-13672"/>
          <a:stretch>
            <a:fillRect/>
          </a:stretch>
        </p:blipFill>
        <p:spPr>
          <a:xfrm>
            <a:off x="335761" y="2084388"/>
            <a:ext cx="8480425" cy="4441825"/>
          </a:xfrm>
        </p:spPr>
      </p:pic>
    </p:spTree>
    <p:extLst>
      <p:ext uri="{BB962C8B-B14F-4D97-AF65-F5344CB8AC3E}">
        <p14:creationId xmlns:p14="http://schemas.microsoft.com/office/powerpoint/2010/main" val="600291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Framework of U.S. Constitution</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Seven articles and 27 amendments – shortest written constitution in force</a:t>
            </a:r>
          </a:p>
          <a:p>
            <a:pPr lvl="1"/>
            <a:r>
              <a:rPr lang="en-US" dirty="0" smtClean="0"/>
              <a:t>Articles 1, 2 &amp; 3: Separate of Powers</a:t>
            </a:r>
          </a:p>
          <a:p>
            <a:pPr lvl="1"/>
            <a:r>
              <a:rPr lang="en-US" dirty="0" smtClean="0"/>
              <a:t>Articles 4, 5 &amp; 6: Federalism</a:t>
            </a:r>
          </a:p>
          <a:p>
            <a:pPr lvl="1"/>
            <a:r>
              <a:rPr lang="en-US" dirty="0" smtClean="0"/>
              <a:t>Article 7: Ratification</a:t>
            </a:r>
          </a:p>
          <a:p>
            <a:pPr lvl="1"/>
            <a:r>
              <a:rPr lang="en-US" dirty="0" smtClean="0"/>
              <a:t>Amendments:</a:t>
            </a:r>
          </a:p>
          <a:p>
            <a:pPr lvl="2"/>
            <a:r>
              <a:rPr lang="en-US" dirty="0" smtClean="0"/>
              <a:t>1 – 10: Bill of Rights</a:t>
            </a:r>
          </a:p>
          <a:p>
            <a:pPr lvl="2"/>
            <a:r>
              <a:rPr lang="en-US" dirty="0" smtClean="0"/>
              <a:t>Other Amendments</a:t>
            </a:r>
          </a:p>
          <a:p>
            <a:pPr lvl="1"/>
            <a:endParaRPr lang="en-US" dirty="0"/>
          </a:p>
        </p:txBody>
      </p:sp>
    </p:spTree>
    <p:extLst>
      <p:ext uri="{BB962C8B-B14F-4D97-AF65-F5344CB8AC3E}">
        <p14:creationId xmlns:p14="http://schemas.microsoft.com/office/powerpoint/2010/main" val="2593381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small" dirty="0" smtClean="0"/>
              <a:t>Marbury v. Madison (1803) </a:t>
            </a:r>
            <a:br>
              <a:rPr lang="en-US" sz="3600" cap="small" dirty="0" smtClean="0"/>
            </a:br>
            <a:endParaRPr lang="en-US" sz="3600" cap="small" dirty="0"/>
          </a:p>
        </p:txBody>
      </p:sp>
      <p:sp>
        <p:nvSpPr>
          <p:cNvPr id="3" name="Text Placeholder 2"/>
          <p:cNvSpPr>
            <a:spLocks noGrp="1"/>
          </p:cNvSpPr>
          <p:nvPr>
            <p:ph type="body" idx="1"/>
          </p:nvPr>
        </p:nvSpPr>
        <p:spPr/>
        <p:txBody>
          <a:bodyPr>
            <a:normAutofit/>
          </a:bodyPr>
          <a:lstStyle/>
          <a:p>
            <a:r>
              <a:rPr lang="en-US" sz="2000" dirty="0" smtClean="0">
                <a:ea typeface="华文楷体"/>
                <a:cs typeface="华文楷体"/>
              </a:rPr>
              <a:t>“The most important case in U.S. constitutional law history.”</a:t>
            </a:r>
            <a:endParaRPr lang="en-US" sz="2000" dirty="0">
              <a:ea typeface="华文楷体"/>
              <a:cs typeface="华文楷体"/>
            </a:endParaRPr>
          </a:p>
        </p:txBody>
      </p:sp>
    </p:spTree>
    <p:extLst>
      <p:ext uri="{BB962C8B-B14F-4D97-AF65-F5344CB8AC3E}">
        <p14:creationId xmlns:p14="http://schemas.microsoft.com/office/powerpoint/2010/main" val="757760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Marshall</a:t>
            </a:r>
          </a:p>
        </p:txBody>
      </p:sp>
      <p:pic>
        <p:nvPicPr>
          <p:cNvPr id="5" name="Picture Placeholder 4" descr="John_Marshall_by_Henry_Inman,_1832.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10023" r="10023"/>
          <a:stretch>
            <a:fillRect/>
          </a:stretch>
        </p:blipFill>
        <p:spPr/>
      </p:pic>
      <p:sp>
        <p:nvSpPr>
          <p:cNvPr id="4" name="Text Placeholder 3"/>
          <p:cNvSpPr>
            <a:spLocks noGrp="1"/>
          </p:cNvSpPr>
          <p:nvPr>
            <p:ph type="body" sz="half" idx="2"/>
          </p:nvPr>
        </p:nvSpPr>
        <p:spPr/>
        <p:txBody>
          <a:bodyPr/>
          <a:lstStyle/>
          <a:p>
            <a:pPr marL="285750" indent="-285750" algn="l">
              <a:buFont typeface="Arial"/>
              <a:buChar char="•"/>
            </a:pPr>
            <a:r>
              <a:rPr lang="en-US" altLang="zh-CN" dirty="0">
                <a:ea typeface="华文楷体"/>
                <a:cs typeface="华文楷体"/>
              </a:rPr>
              <a:t>4th Chief Justice of the Supreme Court		</a:t>
            </a:r>
          </a:p>
          <a:p>
            <a:pPr marL="285750" indent="-285750" algn="l">
              <a:buFont typeface="Arial"/>
              <a:buChar char="•"/>
            </a:pPr>
            <a:r>
              <a:rPr lang="en-US" altLang="zh-CN" dirty="0">
                <a:ea typeface="华文楷体"/>
                <a:cs typeface="华文楷体"/>
              </a:rPr>
              <a:t>In </a:t>
            </a:r>
            <a:r>
              <a:rPr lang="en-US" altLang="zh-CN" dirty="0" smtClean="0">
                <a:ea typeface="华文楷体"/>
                <a:cs typeface="华文楷体"/>
              </a:rPr>
              <a:t>office: January </a:t>
            </a:r>
            <a:r>
              <a:rPr lang="en-US" altLang="zh-CN" dirty="0">
                <a:ea typeface="华文楷体"/>
                <a:cs typeface="华文楷体"/>
              </a:rPr>
              <a:t>31, </a:t>
            </a:r>
            <a:r>
              <a:rPr lang="en-US" altLang="zh-CN" dirty="0" smtClean="0">
                <a:ea typeface="华文楷体"/>
                <a:cs typeface="华文楷体"/>
              </a:rPr>
              <a:t>1801 – </a:t>
            </a:r>
            <a:r>
              <a:rPr lang="en-US" altLang="zh-CN" dirty="0">
                <a:ea typeface="华文楷体"/>
                <a:cs typeface="华文楷体"/>
              </a:rPr>
              <a:t>July 6, </a:t>
            </a:r>
            <a:r>
              <a:rPr lang="en-US" altLang="zh-CN" dirty="0" smtClean="0">
                <a:ea typeface="华文楷体"/>
                <a:cs typeface="华文楷体"/>
              </a:rPr>
              <a:t>1835</a:t>
            </a:r>
            <a:endParaRPr lang="en-US" dirty="0" smtClean="0">
              <a:ea typeface="华文楷体"/>
              <a:cs typeface="华文楷体"/>
            </a:endParaRPr>
          </a:p>
          <a:p>
            <a:pPr marL="285750" indent="-285750" algn="l">
              <a:buFont typeface="Arial"/>
              <a:buChar char="•"/>
            </a:pPr>
            <a:r>
              <a:rPr lang="en-US" dirty="0" smtClean="0">
                <a:ea typeface="华文楷体"/>
                <a:cs typeface="华文楷体"/>
              </a:rPr>
              <a:t>“The Great Chief Justice”</a:t>
            </a:r>
          </a:p>
        </p:txBody>
      </p:sp>
    </p:spTree>
    <p:extLst>
      <p:ext uri="{BB962C8B-B14F-4D97-AF65-F5344CB8AC3E}">
        <p14:creationId xmlns:p14="http://schemas.microsoft.com/office/powerpoint/2010/main" val="12264656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Federalist </a:t>
            </a:r>
            <a:r>
              <a:rPr lang="en-US" sz="3200" dirty="0" smtClean="0"/>
              <a:t>v. </a:t>
            </a:r>
            <a:r>
              <a:rPr lang="en-US" sz="3200" dirty="0"/>
              <a:t>Democratic-</a:t>
            </a:r>
            <a:r>
              <a:rPr lang="en-US" sz="3200" dirty="0"/>
              <a:t>Republican (Jeffersonian Republicans)</a:t>
            </a:r>
            <a:endParaRPr lang="en-US" sz="3200" dirty="0"/>
          </a:p>
        </p:txBody>
      </p:sp>
      <p:pic>
        <p:nvPicPr>
          <p:cNvPr id="5" name="Content Placeholder 4" descr="US_Navy_031029-N-6236G-001_A_painting_of_President_John_Adams_(1735-1826),_2nd_president_of_the_United_States,_by_Asher_B._Durand_(1767-1845)-crop.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9418" r="-9418"/>
          <a:stretch>
            <a:fillRect/>
          </a:stretch>
        </p:blipFill>
        <p:spPr>
          <a:xfrm>
            <a:off x="728663" y="1968501"/>
            <a:ext cx="2090244" cy="2217894"/>
          </a:xfrm>
        </p:spPr>
      </p:pic>
      <p:pic>
        <p:nvPicPr>
          <p:cNvPr id="6" name="Content Placeholder 5" descr="John_Marshall_by_Henry_Inman,_1832.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8404" r="-8404"/>
          <a:stretch>
            <a:fillRect/>
          </a:stretch>
        </p:blipFill>
        <p:spPr>
          <a:xfrm>
            <a:off x="728662" y="4284724"/>
            <a:ext cx="2077751" cy="2205168"/>
          </a:xfrm>
        </p:spPr>
      </p:pic>
      <p:sp>
        <p:nvSpPr>
          <p:cNvPr id="7" name="TextBox 6"/>
          <p:cNvSpPr txBox="1"/>
          <p:nvPr/>
        </p:nvSpPr>
        <p:spPr>
          <a:xfrm>
            <a:off x="2666863" y="3817063"/>
            <a:ext cx="1318941" cy="369332"/>
          </a:xfrm>
          <a:prstGeom prst="rect">
            <a:avLst/>
          </a:prstGeom>
          <a:noFill/>
        </p:spPr>
        <p:txBody>
          <a:bodyPr wrap="none" rtlCol="0">
            <a:spAutoFit/>
          </a:bodyPr>
          <a:lstStyle/>
          <a:p>
            <a:r>
              <a:rPr lang="en-US" dirty="0" smtClean="0"/>
              <a:t>John Adams</a:t>
            </a:r>
            <a:endParaRPr lang="en-US" dirty="0"/>
          </a:p>
        </p:txBody>
      </p:sp>
      <p:sp>
        <p:nvSpPr>
          <p:cNvPr id="8" name="TextBox 7"/>
          <p:cNvSpPr txBox="1"/>
          <p:nvPr/>
        </p:nvSpPr>
        <p:spPr>
          <a:xfrm>
            <a:off x="2666863" y="6120560"/>
            <a:ext cx="1455885" cy="369332"/>
          </a:xfrm>
          <a:prstGeom prst="rect">
            <a:avLst/>
          </a:prstGeom>
          <a:noFill/>
        </p:spPr>
        <p:txBody>
          <a:bodyPr wrap="none" rtlCol="0">
            <a:spAutoFit/>
          </a:bodyPr>
          <a:lstStyle/>
          <a:p>
            <a:r>
              <a:rPr lang="en-US" dirty="0" smtClean="0"/>
              <a:t>John Marshall</a:t>
            </a:r>
            <a:endParaRPr lang="en-US" dirty="0"/>
          </a:p>
        </p:txBody>
      </p:sp>
      <p:pic>
        <p:nvPicPr>
          <p:cNvPr id="10" name="Picture 9" descr="Thomas_Jefferson_by_Rembrandt_Peale_1805_croppe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4353" y="1968501"/>
            <a:ext cx="1785273" cy="2217894"/>
          </a:xfrm>
          <a:prstGeom prst="rect">
            <a:avLst/>
          </a:prstGeom>
        </p:spPr>
      </p:pic>
      <p:sp>
        <p:nvSpPr>
          <p:cNvPr id="11" name="TextBox 10"/>
          <p:cNvSpPr txBox="1"/>
          <p:nvPr/>
        </p:nvSpPr>
        <p:spPr>
          <a:xfrm>
            <a:off x="6769626" y="3817063"/>
            <a:ext cx="1787669" cy="369332"/>
          </a:xfrm>
          <a:prstGeom prst="rect">
            <a:avLst/>
          </a:prstGeom>
          <a:noFill/>
        </p:spPr>
        <p:txBody>
          <a:bodyPr wrap="none" rtlCol="0">
            <a:spAutoFit/>
          </a:bodyPr>
          <a:lstStyle/>
          <a:p>
            <a:r>
              <a:rPr lang="en-US" dirty="0"/>
              <a:t>Thomas Jefferson</a:t>
            </a:r>
          </a:p>
        </p:txBody>
      </p:sp>
      <p:pic>
        <p:nvPicPr>
          <p:cNvPr id="12" name="Picture 11" descr="640px-James_Madison.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84353" y="4284724"/>
            <a:ext cx="1785273" cy="2205168"/>
          </a:xfrm>
          <a:prstGeom prst="rect">
            <a:avLst/>
          </a:prstGeom>
        </p:spPr>
      </p:pic>
      <p:sp>
        <p:nvSpPr>
          <p:cNvPr id="13" name="TextBox 12"/>
          <p:cNvSpPr txBox="1"/>
          <p:nvPr/>
        </p:nvSpPr>
        <p:spPr>
          <a:xfrm>
            <a:off x="6769626" y="6088404"/>
            <a:ext cx="1564200" cy="369332"/>
          </a:xfrm>
          <a:prstGeom prst="rect">
            <a:avLst/>
          </a:prstGeom>
          <a:noFill/>
        </p:spPr>
        <p:txBody>
          <a:bodyPr wrap="none" rtlCol="0">
            <a:spAutoFit/>
          </a:bodyPr>
          <a:lstStyle/>
          <a:p>
            <a:r>
              <a:rPr lang="en-US" dirty="0" smtClean="0"/>
              <a:t>James Madison</a:t>
            </a:r>
            <a:endParaRPr lang="en-US" dirty="0"/>
          </a:p>
        </p:txBody>
      </p:sp>
    </p:spTree>
    <p:extLst>
      <p:ext uri="{BB962C8B-B14F-4D97-AF65-F5344CB8AC3E}">
        <p14:creationId xmlns:p14="http://schemas.microsoft.com/office/powerpoint/2010/main" val="904410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a:solidFill>
                  <a:srgbClr val="534239"/>
                </a:solidFill>
              </a:rPr>
              <a:t>Marbury v. Madison (1803</a:t>
            </a:r>
            <a:r>
              <a:rPr lang="en-US" sz="3200" cap="small" dirty="0" smtClean="0">
                <a:solidFill>
                  <a:srgbClr val="534239"/>
                </a:solidFill>
              </a:rPr>
              <a:t>) </a:t>
            </a:r>
            <a:endParaRPr lang="en-US" sz="3200" dirty="0"/>
          </a:p>
        </p:txBody>
      </p:sp>
      <p:sp>
        <p:nvSpPr>
          <p:cNvPr id="3" name="Content Placeholder 2"/>
          <p:cNvSpPr>
            <a:spLocks noGrp="1"/>
          </p:cNvSpPr>
          <p:nvPr>
            <p:ph idx="1"/>
          </p:nvPr>
        </p:nvSpPr>
        <p:spPr/>
        <p:txBody>
          <a:bodyPr/>
          <a:lstStyle/>
          <a:p>
            <a:r>
              <a:rPr lang="en-US" i="1" dirty="0" smtClean="0"/>
              <a:t>Judiciary </a:t>
            </a:r>
            <a:r>
              <a:rPr lang="en-US" i="1" dirty="0"/>
              <a:t>Act of </a:t>
            </a:r>
            <a:r>
              <a:rPr lang="en-US" i="1" dirty="0" smtClean="0"/>
              <a:t>1801</a:t>
            </a:r>
          </a:p>
          <a:p>
            <a:pPr lvl="1"/>
            <a:r>
              <a:rPr lang="en-US" dirty="0" smtClean="0"/>
              <a:t>President to </a:t>
            </a:r>
            <a:r>
              <a:rPr lang="en-US" dirty="0"/>
              <a:t>appoint Federal judges and justices of the </a:t>
            </a:r>
            <a:r>
              <a:rPr lang="en-US" dirty="0" smtClean="0"/>
              <a:t>peace</a:t>
            </a:r>
          </a:p>
          <a:p>
            <a:pPr lvl="1"/>
            <a:r>
              <a:rPr lang="en-US" dirty="0" smtClean="0"/>
              <a:t>“Midnight Judges” (</a:t>
            </a:r>
            <a:r>
              <a:rPr lang="en-US" dirty="0"/>
              <a:t>16 </a:t>
            </a:r>
            <a:r>
              <a:rPr lang="en-US" dirty="0" smtClean="0"/>
              <a:t>circuit </a:t>
            </a:r>
            <a:r>
              <a:rPr lang="en-US" dirty="0"/>
              <a:t>judges and 42 </a:t>
            </a:r>
            <a:r>
              <a:rPr lang="en-US" dirty="0" smtClean="0"/>
              <a:t>justices </a:t>
            </a:r>
            <a:r>
              <a:rPr lang="en-US" dirty="0"/>
              <a:t>of the </a:t>
            </a:r>
            <a:r>
              <a:rPr lang="en-US" dirty="0" smtClean="0"/>
              <a:t>peace – all Federalists)</a:t>
            </a:r>
            <a:endParaRPr lang="en-US" dirty="0"/>
          </a:p>
        </p:txBody>
      </p:sp>
      <p:pic>
        <p:nvPicPr>
          <p:cNvPr id="4" name="Picture 3" descr="Marbu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713" y="4312636"/>
            <a:ext cx="1644126" cy="2125555"/>
          </a:xfrm>
          <a:prstGeom prst="rect">
            <a:avLst/>
          </a:prstGeom>
        </p:spPr>
      </p:pic>
      <p:sp>
        <p:nvSpPr>
          <p:cNvPr id="5" name="TextBox 4"/>
          <p:cNvSpPr txBox="1"/>
          <p:nvPr/>
        </p:nvSpPr>
        <p:spPr>
          <a:xfrm>
            <a:off x="3758839" y="6117699"/>
            <a:ext cx="1710725" cy="369332"/>
          </a:xfrm>
          <a:prstGeom prst="rect">
            <a:avLst/>
          </a:prstGeom>
          <a:noFill/>
        </p:spPr>
        <p:txBody>
          <a:bodyPr wrap="none" rtlCol="0">
            <a:spAutoFit/>
          </a:bodyPr>
          <a:lstStyle/>
          <a:p>
            <a:r>
              <a:rPr lang="en-US" dirty="0"/>
              <a:t>William Marbury</a:t>
            </a:r>
          </a:p>
        </p:txBody>
      </p:sp>
    </p:spTree>
    <p:extLst>
      <p:ext uri="{BB962C8B-B14F-4D97-AF65-F5344CB8AC3E}">
        <p14:creationId xmlns:p14="http://schemas.microsoft.com/office/powerpoint/2010/main" val="2465324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1325</TotalTime>
  <Words>4606</Words>
  <Application>Microsoft Macintosh PowerPoint</Application>
  <PresentationFormat>On-screen Show (4:3)</PresentationFormat>
  <Paragraphs>327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Formal</vt:lpstr>
      <vt:lpstr>U.S. Constitutional Law</vt:lpstr>
      <vt:lpstr>Creation of the U.S. Constitution</vt:lpstr>
      <vt:lpstr>Creation of the U.S. Constitution</vt:lpstr>
      <vt:lpstr>Creation of the U.S. Constitution</vt:lpstr>
      <vt:lpstr>Framework of U.S. Constitution</vt:lpstr>
      <vt:lpstr>Marbury v. Madison (1803)  </vt:lpstr>
      <vt:lpstr>John Marshall</vt:lpstr>
      <vt:lpstr>Federalist v. Democratic-Republican (Jeffersonian Republicans)</vt:lpstr>
      <vt:lpstr>Marbury v. Madison (1803) </vt:lpstr>
      <vt:lpstr>Marbury v. Madison (1803) </vt:lpstr>
      <vt:lpstr>Marbury v. Madison (1803) </vt:lpstr>
      <vt:lpstr>Marbury v. Madison (1803) </vt:lpstr>
      <vt:lpstr>McCulloch v. Maryland (1819) </vt:lpstr>
      <vt:lpstr>McCulloch v. Maryland (1819)</vt:lpstr>
      <vt:lpstr>McCulloch v. Maryland (1819)</vt:lpstr>
      <vt:lpstr>McCulloch v. Maryland (1819)</vt:lpstr>
      <vt:lpstr>McCulloch v. Maryland (1819)</vt:lpstr>
      <vt:lpstr>McCulloch v. Maryland (1819)</vt:lpstr>
      <vt:lpstr>Dred Scott v. Sandford (1857) </vt:lpstr>
      <vt:lpstr>Roger Taney</vt:lpstr>
      <vt:lpstr>PowerPoint Presentation</vt:lpstr>
      <vt:lpstr>Dred Scott v. Sandford (1857)</vt:lpstr>
      <vt:lpstr>Amendments to the Constitution</vt:lpstr>
      <vt:lpstr>Brown v. Board of Education (1954) </vt:lpstr>
      <vt:lpstr>Brown v. Board of Education (1954)</vt:lpstr>
      <vt:lpstr>PowerPoint Presentation</vt:lpstr>
      <vt:lpstr>Brown v. Board of Education (1954)</vt:lpstr>
      <vt:lpstr>PowerPoint Presentation</vt:lpstr>
      <vt:lpstr>Brown v. Board of Education (1954)</vt:lpstr>
      <vt:lpstr>Little Rock Nine (Arkansas, 1957)</vt:lpstr>
      <vt:lpstr>United States v. Nixon (1974) </vt:lpstr>
      <vt:lpstr>United States v. Nixon (1974)</vt:lpstr>
      <vt:lpstr>United States v. Nixon (1974)</vt:lpstr>
      <vt:lpstr>United States v. Nixon (1974)</vt:lpstr>
      <vt:lpstr>United States v. Nixon (1974)</vt:lpstr>
      <vt:lpstr>United States v. Nixon (1974)</vt:lpstr>
      <vt:lpstr>Miranda v. Arizona (1966) </vt:lpstr>
      <vt:lpstr>Miranda v. Arizona (1966)</vt:lpstr>
      <vt:lpstr>Miranda v. Arizona (1966)</vt:lpstr>
      <vt:lpstr>Miranda v. Arizona (1966)</vt:lpstr>
      <vt:lpstr>Miranda v. Arizona (1966)</vt:lpstr>
      <vt:lpstr>Miranda v. Arizona (1966)</vt:lpstr>
      <vt:lpstr>Roe v. Wade (1973) </vt:lpstr>
      <vt:lpstr>Roe v. Wade (1973)</vt:lpstr>
      <vt:lpstr>Roe v. Wade (1973)</vt:lpstr>
      <vt:lpstr>Roe v. Wade (1973)</vt:lpstr>
      <vt:lpstr>The Roberts Court (2010)</vt:lpstr>
    </vt:vector>
  </TitlesOfParts>
  <Company>Harvard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Constitutional Law</dc:title>
  <dc:creator>Xiaoyu Guo</dc:creator>
  <cp:lastModifiedBy>Xiaoyu Guo</cp:lastModifiedBy>
  <cp:revision>190</cp:revision>
  <cp:lastPrinted>2014-09-20T15:19:18Z</cp:lastPrinted>
  <dcterms:created xsi:type="dcterms:W3CDTF">2014-09-08T16:30:11Z</dcterms:created>
  <dcterms:modified xsi:type="dcterms:W3CDTF">2014-09-20T15:31:00Z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C:\Users\14905\Desktop\U.S. Constitutional Law Slides (1).pptx</vt:lpwstr>
  </property>
</Properties>
</file>