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5"/>
  </p:notesMasterIdLst>
  <p:handoutMasterIdLst>
    <p:handoutMasterId r:id="rId46"/>
  </p:handoutMasterIdLst>
  <p:sldIdLst>
    <p:sldId id="256" r:id="rId3"/>
    <p:sldId id="262" r:id="rId4"/>
    <p:sldId id="332" r:id="rId5"/>
    <p:sldId id="316" r:id="rId6"/>
    <p:sldId id="309" r:id="rId7"/>
    <p:sldId id="310" r:id="rId8"/>
    <p:sldId id="312" r:id="rId9"/>
    <p:sldId id="311" r:id="rId10"/>
    <p:sldId id="313" r:id="rId11"/>
    <p:sldId id="314" r:id="rId12"/>
    <p:sldId id="336" r:id="rId13"/>
    <p:sldId id="335" r:id="rId14"/>
    <p:sldId id="321" r:id="rId15"/>
    <p:sldId id="337" r:id="rId16"/>
    <p:sldId id="315" r:id="rId17"/>
    <p:sldId id="317" r:id="rId18"/>
    <p:sldId id="318" r:id="rId19"/>
    <p:sldId id="319" r:id="rId20"/>
    <p:sldId id="338" r:id="rId21"/>
    <p:sldId id="320" r:id="rId22"/>
    <p:sldId id="265" r:id="rId23"/>
    <p:sldId id="322" r:id="rId24"/>
    <p:sldId id="323" r:id="rId25"/>
    <p:sldId id="324" r:id="rId26"/>
    <p:sldId id="325" r:id="rId27"/>
    <p:sldId id="326" r:id="rId28"/>
    <p:sldId id="327" r:id="rId29"/>
    <p:sldId id="330" r:id="rId30"/>
    <p:sldId id="328" r:id="rId31"/>
    <p:sldId id="329" r:id="rId32"/>
    <p:sldId id="339" r:id="rId33"/>
    <p:sldId id="331" r:id="rId34"/>
    <p:sldId id="340" r:id="rId35"/>
    <p:sldId id="341" r:id="rId36"/>
    <p:sldId id="342" r:id="rId37"/>
    <p:sldId id="343" r:id="rId38"/>
    <p:sldId id="344" r:id="rId39"/>
    <p:sldId id="345" r:id="rId40"/>
    <p:sldId id="346" r:id="rId41"/>
    <p:sldId id="347" r:id="rId42"/>
    <p:sldId id="348" r:id="rId43"/>
    <p:sldId id="349" r:id="rId4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8" autoAdjust="0"/>
    <p:restoredTop sz="94660"/>
  </p:normalViewPr>
  <p:slideViewPr>
    <p:cSldViewPr>
      <p:cViewPr varScale="1">
        <p:scale>
          <a:sx n="116" d="100"/>
          <a:sy n="116" d="100"/>
        </p:scale>
        <p:origin x="240" y="108"/>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8/8/2016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8/8/2016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8527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306287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21</a:t>
            </a:fld>
            <a:endParaRPr lang="en-US"/>
          </a:p>
        </p:txBody>
      </p:sp>
    </p:spTree>
    <p:extLst>
      <p:ext uri="{BB962C8B-B14F-4D97-AF65-F5344CB8AC3E}">
        <p14:creationId xmlns:p14="http://schemas.microsoft.com/office/powerpoint/2010/main" val="16999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8/8/2016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8/8/2016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8/8/2016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t>8/8/2016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8/8/2016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t>8/8/2016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t>8/8/2016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8/8/2016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8/8/2016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8/8/2016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8/8/2016</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American isolationism</a:t>
            </a:r>
          </a:p>
        </p:txBody>
      </p:sp>
      <p:sp>
        <p:nvSpPr>
          <p:cNvPr id="3" name="Subtitle 2"/>
          <p:cNvSpPr>
            <a:spLocks noGrp="1"/>
          </p:cNvSpPr>
          <p:nvPr>
            <p:ph type="subTitle" idx="1"/>
          </p:nvPr>
        </p:nvSpPr>
        <p:spPr/>
        <p:txBody>
          <a:bodyPr/>
          <a:lstStyle/>
          <a:p>
            <a:r>
              <a:rPr lang="en-US" dirty="0"/>
              <a:t>History, Present and Myths</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612" y="609600"/>
            <a:ext cx="5867400" cy="5838063"/>
          </a:xfrm>
          <a:prstGeom prst="rect">
            <a:avLst/>
          </a:prstGeom>
        </p:spPr>
      </p:pic>
      <p:sp>
        <p:nvSpPr>
          <p:cNvPr id="5" name="TextBox 4"/>
          <p:cNvSpPr txBox="1"/>
          <p:nvPr/>
        </p:nvSpPr>
        <p:spPr>
          <a:xfrm>
            <a:off x="608012" y="457200"/>
            <a:ext cx="2438400" cy="757130"/>
          </a:xfrm>
          <a:prstGeom prst="rect">
            <a:avLst/>
          </a:prstGeom>
          <a:noFill/>
        </p:spPr>
        <p:txBody>
          <a:bodyPr wrap="square" rtlCol="0">
            <a:spAutoFit/>
          </a:bodyPr>
          <a:lstStyle/>
          <a:p>
            <a:pPr>
              <a:lnSpc>
                <a:spcPct val="90000"/>
              </a:lnSpc>
            </a:pPr>
            <a:r>
              <a:rPr lang="zh-CN" altLang="en-US" sz="2400" dirty="0"/>
              <a:t>美国中立宣言前内阁辩论</a:t>
            </a:r>
            <a:endParaRPr lang="en-US" sz="2400" dirty="0"/>
          </a:p>
        </p:txBody>
      </p:sp>
    </p:spTree>
    <p:extLst>
      <p:ext uri="{BB962C8B-B14F-4D97-AF65-F5344CB8AC3E}">
        <p14:creationId xmlns:p14="http://schemas.microsoft.com/office/powerpoint/2010/main" val="10797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012" y="1066800"/>
            <a:ext cx="9601200" cy="4496616"/>
          </a:xfrm>
          <a:prstGeom prst="rect">
            <a:avLst/>
          </a:prstGeom>
          <a:noFill/>
        </p:spPr>
        <p:txBody>
          <a:bodyPr wrap="square" rtlCol="0">
            <a:spAutoFit/>
          </a:bodyPr>
          <a:lstStyle/>
          <a:p>
            <a:pPr>
              <a:lnSpc>
                <a:spcPct val="90000"/>
              </a:lnSpc>
            </a:pPr>
            <a:r>
              <a:rPr lang="zh-CN" altLang="en-US" sz="2400" dirty="0"/>
              <a:t>华盛顿退位演说</a:t>
            </a:r>
            <a:endParaRPr lang="en-US" altLang="zh-CN" sz="2400" dirty="0"/>
          </a:p>
          <a:p>
            <a:pPr>
              <a:lnSpc>
                <a:spcPct val="90000"/>
              </a:lnSpc>
            </a:pPr>
            <a:endParaRPr lang="en-US" sz="2400" dirty="0"/>
          </a:p>
          <a:p>
            <a:pPr>
              <a:lnSpc>
                <a:spcPct val="90000"/>
              </a:lnSpc>
            </a:pPr>
            <a:r>
              <a:rPr lang="en-US" dirty="0"/>
              <a:t>The great rule of conduct for us in regard to foreign nations is in extending our commercial relations, to have with them as little political connection as possible. So far as we have already formed engagements, let them be fulfilled with perfect good faith. Here let us stop. </a:t>
            </a:r>
          </a:p>
          <a:p>
            <a:pPr>
              <a:lnSpc>
                <a:spcPct val="90000"/>
              </a:lnSpc>
            </a:pPr>
            <a:endParaRPr lang="en-US" dirty="0"/>
          </a:p>
          <a:p>
            <a:pPr>
              <a:lnSpc>
                <a:spcPct val="90000"/>
              </a:lnSpc>
            </a:pPr>
            <a:r>
              <a:rPr lang="en-US" dirty="0">
                <a:solidFill>
                  <a:srgbClr val="FF0000"/>
                </a:solidFill>
              </a:rPr>
              <a:t>Europe has a set of primary interests which to us have none; or a very remote relation.</a:t>
            </a:r>
            <a:r>
              <a:rPr lang="en-US" dirty="0"/>
              <a:t> Hence she must be engaged in frequent controversies, the causes of which are essentially foreign to our concerns. Hence, therefore, it must be unwise in us to implicate ourselves by artificial ties in the ordinary vicissitudes of her politics, or the ordinary combinations and collisions of her friendships or enmities……</a:t>
            </a:r>
            <a:endParaRPr lang="en-US" sz="2400" dirty="0"/>
          </a:p>
          <a:p>
            <a:pPr>
              <a:lnSpc>
                <a:spcPct val="90000"/>
              </a:lnSpc>
            </a:pPr>
            <a:endParaRPr lang="en-US" sz="2400" dirty="0"/>
          </a:p>
          <a:p>
            <a:r>
              <a:rPr lang="en-US" dirty="0"/>
              <a:t>Taking care always to keep ourselves by suitable establishments on a respectable defensive posture, </a:t>
            </a:r>
            <a:r>
              <a:rPr lang="en-US" dirty="0">
                <a:solidFill>
                  <a:srgbClr val="FF0000"/>
                </a:solidFill>
              </a:rPr>
              <a:t>we may safely trust to temporary alliances for extraordinary emergencies.</a:t>
            </a:r>
          </a:p>
        </p:txBody>
      </p:sp>
    </p:spTree>
    <p:extLst>
      <p:ext uri="{BB962C8B-B14F-4D97-AF65-F5344CB8AC3E}">
        <p14:creationId xmlns:p14="http://schemas.microsoft.com/office/powerpoint/2010/main" val="31049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812" y="533400"/>
            <a:ext cx="9601200" cy="5743111"/>
          </a:xfrm>
          <a:prstGeom prst="rect">
            <a:avLst/>
          </a:prstGeom>
          <a:noFill/>
        </p:spPr>
        <p:txBody>
          <a:bodyPr wrap="square" rtlCol="0">
            <a:spAutoFit/>
          </a:bodyPr>
          <a:lstStyle/>
          <a:p>
            <a:pPr>
              <a:lnSpc>
                <a:spcPct val="90000"/>
              </a:lnSpc>
            </a:pPr>
            <a:r>
              <a:rPr lang="zh-CN" altLang="en-US" sz="2400" dirty="0"/>
              <a:t>亚当斯</a:t>
            </a:r>
            <a:endParaRPr lang="en-US" altLang="zh-CN" sz="2400" dirty="0"/>
          </a:p>
          <a:p>
            <a:pPr>
              <a:lnSpc>
                <a:spcPct val="90000"/>
              </a:lnSpc>
            </a:pPr>
            <a:endParaRPr lang="en-US" sz="2400" dirty="0"/>
          </a:p>
          <a:p>
            <a:pPr>
              <a:lnSpc>
                <a:spcPct val="90000"/>
              </a:lnSpc>
            </a:pPr>
            <a:r>
              <a:rPr lang="zh-CN" altLang="en-US" sz="2400" dirty="0"/>
              <a:t>在大陆会议中敦促</a:t>
            </a:r>
            <a:r>
              <a:rPr lang="en-US" altLang="zh-CN" sz="2400" dirty="0"/>
              <a:t>”enter only into treaties of commerce, and to lay it down, as a first principle and a maxim never to be forgotten, to maintain an entire neutrality in all future European wars.”</a:t>
            </a:r>
          </a:p>
          <a:p>
            <a:pPr>
              <a:lnSpc>
                <a:spcPct val="90000"/>
              </a:lnSpc>
            </a:pPr>
            <a:endParaRPr lang="en-US" altLang="zh-CN" sz="2400" dirty="0"/>
          </a:p>
          <a:p>
            <a:pPr>
              <a:lnSpc>
                <a:spcPct val="90000"/>
              </a:lnSpc>
            </a:pPr>
            <a:r>
              <a:rPr lang="en-US" altLang="zh-CN" sz="2400" dirty="0"/>
              <a:t>Americans, aquatic as the tortoises and sea-fowl, would never be content to stay at home economically.</a:t>
            </a:r>
          </a:p>
          <a:p>
            <a:pPr>
              <a:lnSpc>
                <a:spcPct val="90000"/>
              </a:lnSpc>
            </a:pPr>
            <a:endParaRPr lang="en-US" sz="2400" dirty="0"/>
          </a:p>
          <a:p>
            <a:pPr>
              <a:lnSpc>
                <a:spcPct val="90000"/>
              </a:lnSpc>
            </a:pPr>
            <a:r>
              <a:rPr lang="en-US" sz="2400" dirty="0"/>
              <a:t>In 1784, to Elbridge Gerry, the United States shared North America with two hostile European neighbors, while several other had holdings in the West Indies, so America was bound to “have commercial connections with near all of” these countries, and that “commercial connections will involve us in perpetual disputes and frequent wars if we do not keep up our part.”</a:t>
            </a:r>
          </a:p>
        </p:txBody>
      </p:sp>
    </p:spTree>
    <p:extLst>
      <p:ext uri="{BB962C8B-B14F-4D97-AF65-F5344CB8AC3E}">
        <p14:creationId xmlns:p14="http://schemas.microsoft.com/office/powerpoint/2010/main" val="329527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12" y="914400"/>
            <a:ext cx="8059932" cy="4946272"/>
          </a:xfrm>
          <a:prstGeom prst="rect">
            <a:avLst/>
          </a:prstGeom>
        </p:spPr>
      </p:pic>
      <p:sp>
        <p:nvSpPr>
          <p:cNvPr id="3" name="TextBox 2"/>
          <p:cNvSpPr txBox="1"/>
          <p:nvPr/>
        </p:nvSpPr>
        <p:spPr>
          <a:xfrm>
            <a:off x="608012" y="457200"/>
            <a:ext cx="2209800" cy="757130"/>
          </a:xfrm>
          <a:prstGeom prst="rect">
            <a:avLst/>
          </a:prstGeom>
          <a:noFill/>
        </p:spPr>
        <p:txBody>
          <a:bodyPr wrap="square" rtlCol="0">
            <a:spAutoFit/>
          </a:bodyPr>
          <a:lstStyle/>
          <a:p>
            <a:pPr>
              <a:lnSpc>
                <a:spcPct val="90000"/>
              </a:lnSpc>
            </a:pPr>
            <a:r>
              <a:rPr lang="zh-CN" altLang="en-US" sz="2400" dirty="0"/>
              <a:t>美法准战争</a:t>
            </a:r>
            <a:endParaRPr lang="en-US" altLang="zh-CN" sz="2400" dirty="0"/>
          </a:p>
          <a:p>
            <a:pPr>
              <a:lnSpc>
                <a:spcPct val="90000"/>
              </a:lnSpc>
            </a:pPr>
            <a:r>
              <a:rPr lang="zh-CN" altLang="en-US" sz="2400" dirty="0"/>
              <a:t>海上冲突图</a:t>
            </a:r>
            <a:endParaRPr lang="en-US" sz="2400" dirty="0"/>
          </a:p>
        </p:txBody>
      </p:sp>
    </p:spTree>
    <p:extLst>
      <p:ext uri="{BB962C8B-B14F-4D97-AF65-F5344CB8AC3E}">
        <p14:creationId xmlns:p14="http://schemas.microsoft.com/office/powerpoint/2010/main" val="428169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012" y="609600"/>
            <a:ext cx="9601200" cy="6814173"/>
          </a:xfrm>
          <a:prstGeom prst="rect">
            <a:avLst/>
          </a:prstGeom>
          <a:noFill/>
        </p:spPr>
        <p:txBody>
          <a:bodyPr wrap="square" rtlCol="0">
            <a:spAutoFit/>
          </a:bodyPr>
          <a:lstStyle/>
          <a:p>
            <a:pPr>
              <a:lnSpc>
                <a:spcPct val="90000"/>
              </a:lnSpc>
            </a:pPr>
            <a:r>
              <a:rPr lang="zh-CN" altLang="en-US" sz="2400" dirty="0"/>
              <a:t>杰斐逊</a:t>
            </a:r>
            <a:endParaRPr lang="en-US" altLang="zh-CN" sz="2400" dirty="0"/>
          </a:p>
          <a:p>
            <a:pPr>
              <a:lnSpc>
                <a:spcPct val="90000"/>
              </a:lnSpc>
            </a:pPr>
            <a:endParaRPr lang="en-US" sz="2400" dirty="0"/>
          </a:p>
          <a:p>
            <a:pPr>
              <a:lnSpc>
                <a:spcPct val="90000"/>
              </a:lnSpc>
            </a:pPr>
            <a:r>
              <a:rPr lang="zh-CN" altLang="en-US" sz="2400" dirty="0"/>
              <a:t>就职演说中：</a:t>
            </a:r>
            <a:r>
              <a:rPr lang="en-US" altLang="zh-CN" sz="2400" dirty="0"/>
              <a:t>”</a:t>
            </a:r>
            <a:r>
              <a:rPr lang="en-US" dirty="0"/>
              <a:t> </a:t>
            </a:r>
            <a:r>
              <a:rPr lang="en-US" sz="2400" dirty="0"/>
              <a:t>peace, commerce and honest friendship with all nations, entangling alliances with none.</a:t>
            </a:r>
            <a:r>
              <a:rPr lang="en-US" altLang="zh-CN" sz="2400" dirty="0"/>
              <a:t>”</a:t>
            </a:r>
          </a:p>
          <a:p>
            <a:pPr>
              <a:lnSpc>
                <a:spcPct val="90000"/>
              </a:lnSpc>
            </a:pPr>
            <a:endParaRPr lang="en-US" sz="2400" dirty="0"/>
          </a:p>
          <a:p>
            <a:pPr>
              <a:lnSpc>
                <a:spcPct val="90000"/>
              </a:lnSpc>
            </a:pPr>
            <a:r>
              <a:rPr lang="zh-CN" altLang="en-US" sz="2400" dirty="0"/>
              <a:t>但实际上，在私人信件中，他给和平列了很多条件：</a:t>
            </a:r>
            <a:endParaRPr lang="en-US" altLang="zh-CN" sz="2400" dirty="0"/>
          </a:p>
          <a:p>
            <a:pPr marL="457200" indent="-457200">
              <a:lnSpc>
                <a:spcPct val="90000"/>
              </a:lnSpc>
              <a:buAutoNum type="arabicPeriod"/>
            </a:pPr>
            <a:r>
              <a:rPr lang="en-US" altLang="zh-CN" sz="2400" dirty="0"/>
              <a:t>1806</a:t>
            </a:r>
            <a:r>
              <a:rPr lang="zh-CN" altLang="en-US" sz="2400" dirty="0"/>
              <a:t>年给杰克逊中他说“任何时候敌意的侵犯让我们不得不付诸于战争，我们将让全世界知道我们既是正直的朋友也是可怕的敌人。”</a:t>
            </a:r>
            <a:endParaRPr lang="en-US" altLang="zh-CN" sz="2400" dirty="0"/>
          </a:p>
          <a:p>
            <a:pPr marL="457200" indent="-457200">
              <a:lnSpc>
                <a:spcPct val="90000"/>
              </a:lnSpc>
              <a:buAutoNum type="arabicPeriod"/>
            </a:pPr>
            <a:r>
              <a:rPr lang="en-US" altLang="zh-CN" sz="2400" dirty="0"/>
              <a:t>1811</a:t>
            </a:r>
            <a:r>
              <a:rPr lang="zh-CN" altLang="en-US" sz="2400" dirty="0"/>
              <a:t>年一封信上说“如果和平变得比战争更丢人，那我们将选择后者。”</a:t>
            </a:r>
            <a:endParaRPr lang="en-US" altLang="zh-CN" sz="2400" dirty="0"/>
          </a:p>
          <a:p>
            <a:pPr marL="457200" indent="-457200">
              <a:lnSpc>
                <a:spcPct val="90000"/>
              </a:lnSpc>
              <a:buAutoNum type="arabicPeriod"/>
            </a:pPr>
            <a:r>
              <a:rPr lang="zh-CN" altLang="en-US" sz="2400" dirty="0"/>
              <a:t>“容忍侮辱并不是躲避战争的方法”</a:t>
            </a:r>
            <a:endParaRPr lang="en-US" altLang="zh-CN" sz="2400" dirty="0"/>
          </a:p>
          <a:p>
            <a:pPr marL="457200" indent="-457200">
              <a:lnSpc>
                <a:spcPct val="90000"/>
              </a:lnSpc>
              <a:buAutoNum type="arabicPeriod"/>
            </a:pPr>
            <a:r>
              <a:rPr lang="zh-CN" altLang="en-US" sz="2400" dirty="0"/>
              <a:t>“在任何情况下，战争都比任何形式向任何人进贡要强”</a:t>
            </a:r>
            <a:endParaRPr lang="en-US" altLang="zh-CN" sz="2400" dirty="0"/>
          </a:p>
          <a:p>
            <a:pPr marL="457200" indent="-457200">
              <a:lnSpc>
                <a:spcPct val="90000"/>
              </a:lnSpc>
              <a:buAutoNum type="arabicPeriod"/>
            </a:pPr>
            <a:r>
              <a:rPr lang="zh-CN" altLang="en-US" sz="2400" dirty="0"/>
              <a:t>“绝对不付赎金。”</a:t>
            </a:r>
            <a:endParaRPr lang="en-US" altLang="zh-CN" sz="2400" dirty="0"/>
          </a:p>
          <a:p>
            <a:pPr marL="457200" indent="-457200">
              <a:lnSpc>
                <a:spcPct val="90000"/>
              </a:lnSpc>
              <a:buAutoNum type="arabicPeriod"/>
            </a:pPr>
            <a:r>
              <a:rPr lang="zh-CN" altLang="en-US" sz="2400" dirty="0"/>
              <a:t>“如果现在</a:t>
            </a:r>
            <a:r>
              <a:rPr lang="en-US" altLang="zh-CN" sz="2400" dirty="0"/>
              <a:t>【</a:t>
            </a:r>
            <a:r>
              <a:rPr lang="zh-CN" altLang="en-US" sz="2400" dirty="0"/>
              <a:t>英国</a:t>
            </a:r>
            <a:r>
              <a:rPr lang="en-US" altLang="zh-CN" sz="2400" dirty="0"/>
              <a:t>】</a:t>
            </a:r>
            <a:r>
              <a:rPr lang="zh-CN" altLang="en-US" sz="2400" dirty="0"/>
              <a:t>这个提案会让我们介入战争，那么这将不能是它的战争，而应当是我们的战争</a:t>
            </a:r>
            <a:r>
              <a:rPr lang="en-US" altLang="zh-CN" sz="2400" dirty="0"/>
              <a:t>……</a:t>
            </a:r>
            <a:r>
              <a:rPr lang="zh-CN" altLang="en-US" sz="2400" dirty="0"/>
              <a:t>如果我们能够成功的分裂欧洲列强，把他们中间最强大的一员拉到我们的身边，我们当然应该这么做！”</a:t>
            </a:r>
            <a:endParaRPr lang="en-US" altLang="zh-CN" sz="2400" dirty="0"/>
          </a:p>
          <a:p>
            <a:r>
              <a:rPr lang="en-US" sz="2400" dirty="0"/>
              <a:t/>
            </a:r>
            <a:br>
              <a:rPr lang="en-US" sz="2400" dirty="0"/>
            </a:br>
            <a:endParaRPr lang="en-US" sz="2400" dirty="0"/>
          </a:p>
          <a:p>
            <a:pPr>
              <a:lnSpc>
                <a:spcPct val="90000"/>
              </a:lnSpc>
            </a:pPr>
            <a:endParaRPr lang="en-US" sz="2400" dirty="0"/>
          </a:p>
        </p:txBody>
      </p:sp>
    </p:spTree>
    <p:extLst>
      <p:ext uri="{BB962C8B-B14F-4D97-AF65-F5344CB8AC3E}">
        <p14:creationId xmlns:p14="http://schemas.microsoft.com/office/powerpoint/2010/main" val="40869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27" y="0"/>
            <a:ext cx="9316694" cy="6858000"/>
          </a:xfrm>
          <a:prstGeom prst="rect">
            <a:avLst/>
          </a:prstGeom>
        </p:spPr>
      </p:pic>
      <p:sp>
        <p:nvSpPr>
          <p:cNvPr id="4" name="TextBox 3"/>
          <p:cNvSpPr txBox="1"/>
          <p:nvPr/>
        </p:nvSpPr>
        <p:spPr>
          <a:xfrm>
            <a:off x="379412" y="304800"/>
            <a:ext cx="2209800" cy="757130"/>
          </a:xfrm>
          <a:prstGeom prst="rect">
            <a:avLst/>
          </a:prstGeom>
          <a:noFill/>
        </p:spPr>
        <p:txBody>
          <a:bodyPr wrap="square" rtlCol="0">
            <a:spAutoFit/>
          </a:bodyPr>
          <a:lstStyle/>
          <a:p>
            <a:pPr>
              <a:lnSpc>
                <a:spcPct val="90000"/>
              </a:lnSpc>
            </a:pPr>
            <a:r>
              <a:rPr lang="zh-CN" altLang="en-US" sz="2400" dirty="0"/>
              <a:t>路易斯安那</a:t>
            </a:r>
            <a:endParaRPr lang="en-US" altLang="zh-CN" sz="2400" dirty="0"/>
          </a:p>
          <a:p>
            <a:pPr>
              <a:lnSpc>
                <a:spcPct val="90000"/>
              </a:lnSpc>
            </a:pPr>
            <a:r>
              <a:rPr lang="zh-CN" altLang="en-US" sz="2400" dirty="0"/>
              <a:t>殖民地购买</a:t>
            </a:r>
            <a:endParaRPr lang="en-US" sz="2400" dirty="0"/>
          </a:p>
        </p:txBody>
      </p:sp>
    </p:spTree>
    <p:extLst>
      <p:ext uri="{BB962C8B-B14F-4D97-AF65-F5344CB8AC3E}">
        <p14:creationId xmlns:p14="http://schemas.microsoft.com/office/powerpoint/2010/main" val="333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412" y="8860"/>
            <a:ext cx="6498145" cy="6858000"/>
          </a:xfrm>
          <a:prstGeom prst="rect">
            <a:avLst/>
          </a:prstGeom>
        </p:spPr>
      </p:pic>
      <p:sp>
        <p:nvSpPr>
          <p:cNvPr id="3" name="TextBox 2"/>
          <p:cNvSpPr txBox="1"/>
          <p:nvPr/>
        </p:nvSpPr>
        <p:spPr>
          <a:xfrm>
            <a:off x="531812" y="381000"/>
            <a:ext cx="2362200" cy="757130"/>
          </a:xfrm>
          <a:prstGeom prst="rect">
            <a:avLst/>
          </a:prstGeom>
          <a:noFill/>
        </p:spPr>
        <p:txBody>
          <a:bodyPr wrap="square" rtlCol="0">
            <a:spAutoFit/>
          </a:bodyPr>
          <a:lstStyle/>
          <a:p>
            <a:pPr>
              <a:lnSpc>
                <a:spcPct val="90000"/>
              </a:lnSpc>
            </a:pPr>
            <a:r>
              <a:rPr lang="en-US" altLang="zh-CN" sz="2400" dirty="0"/>
              <a:t>1812</a:t>
            </a:r>
            <a:r>
              <a:rPr lang="zh-CN" altLang="en-US" sz="2400" dirty="0"/>
              <a:t>年</a:t>
            </a:r>
            <a:endParaRPr lang="en-US" altLang="zh-CN" sz="2400" dirty="0"/>
          </a:p>
          <a:p>
            <a:pPr>
              <a:lnSpc>
                <a:spcPct val="90000"/>
              </a:lnSpc>
            </a:pPr>
            <a:r>
              <a:rPr lang="zh-CN" altLang="en-US" sz="2400" dirty="0"/>
              <a:t>第二次英美战争</a:t>
            </a:r>
            <a:endParaRPr lang="en-US" sz="2400" dirty="0"/>
          </a:p>
        </p:txBody>
      </p:sp>
    </p:spTree>
    <p:extLst>
      <p:ext uri="{BB962C8B-B14F-4D97-AF65-F5344CB8AC3E}">
        <p14:creationId xmlns:p14="http://schemas.microsoft.com/office/powerpoint/2010/main" val="277118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212" y="-15949"/>
            <a:ext cx="8388991" cy="6858000"/>
          </a:xfrm>
          <a:prstGeom prst="rect">
            <a:avLst/>
          </a:prstGeom>
        </p:spPr>
      </p:pic>
      <p:sp>
        <p:nvSpPr>
          <p:cNvPr id="4" name="TextBox 3"/>
          <p:cNvSpPr txBox="1"/>
          <p:nvPr/>
        </p:nvSpPr>
        <p:spPr>
          <a:xfrm>
            <a:off x="531812" y="381000"/>
            <a:ext cx="2209800" cy="757130"/>
          </a:xfrm>
          <a:prstGeom prst="rect">
            <a:avLst/>
          </a:prstGeom>
          <a:noFill/>
        </p:spPr>
        <p:txBody>
          <a:bodyPr wrap="square" rtlCol="0">
            <a:spAutoFit/>
          </a:bodyPr>
          <a:lstStyle/>
          <a:p>
            <a:pPr>
              <a:lnSpc>
                <a:spcPct val="90000"/>
              </a:lnSpc>
            </a:pPr>
            <a:r>
              <a:rPr lang="zh-CN" altLang="en-US" sz="2400" dirty="0"/>
              <a:t>美国从西班牙兼并佛罗里达</a:t>
            </a:r>
            <a:endParaRPr lang="en-US" sz="2400" dirty="0"/>
          </a:p>
        </p:txBody>
      </p:sp>
    </p:spTree>
    <p:extLst>
      <p:ext uri="{BB962C8B-B14F-4D97-AF65-F5344CB8AC3E}">
        <p14:creationId xmlns:p14="http://schemas.microsoft.com/office/powerpoint/2010/main" val="10793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812" y="0"/>
            <a:ext cx="4518660" cy="6858000"/>
          </a:xfrm>
          <a:prstGeom prst="rect">
            <a:avLst/>
          </a:prstGeom>
        </p:spPr>
      </p:pic>
      <p:sp>
        <p:nvSpPr>
          <p:cNvPr id="3" name="TextBox 2"/>
          <p:cNvSpPr txBox="1"/>
          <p:nvPr/>
        </p:nvSpPr>
        <p:spPr>
          <a:xfrm>
            <a:off x="455612" y="381000"/>
            <a:ext cx="2209800" cy="757130"/>
          </a:xfrm>
          <a:prstGeom prst="rect">
            <a:avLst/>
          </a:prstGeom>
          <a:noFill/>
        </p:spPr>
        <p:txBody>
          <a:bodyPr wrap="square" rtlCol="0">
            <a:spAutoFit/>
          </a:bodyPr>
          <a:lstStyle/>
          <a:p>
            <a:pPr>
              <a:lnSpc>
                <a:spcPct val="90000"/>
              </a:lnSpc>
            </a:pPr>
            <a:r>
              <a:rPr lang="zh-CN" altLang="en-US" sz="2400" dirty="0"/>
              <a:t>门罗宣言前</a:t>
            </a:r>
            <a:endParaRPr lang="en-US" altLang="zh-CN" sz="2400" dirty="0"/>
          </a:p>
          <a:p>
            <a:pPr>
              <a:lnSpc>
                <a:spcPct val="90000"/>
              </a:lnSpc>
            </a:pPr>
            <a:r>
              <a:rPr lang="zh-CN" altLang="en-US" sz="2400" dirty="0"/>
              <a:t>美洲局势</a:t>
            </a:r>
            <a:endParaRPr lang="en-US" sz="2400" dirty="0"/>
          </a:p>
        </p:txBody>
      </p:sp>
    </p:spTree>
    <p:extLst>
      <p:ext uri="{BB962C8B-B14F-4D97-AF65-F5344CB8AC3E}">
        <p14:creationId xmlns:p14="http://schemas.microsoft.com/office/powerpoint/2010/main" val="130656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813" y="304800"/>
            <a:ext cx="9240012" cy="6553200"/>
          </a:xfrm>
          <a:prstGeom prst="rect">
            <a:avLst/>
          </a:prstGeom>
        </p:spPr>
      </p:pic>
      <p:sp>
        <p:nvSpPr>
          <p:cNvPr id="3" name="TextBox 2"/>
          <p:cNvSpPr txBox="1"/>
          <p:nvPr/>
        </p:nvSpPr>
        <p:spPr>
          <a:xfrm>
            <a:off x="379412" y="304800"/>
            <a:ext cx="2444433" cy="424732"/>
          </a:xfrm>
          <a:prstGeom prst="rect">
            <a:avLst/>
          </a:prstGeom>
          <a:noFill/>
        </p:spPr>
        <p:txBody>
          <a:bodyPr wrap="square" rtlCol="0">
            <a:spAutoFit/>
          </a:bodyPr>
          <a:lstStyle/>
          <a:p>
            <a:pPr>
              <a:lnSpc>
                <a:spcPct val="90000"/>
              </a:lnSpc>
            </a:pPr>
            <a:r>
              <a:rPr lang="zh-CN" altLang="en-US" sz="2400" dirty="0"/>
              <a:t>波士顿倾茶事件</a:t>
            </a:r>
            <a:endParaRPr lang="en-US" sz="2400" dirty="0"/>
          </a:p>
        </p:txBody>
      </p:sp>
    </p:spTree>
    <p:extLst>
      <p:ext uri="{BB962C8B-B14F-4D97-AF65-F5344CB8AC3E}">
        <p14:creationId xmlns:p14="http://schemas.microsoft.com/office/powerpoint/2010/main" val="7542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Disclaimer</a:t>
            </a:r>
          </a:p>
        </p:txBody>
      </p:sp>
      <p:sp>
        <p:nvSpPr>
          <p:cNvPr id="3" name="Content Placeholder 2"/>
          <p:cNvSpPr>
            <a:spLocks noGrp="1"/>
          </p:cNvSpPr>
          <p:nvPr>
            <p:ph idx="1"/>
          </p:nvPr>
        </p:nvSpPr>
        <p:spPr/>
        <p:txBody>
          <a:bodyPr/>
          <a:lstStyle/>
          <a:p>
            <a:r>
              <a:rPr lang="zh-CN" altLang="en-US" dirty="0"/>
              <a:t>今天主要谈历史，现实部分只会在最后涉及</a:t>
            </a:r>
            <a:endParaRPr lang="en-US" altLang="zh-CN" dirty="0"/>
          </a:p>
          <a:p>
            <a:r>
              <a:rPr lang="zh-CN" altLang="en-US" dirty="0"/>
              <a:t>强调孤立主义的危险，不代表支持干涉主义</a:t>
            </a:r>
            <a:endParaRPr lang="en-US" altLang="zh-CN" dirty="0"/>
          </a:p>
          <a:p>
            <a:r>
              <a:rPr lang="zh-CN" altLang="en-US" dirty="0"/>
              <a:t>有些细节，如美国外交背后的现实主义、理想主义等等，限于时间原因无法深入</a:t>
            </a:r>
            <a:endParaRPr lang="en-US" altLang="zh-CN" dirty="0"/>
          </a:p>
          <a:p>
            <a:pPr marL="45720" indent="0">
              <a:buNone/>
            </a:pPr>
            <a:endParaRPr lang="en-US" altLang="zh-CN" dirty="0"/>
          </a:p>
          <a:p>
            <a:endParaRPr lang="en-US" altLang="zh-CN" dirty="0"/>
          </a:p>
          <a:p>
            <a:pPr marL="45720" indent="0">
              <a:buNone/>
            </a:pPr>
            <a:endParaRPr lang="en-US" altLang="zh-CN" dirty="0"/>
          </a:p>
          <a:p>
            <a:pPr marL="45720" indent="0">
              <a:buNone/>
            </a:pPr>
            <a:endParaRPr lang="en-US" dirty="0"/>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212" y="609600"/>
            <a:ext cx="8788400" cy="5727700"/>
          </a:xfrm>
          <a:prstGeom prst="rect">
            <a:avLst/>
          </a:prstGeom>
        </p:spPr>
      </p:pic>
      <p:sp>
        <p:nvSpPr>
          <p:cNvPr id="4" name="TextBox 3"/>
          <p:cNvSpPr txBox="1"/>
          <p:nvPr/>
        </p:nvSpPr>
        <p:spPr>
          <a:xfrm>
            <a:off x="379412" y="381000"/>
            <a:ext cx="2209800" cy="424732"/>
          </a:xfrm>
          <a:prstGeom prst="rect">
            <a:avLst/>
          </a:prstGeom>
          <a:noFill/>
        </p:spPr>
        <p:txBody>
          <a:bodyPr wrap="square" rtlCol="0">
            <a:spAutoFit/>
          </a:bodyPr>
          <a:lstStyle/>
          <a:p>
            <a:pPr>
              <a:lnSpc>
                <a:spcPct val="90000"/>
              </a:lnSpc>
            </a:pPr>
            <a:r>
              <a:rPr lang="zh-CN" altLang="en-US" sz="2400" dirty="0"/>
              <a:t>中国皇后号</a:t>
            </a:r>
            <a:endParaRPr lang="en-US" sz="2400" dirty="0"/>
          </a:p>
        </p:txBody>
      </p:sp>
    </p:spTree>
    <p:extLst>
      <p:ext uri="{BB962C8B-B14F-4D97-AF65-F5344CB8AC3E}">
        <p14:creationId xmlns:p14="http://schemas.microsoft.com/office/powerpoint/2010/main" val="95650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t>扩张主义亚洲版 </a:t>
            </a:r>
            <a:r>
              <a:rPr lang="en-US" altLang="zh-CN" dirty="0"/>
              <a:t>(Meet Opium traders)</a:t>
            </a:r>
            <a:endParaRPr lang="en-US" dirty="0"/>
          </a:p>
        </p:txBody>
      </p:sp>
      <p:sp>
        <p:nvSpPr>
          <p:cNvPr id="6" name="Text Placeholder 5"/>
          <p:cNvSpPr>
            <a:spLocks noGrp="1"/>
          </p:cNvSpPr>
          <p:nvPr>
            <p:ph type="body" idx="1"/>
          </p:nvPr>
        </p:nvSpPr>
        <p:spPr/>
        <p:txBody>
          <a:bodyPr/>
          <a:lstStyle/>
          <a:p>
            <a:pPr algn="ctr"/>
            <a:r>
              <a:rPr lang="en-US" altLang="zh-CN" dirty="0"/>
              <a:t>JOHN JACOB ASTOR</a:t>
            </a:r>
          </a:p>
          <a:p>
            <a:pPr algn="ctr"/>
            <a:r>
              <a:rPr lang="zh-CN" altLang="en-US" dirty="0"/>
              <a:t>皮草贸易的千万富翁</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156569" y="2743200"/>
            <a:ext cx="2830612" cy="3429000"/>
          </a:xfrm>
        </p:spPr>
      </p:pic>
      <p:sp>
        <p:nvSpPr>
          <p:cNvPr id="8" name="Text Placeholder 7"/>
          <p:cNvSpPr>
            <a:spLocks noGrp="1"/>
          </p:cNvSpPr>
          <p:nvPr>
            <p:ph type="body" sz="quarter" idx="3"/>
          </p:nvPr>
        </p:nvSpPr>
        <p:spPr/>
        <p:txBody>
          <a:bodyPr>
            <a:normAutofit/>
          </a:bodyPr>
          <a:lstStyle/>
          <a:p>
            <a:pPr algn="ctr"/>
            <a:r>
              <a:rPr lang="en-US" altLang="zh-CN" dirty="0"/>
              <a:t>Stephen Girard</a:t>
            </a:r>
          </a:p>
          <a:p>
            <a:pPr algn="ctr"/>
            <a:r>
              <a:rPr lang="zh-CN" altLang="en-US" dirty="0"/>
              <a:t>按</a:t>
            </a:r>
            <a:r>
              <a:rPr lang="en-US" altLang="zh-CN" dirty="0"/>
              <a:t>GDP</a:t>
            </a:r>
            <a:r>
              <a:rPr lang="zh-CN" altLang="en-US" dirty="0"/>
              <a:t>计算美国史最富四人之一</a:t>
            </a:r>
            <a:endParaRPr lang="en-US" dirty="0"/>
          </a:p>
        </p:txBody>
      </p:sp>
      <p:pic>
        <p:nvPicPr>
          <p:cNvPr id="7" name="Content Placeholder 6"/>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283741" y="2743200"/>
            <a:ext cx="2666418" cy="3429000"/>
          </a:xfr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387855"/>
            <a:ext cx="9144000" cy="6149869"/>
          </a:xfrm>
          <a:prstGeom prst="rect">
            <a:avLst/>
          </a:prstGeom>
        </p:spPr>
      </p:pic>
    </p:spTree>
    <p:extLst>
      <p:ext uri="{BB962C8B-B14F-4D97-AF65-F5344CB8AC3E}">
        <p14:creationId xmlns:p14="http://schemas.microsoft.com/office/powerpoint/2010/main" val="39906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012" y="21265"/>
            <a:ext cx="6731779" cy="6858000"/>
          </a:xfrm>
          <a:prstGeom prst="rect">
            <a:avLst/>
          </a:prstGeom>
        </p:spPr>
      </p:pic>
      <p:sp>
        <p:nvSpPr>
          <p:cNvPr id="4" name="TextBox 3"/>
          <p:cNvSpPr txBox="1"/>
          <p:nvPr/>
        </p:nvSpPr>
        <p:spPr>
          <a:xfrm>
            <a:off x="455612" y="381000"/>
            <a:ext cx="2209800" cy="757130"/>
          </a:xfrm>
          <a:prstGeom prst="rect">
            <a:avLst/>
          </a:prstGeom>
          <a:noFill/>
        </p:spPr>
        <p:txBody>
          <a:bodyPr wrap="square" rtlCol="0">
            <a:spAutoFit/>
          </a:bodyPr>
          <a:lstStyle/>
          <a:p>
            <a:pPr>
              <a:lnSpc>
                <a:spcPct val="90000"/>
              </a:lnSpc>
            </a:pPr>
            <a:r>
              <a:rPr lang="zh-CN" altLang="en-US" sz="2400" dirty="0"/>
              <a:t>俄勒冈领地</a:t>
            </a:r>
            <a:endParaRPr lang="en-US" altLang="zh-CN" sz="2400" dirty="0"/>
          </a:p>
          <a:p>
            <a:pPr>
              <a:lnSpc>
                <a:spcPct val="90000"/>
              </a:lnSpc>
            </a:pPr>
            <a:r>
              <a:rPr lang="zh-CN" altLang="en-US" sz="2400" dirty="0"/>
              <a:t>争端和分割</a:t>
            </a:r>
            <a:endParaRPr lang="en-US" sz="2400" dirty="0"/>
          </a:p>
        </p:txBody>
      </p:sp>
    </p:spTree>
    <p:extLst>
      <p:ext uri="{BB962C8B-B14F-4D97-AF65-F5344CB8AC3E}">
        <p14:creationId xmlns:p14="http://schemas.microsoft.com/office/powerpoint/2010/main" val="30776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475" y="0"/>
            <a:ext cx="7988350" cy="6857997"/>
          </a:xfrm>
          <a:prstGeom prst="rect">
            <a:avLst/>
          </a:prstGeom>
        </p:spPr>
      </p:pic>
      <p:sp>
        <p:nvSpPr>
          <p:cNvPr id="3" name="TextBox 2"/>
          <p:cNvSpPr txBox="1"/>
          <p:nvPr/>
        </p:nvSpPr>
        <p:spPr>
          <a:xfrm>
            <a:off x="455612" y="381000"/>
            <a:ext cx="2209800" cy="424732"/>
          </a:xfrm>
          <a:prstGeom prst="rect">
            <a:avLst/>
          </a:prstGeom>
          <a:noFill/>
        </p:spPr>
        <p:txBody>
          <a:bodyPr wrap="square" rtlCol="0">
            <a:spAutoFit/>
          </a:bodyPr>
          <a:lstStyle/>
          <a:p>
            <a:pPr>
              <a:lnSpc>
                <a:spcPct val="90000"/>
              </a:lnSpc>
            </a:pPr>
            <a:r>
              <a:rPr lang="zh-CN" altLang="en-US" sz="2400" dirty="0"/>
              <a:t>美墨战争</a:t>
            </a:r>
            <a:endParaRPr lang="en-US" sz="2400" dirty="0"/>
          </a:p>
        </p:txBody>
      </p:sp>
    </p:spTree>
    <p:extLst>
      <p:ext uri="{BB962C8B-B14F-4D97-AF65-F5344CB8AC3E}">
        <p14:creationId xmlns:p14="http://schemas.microsoft.com/office/powerpoint/2010/main" val="387048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212" y="1143000"/>
            <a:ext cx="6080234" cy="4364525"/>
          </a:xfrm>
          <a:prstGeom prst="rect">
            <a:avLst/>
          </a:prstGeom>
        </p:spPr>
      </p:pic>
      <p:sp>
        <p:nvSpPr>
          <p:cNvPr id="4" name="TextBox 3"/>
          <p:cNvSpPr txBox="1"/>
          <p:nvPr/>
        </p:nvSpPr>
        <p:spPr>
          <a:xfrm>
            <a:off x="684212" y="609600"/>
            <a:ext cx="2209800" cy="1089529"/>
          </a:xfrm>
          <a:prstGeom prst="rect">
            <a:avLst/>
          </a:prstGeom>
          <a:noFill/>
        </p:spPr>
        <p:txBody>
          <a:bodyPr wrap="square" rtlCol="0">
            <a:spAutoFit/>
          </a:bodyPr>
          <a:lstStyle/>
          <a:p>
            <a:pPr>
              <a:lnSpc>
                <a:spcPct val="90000"/>
              </a:lnSpc>
            </a:pPr>
            <a:r>
              <a:rPr lang="zh-CN" altLang="en-US" sz="2400" dirty="0"/>
              <a:t>中国：</a:t>
            </a:r>
            <a:endParaRPr lang="en-US" altLang="zh-CN" sz="2400" dirty="0"/>
          </a:p>
          <a:p>
            <a:pPr>
              <a:lnSpc>
                <a:spcPct val="90000"/>
              </a:lnSpc>
            </a:pPr>
            <a:r>
              <a:rPr lang="zh-CN" altLang="en-US" sz="2400" dirty="0"/>
              <a:t>望</a:t>
            </a:r>
            <a:r>
              <a:rPr lang="zh-CN" altLang="en-US" sz="2400" dirty="0" smtClean="0"/>
              <a:t>厦条</a:t>
            </a:r>
            <a:r>
              <a:rPr lang="zh-CN" altLang="en-US" sz="2400" dirty="0"/>
              <a:t>约</a:t>
            </a:r>
            <a:endParaRPr lang="en-US" altLang="zh-CN" sz="2400" dirty="0"/>
          </a:p>
          <a:p>
            <a:pPr>
              <a:lnSpc>
                <a:spcPct val="90000"/>
              </a:lnSpc>
            </a:pPr>
            <a:r>
              <a:rPr lang="zh-CN" altLang="en-US" sz="2400" dirty="0"/>
              <a:t>天津条约</a:t>
            </a:r>
            <a:endParaRPr lang="en-US" altLang="zh-CN" sz="2400" dirty="0"/>
          </a:p>
        </p:txBody>
      </p:sp>
    </p:spTree>
    <p:extLst>
      <p:ext uri="{BB962C8B-B14F-4D97-AF65-F5344CB8AC3E}">
        <p14:creationId xmlns:p14="http://schemas.microsoft.com/office/powerpoint/2010/main" val="76181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212" y="1295400"/>
            <a:ext cx="7156548" cy="4331150"/>
          </a:xfrm>
          <a:prstGeom prst="rect">
            <a:avLst/>
          </a:prstGeom>
        </p:spPr>
      </p:pic>
      <p:sp>
        <p:nvSpPr>
          <p:cNvPr id="3" name="TextBox 2"/>
          <p:cNvSpPr txBox="1"/>
          <p:nvPr/>
        </p:nvSpPr>
        <p:spPr>
          <a:xfrm>
            <a:off x="531812" y="609600"/>
            <a:ext cx="2667000" cy="757130"/>
          </a:xfrm>
          <a:prstGeom prst="rect">
            <a:avLst/>
          </a:prstGeom>
          <a:noFill/>
        </p:spPr>
        <p:txBody>
          <a:bodyPr wrap="square" rtlCol="0">
            <a:spAutoFit/>
          </a:bodyPr>
          <a:lstStyle/>
          <a:p>
            <a:pPr>
              <a:lnSpc>
                <a:spcPct val="90000"/>
              </a:lnSpc>
            </a:pPr>
            <a:r>
              <a:rPr lang="zh-CN" altLang="en-US" sz="2400" dirty="0"/>
              <a:t>黑船事件：</a:t>
            </a:r>
            <a:endParaRPr lang="en-US" altLang="zh-CN" sz="2400" dirty="0"/>
          </a:p>
          <a:p>
            <a:pPr>
              <a:lnSpc>
                <a:spcPct val="90000"/>
              </a:lnSpc>
            </a:pPr>
            <a:r>
              <a:rPr lang="zh-CN" altLang="en-US" sz="2400" dirty="0"/>
              <a:t>佩里强迫日本开门</a:t>
            </a:r>
            <a:endParaRPr lang="en-US" sz="2400" dirty="0"/>
          </a:p>
        </p:txBody>
      </p:sp>
    </p:spTree>
    <p:extLst>
      <p:ext uri="{BB962C8B-B14F-4D97-AF65-F5344CB8AC3E}">
        <p14:creationId xmlns:p14="http://schemas.microsoft.com/office/powerpoint/2010/main" val="21072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255" y="990600"/>
            <a:ext cx="8235570" cy="4844116"/>
          </a:xfrm>
          <a:prstGeom prst="rect">
            <a:avLst/>
          </a:prstGeom>
        </p:spPr>
      </p:pic>
      <p:sp>
        <p:nvSpPr>
          <p:cNvPr id="4" name="TextBox 3"/>
          <p:cNvSpPr txBox="1"/>
          <p:nvPr/>
        </p:nvSpPr>
        <p:spPr>
          <a:xfrm>
            <a:off x="531812" y="533400"/>
            <a:ext cx="2438400" cy="757130"/>
          </a:xfrm>
          <a:prstGeom prst="rect">
            <a:avLst/>
          </a:prstGeom>
          <a:noFill/>
        </p:spPr>
        <p:txBody>
          <a:bodyPr wrap="square" rtlCol="0">
            <a:spAutoFit/>
          </a:bodyPr>
          <a:lstStyle/>
          <a:p>
            <a:pPr>
              <a:lnSpc>
                <a:spcPct val="90000"/>
              </a:lnSpc>
            </a:pPr>
            <a:r>
              <a:rPr lang="zh-CN" altLang="en-US" sz="2400" dirty="0"/>
              <a:t>朝鲜：</a:t>
            </a:r>
            <a:r>
              <a:rPr lang="en-US" altLang="zh-CN" sz="2400" dirty="0"/>
              <a:t/>
            </a:r>
            <a:br>
              <a:rPr lang="en-US" altLang="zh-CN" sz="2400" dirty="0"/>
            </a:br>
            <a:r>
              <a:rPr lang="zh-CN" altLang="en-US" sz="2400" dirty="0"/>
              <a:t>舍门将军号事件</a:t>
            </a:r>
            <a:endParaRPr lang="en-US" sz="2400" dirty="0"/>
          </a:p>
        </p:txBody>
      </p:sp>
    </p:spTree>
    <p:extLst>
      <p:ext uri="{BB962C8B-B14F-4D97-AF65-F5344CB8AC3E}">
        <p14:creationId xmlns:p14="http://schemas.microsoft.com/office/powerpoint/2010/main" val="342387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012" y="838200"/>
            <a:ext cx="8096251" cy="5181600"/>
          </a:xfrm>
          <a:prstGeom prst="rect">
            <a:avLst/>
          </a:prstGeom>
        </p:spPr>
      </p:pic>
      <p:sp>
        <p:nvSpPr>
          <p:cNvPr id="3" name="TextBox 2"/>
          <p:cNvSpPr txBox="1"/>
          <p:nvPr/>
        </p:nvSpPr>
        <p:spPr>
          <a:xfrm>
            <a:off x="531812" y="459635"/>
            <a:ext cx="2209800" cy="757130"/>
          </a:xfrm>
          <a:prstGeom prst="rect">
            <a:avLst/>
          </a:prstGeom>
          <a:noFill/>
        </p:spPr>
        <p:txBody>
          <a:bodyPr wrap="square" rtlCol="0">
            <a:spAutoFit/>
          </a:bodyPr>
          <a:lstStyle/>
          <a:p>
            <a:pPr>
              <a:lnSpc>
                <a:spcPct val="90000"/>
              </a:lnSpc>
            </a:pPr>
            <a:r>
              <a:rPr lang="zh-CN" altLang="en-US" sz="2400" dirty="0"/>
              <a:t>美国并购俄属阿拉斯加</a:t>
            </a:r>
            <a:endParaRPr lang="en-US" sz="2400" dirty="0"/>
          </a:p>
        </p:txBody>
      </p:sp>
    </p:spTree>
    <p:extLst>
      <p:ext uri="{BB962C8B-B14F-4D97-AF65-F5344CB8AC3E}">
        <p14:creationId xmlns:p14="http://schemas.microsoft.com/office/powerpoint/2010/main" val="28248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012" y="0"/>
            <a:ext cx="8743950" cy="6858000"/>
          </a:xfrm>
          <a:prstGeom prst="rect">
            <a:avLst/>
          </a:prstGeom>
        </p:spPr>
      </p:pic>
      <p:sp>
        <p:nvSpPr>
          <p:cNvPr id="3" name="TextBox 2"/>
          <p:cNvSpPr txBox="1"/>
          <p:nvPr/>
        </p:nvSpPr>
        <p:spPr>
          <a:xfrm>
            <a:off x="455612" y="381000"/>
            <a:ext cx="2209800" cy="757130"/>
          </a:xfrm>
          <a:prstGeom prst="rect">
            <a:avLst/>
          </a:prstGeom>
          <a:noFill/>
        </p:spPr>
        <p:txBody>
          <a:bodyPr wrap="square" rtlCol="0">
            <a:spAutoFit/>
          </a:bodyPr>
          <a:lstStyle/>
          <a:p>
            <a:pPr>
              <a:lnSpc>
                <a:spcPct val="90000"/>
              </a:lnSpc>
            </a:pPr>
            <a:r>
              <a:rPr lang="zh-CN" altLang="en-US" sz="2400" dirty="0"/>
              <a:t>美国幕后颠覆夏威夷王国</a:t>
            </a:r>
            <a:endParaRPr lang="en-US" sz="2400" dirty="0"/>
          </a:p>
        </p:txBody>
      </p:sp>
    </p:spTree>
    <p:extLst>
      <p:ext uri="{BB962C8B-B14F-4D97-AF65-F5344CB8AC3E}">
        <p14:creationId xmlns:p14="http://schemas.microsoft.com/office/powerpoint/2010/main" val="129163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什么是孤立主义？（读者看法）</a:t>
            </a:r>
            <a:endParaRPr lang="en-US" dirty="0"/>
          </a:p>
        </p:txBody>
      </p:sp>
      <p:sp>
        <p:nvSpPr>
          <p:cNvPr id="3" name="Content Placeholder 2"/>
          <p:cNvSpPr>
            <a:spLocks noGrp="1"/>
          </p:cNvSpPr>
          <p:nvPr>
            <p:ph idx="1"/>
          </p:nvPr>
        </p:nvSpPr>
        <p:spPr/>
        <p:txBody>
          <a:bodyPr>
            <a:normAutofit/>
          </a:bodyPr>
          <a:lstStyle/>
          <a:p>
            <a:r>
              <a:rPr lang="zh-CN" altLang="en-US" dirty="0"/>
              <a:t>着重发展单边外交关系，不同与同本国有历史仇恨历史遗留问题的国家进行建交。</a:t>
            </a:r>
            <a:endParaRPr lang="en-US" altLang="zh-CN" dirty="0"/>
          </a:p>
          <a:p>
            <a:r>
              <a:rPr lang="zh-CN" altLang="en-US" dirty="0"/>
              <a:t>以下答案来自维基百科：孤立主义外交通常是由防务和经济上的两方面政策组成。在防务上，孤立主义采取不干涉原则，即除自卫战争外不主动卷入任何外部军事冲突；在经济文化上，通过立法最大程度限制与国外的贸易和文化交流。</a:t>
            </a:r>
          </a:p>
          <a:p>
            <a:r>
              <a:rPr lang="zh-CN" altLang="en-US" dirty="0"/>
              <a:t>不干涉 不主动卷入外交冲突 不热心对外贸易</a:t>
            </a:r>
            <a:endParaRPr lang="en-US" altLang="zh-CN" dirty="0"/>
          </a:p>
          <a:p>
            <a:r>
              <a:rPr lang="zh-CN" altLang="en-US" dirty="0"/>
              <a:t>美国只管自己的事情不参与国际政治事务</a:t>
            </a:r>
            <a:endParaRPr lang="en-US" altLang="zh-CN" dirty="0"/>
          </a:p>
          <a:p>
            <a:r>
              <a:rPr lang="zh-CN" altLang="en-US" dirty="0"/>
              <a:t>美国建国时百废待兴，为了避免参与欧洲搅屎而建立的“跟我没关系”外交传统。</a:t>
            </a:r>
            <a:endParaRPr lang="en-US" altLang="zh-CN" dirty="0"/>
          </a:p>
          <a:p>
            <a:pPr marL="45720" indent="0">
              <a:buNone/>
            </a:pPr>
            <a:endParaRPr lang="en-US" dirty="0"/>
          </a:p>
        </p:txBody>
      </p:sp>
    </p:spTree>
    <p:extLst>
      <p:ext uri="{BB962C8B-B14F-4D97-AF65-F5344CB8AC3E}">
        <p14:creationId xmlns:p14="http://schemas.microsoft.com/office/powerpoint/2010/main" val="397125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812" y="0"/>
            <a:ext cx="6839237" cy="6858000"/>
          </a:xfrm>
          <a:prstGeom prst="rect">
            <a:avLst/>
          </a:prstGeom>
        </p:spPr>
      </p:pic>
      <p:sp>
        <p:nvSpPr>
          <p:cNvPr id="4" name="TextBox 3"/>
          <p:cNvSpPr txBox="1"/>
          <p:nvPr/>
        </p:nvSpPr>
        <p:spPr>
          <a:xfrm>
            <a:off x="531812" y="381000"/>
            <a:ext cx="2209800" cy="757130"/>
          </a:xfrm>
          <a:prstGeom prst="rect">
            <a:avLst/>
          </a:prstGeom>
          <a:noFill/>
        </p:spPr>
        <p:txBody>
          <a:bodyPr wrap="square" rtlCol="0">
            <a:spAutoFit/>
          </a:bodyPr>
          <a:lstStyle/>
          <a:p>
            <a:pPr>
              <a:lnSpc>
                <a:spcPct val="90000"/>
              </a:lnSpc>
            </a:pPr>
            <a:r>
              <a:rPr lang="zh-CN" altLang="en-US" sz="2400" dirty="0"/>
              <a:t>美西战争</a:t>
            </a:r>
            <a:endParaRPr lang="en-US" altLang="zh-CN" sz="2400" dirty="0"/>
          </a:p>
          <a:p>
            <a:pPr>
              <a:lnSpc>
                <a:spcPct val="90000"/>
              </a:lnSpc>
            </a:pPr>
            <a:r>
              <a:rPr lang="zh-CN" altLang="en-US" sz="2400" dirty="0"/>
              <a:t>亚洲战场</a:t>
            </a:r>
            <a:endParaRPr lang="en-US" sz="2400" dirty="0"/>
          </a:p>
        </p:txBody>
      </p:sp>
    </p:spTree>
    <p:extLst>
      <p:ext uri="{BB962C8B-B14F-4D97-AF65-F5344CB8AC3E}">
        <p14:creationId xmlns:p14="http://schemas.microsoft.com/office/powerpoint/2010/main" val="26762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12" y="381000"/>
            <a:ext cx="2209800" cy="1089529"/>
          </a:xfrm>
          <a:prstGeom prst="rect">
            <a:avLst/>
          </a:prstGeom>
          <a:noFill/>
        </p:spPr>
        <p:txBody>
          <a:bodyPr wrap="square" rtlCol="0">
            <a:spAutoFit/>
          </a:bodyPr>
          <a:lstStyle/>
          <a:p>
            <a:pPr>
              <a:lnSpc>
                <a:spcPct val="90000"/>
              </a:lnSpc>
            </a:pPr>
            <a:endParaRPr lang="en-US" altLang="zh-CN" sz="2400" dirty="0"/>
          </a:p>
          <a:p>
            <a:pPr>
              <a:lnSpc>
                <a:spcPct val="90000"/>
              </a:lnSpc>
            </a:pPr>
            <a:r>
              <a:rPr lang="zh-CN" altLang="en-US" sz="2400" dirty="0"/>
              <a:t>中国：</a:t>
            </a:r>
            <a:endParaRPr lang="en-US" altLang="zh-CN" sz="2400" dirty="0"/>
          </a:p>
          <a:p>
            <a:pPr>
              <a:lnSpc>
                <a:spcPct val="90000"/>
              </a:lnSpc>
            </a:pPr>
            <a:r>
              <a:rPr lang="zh-CN" altLang="en-US" sz="2400" dirty="0"/>
              <a:t>门户开放</a:t>
            </a:r>
            <a:endParaRPr lang="en-US" altLang="zh-CN" sz="2400" dirty="0"/>
          </a:p>
        </p:txBody>
      </p:sp>
      <p:pic>
        <p:nvPicPr>
          <p:cNvPr id="5" name="Picture Placeholder 15"/>
          <p:cNvPicPr>
            <a:picLocks noChangeAspect="1"/>
          </p:cNvPicPr>
          <p:nvPr/>
        </p:nvPicPr>
        <p:blipFill>
          <a:blip r:embed="rId2">
            <a:extLst>
              <a:ext uri="{28A0092B-C50C-407E-A947-70E740481C1C}">
                <a14:useLocalDpi xmlns:a14="http://schemas.microsoft.com/office/drawing/2010/main" val="0"/>
              </a:ext>
            </a:extLst>
          </a:blip>
          <a:srcRect l="11432" r="11432"/>
          <a:stretch>
            <a:fillRect/>
          </a:stretch>
        </p:blipFill>
        <p:spPr>
          <a:xfrm>
            <a:off x="5865813" y="685800"/>
            <a:ext cx="5638800" cy="5486400"/>
          </a:xfrm>
          <a:prstGeom prst="rect">
            <a:avLst/>
          </a:prstGeom>
        </p:spPr>
      </p:pic>
    </p:spTree>
    <p:extLst>
      <p:ext uri="{BB962C8B-B14F-4D97-AF65-F5344CB8AC3E}">
        <p14:creationId xmlns:p14="http://schemas.microsoft.com/office/powerpoint/2010/main" val="121148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859" y="685800"/>
            <a:ext cx="8994966" cy="5599367"/>
          </a:xfrm>
          <a:prstGeom prst="rect">
            <a:avLst/>
          </a:prstGeom>
        </p:spPr>
      </p:pic>
      <p:sp>
        <p:nvSpPr>
          <p:cNvPr id="6" name="TextBox 5"/>
          <p:cNvSpPr txBox="1"/>
          <p:nvPr/>
        </p:nvSpPr>
        <p:spPr>
          <a:xfrm>
            <a:off x="531812" y="457200"/>
            <a:ext cx="2209800" cy="424732"/>
          </a:xfrm>
          <a:prstGeom prst="rect">
            <a:avLst/>
          </a:prstGeom>
          <a:noFill/>
        </p:spPr>
        <p:txBody>
          <a:bodyPr wrap="square" rtlCol="0">
            <a:spAutoFit/>
          </a:bodyPr>
          <a:lstStyle/>
          <a:p>
            <a:pPr>
              <a:lnSpc>
                <a:spcPct val="90000"/>
              </a:lnSpc>
            </a:pPr>
            <a:r>
              <a:rPr lang="zh-CN" altLang="en-US" sz="2400" dirty="0"/>
              <a:t>太平洋帝国</a:t>
            </a:r>
            <a:endParaRPr lang="en-US" altLang="zh-CN" sz="2400" dirty="0"/>
          </a:p>
        </p:txBody>
      </p:sp>
    </p:spTree>
    <p:extLst>
      <p:ext uri="{BB962C8B-B14F-4D97-AF65-F5344CB8AC3E}">
        <p14:creationId xmlns:p14="http://schemas.microsoft.com/office/powerpoint/2010/main" val="355287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世纪第一阶段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4" name="Picture Placeholder 7"/>
          <p:cNvPicPr>
            <a:picLocks noChangeAspect="1"/>
          </p:cNvPicPr>
          <p:nvPr/>
        </p:nvPicPr>
        <p:blipFill>
          <a:blip r:embed="rId2">
            <a:extLst>
              <a:ext uri="{28A0092B-C50C-407E-A947-70E740481C1C}">
                <a14:useLocalDpi xmlns:a14="http://schemas.microsoft.com/office/drawing/2010/main" val="0"/>
              </a:ext>
            </a:extLst>
          </a:blip>
          <a:srcRect l="13877" r="13877"/>
          <a:stretch>
            <a:fillRect/>
          </a:stretch>
        </p:blipFill>
        <p:spPr>
          <a:xfrm>
            <a:off x="3808412" y="881932"/>
            <a:ext cx="5638800" cy="5486400"/>
          </a:xfrm>
          <a:prstGeom prst="rect">
            <a:avLst/>
          </a:prstGeom>
        </p:spPr>
      </p:pic>
    </p:spTree>
    <p:extLst>
      <p:ext uri="{BB962C8B-B14F-4D97-AF65-F5344CB8AC3E}">
        <p14:creationId xmlns:p14="http://schemas.microsoft.com/office/powerpoint/2010/main" val="34605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世纪第一阶段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5" name="Picture Placeholder 4"/>
          <p:cNvPicPr>
            <a:picLocks noChangeAspect="1"/>
          </p:cNvPicPr>
          <p:nvPr/>
        </p:nvPicPr>
        <p:blipFill>
          <a:blip r:embed="rId2">
            <a:extLst>
              <a:ext uri="{28A0092B-C50C-407E-A947-70E740481C1C}">
                <a14:useLocalDpi xmlns:a14="http://schemas.microsoft.com/office/drawing/2010/main" val="0"/>
              </a:ext>
            </a:extLst>
          </a:blip>
          <a:srcRect t="10328" b="10328"/>
          <a:stretch>
            <a:fillRect/>
          </a:stretch>
        </p:blipFill>
        <p:spPr>
          <a:xfrm>
            <a:off x="4265612" y="1000579"/>
            <a:ext cx="5638800" cy="5486400"/>
          </a:xfrm>
          <a:prstGeom prst="rect">
            <a:avLst/>
          </a:prstGeom>
        </p:spPr>
      </p:pic>
    </p:spTree>
    <p:extLst>
      <p:ext uri="{BB962C8B-B14F-4D97-AF65-F5344CB8AC3E}">
        <p14:creationId xmlns:p14="http://schemas.microsoft.com/office/powerpoint/2010/main" val="31915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世纪第一阶段</a:t>
            </a:r>
            <a:endParaRPr lang="en-US" altLang="zh-CN" sz="2400" dirty="0"/>
          </a:p>
          <a:p>
            <a:pPr>
              <a:lnSpc>
                <a:spcPct val="90000"/>
              </a:lnSpc>
            </a:pPr>
            <a:endParaRPr lang="en-US" altLang="zh-CN" sz="2400" dirty="0"/>
          </a:p>
          <a:p>
            <a:pPr>
              <a:lnSpc>
                <a:spcPct val="90000"/>
              </a:lnSpc>
            </a:pPr>
            <a:r>
              <a:rPr lang="zh-CN" altLang="en-US" sz="2400" dirty="0"/>
              <a:t>收缩期</a:t>
            </a:r>
            <a:endParaRPr lang="en-US" altLang="zh-CN"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612" y="1447800"/>
            <a:ext cx="6096000" cy="4952999"/>
          </a:xfrm>
          <a:prstGeom prst="rect">
            <a:avLst/>
          </a:prstGeom>
        </p:spPr>
      </p:pic>
    </p:spTree>
    <p:extLst>
      <p:ext uri="{BB962C8B-B14F-4D97-AF65-F5344CB8AC3E}">
        <p14:creationId xmlns:p14="http://schemas.microsoft.com/office/powerpoint/2010/main" val="49520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世纪第一阶段</a:t>
            </a:r>
            <a:endParaRPr lang="en-US" altLang="zh-CN" sz="2400" dirty="0"/>
          </a:p>
          <a:p>
            <a:pPr>
              <a:lnSpc>
                <a:spcPct val="90000"/>
              </a:lnSpc>
            </a:pPr>
            <a:endParaRPr lang="en-US" altLang="zh-CN" sz="2400" dirty="0"/>
          </a:p>
          <a:p>
            <a:pPr>
              <a:lnSpc>
                <a:spcPct val="90000"/>
              </a:lnSpc>
            </a:pPr>
            <a:r>
              <a:rPr lang="zh-CN" altLang="en-US" sz="2400" dirty="0"/>
              <a:t>收缩期</a:t>
            </a:r>
            <a:endParaRPr lang="en-US" altLang="zh-CN"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7412" y="1066800"/>
            <a:ext cx="7303041" cy="5491887"/>
          </a:xfrm>
          <a:prstGeom prst="rect">
            <a:avLst/>
          </a:prstGeom>
        </p:spPr>
      </p:pic>
    </p:spTree>
    <p:extLst>
      <p:ext uri="{BB962C8B-B14F-4D97-AF65-F5344CB8AC3E}">
        <p14:creationId xmlns:p14="http://schemas.microsoft.com/office/powerpoint/2010/main" val="24852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世纪第二阶段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012" y="609600"/>
            <a:ext cx="4722697" cy="6096000"/>
          </a:xfrm>
          <a:prstGeom prst="rect">
            <a:avLst/>
          </a:prstGeom>
        </p:spPr>
      </p:pic>
    </p:spTree>
    <p:extLst>
      <p:ext uri="{BB962C8B-B14F-4D97-AF65-F5344CB8AC3E}">
        <p14:creationId xmlns:p14="http://schemas.microsoft.com/office/powerpoint/2010/main" val="54961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世纪第二阶段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212" y="762000"/>
            <a:ext cx="7993515" cy="5696712"/>
          </a:xfrm>
          <a:prstGeom prst="rect">
            <a:avLst/>
          </a:prstGeom>
        </p:spPr>
      </p:pic>
    </p:spTree>
    <p:extLst>
      <p:ext uri="{BB962C8B-B14F-4D97-AF65-F5344CB8AC3E}">
        <p14:creationId xmlns:p14="http://schemas.microsoft.com/office/powerpoint/2010/main" val="15022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世纪第二阶段</a:t>
            </a:r>
            <a:endParaRPr lang="en-US" altLang="zh-CN" sz="2400" dirty="0"/>
          </a:p>
          <a:p>
            <a:pPr>
              <a:lnSpc>
                <a:spcPct val="90000"/>
              </a:lnSpc>
            </a:pPr>
            <a:endParaRPr lang="en-US" altLang="zh-CN" sz="2400" dirty="0"/>
          </a:p>
          <a:p>
            <a:pPr>
              <a:lnSpc>
                <a:spcPct val="90000"/>
              </a:lnSpc>
            </a:pPr>
            <a:r>
              <a:rPr lang="zh-CN" altLang="en-US" sz="2400" dirty="0"/>
              <a:t>收缩期</a:t>
            </a:r>
            <a:endParaRPr lang="en-US" altLang="zh-CN"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212" y="914400"/>
            <a:ext cx="7207094" cy="5405320"/>
          </a:xfrm>
          <a:prstGeom prst="rect">
            <a:avLst/>
          </a:prstGeom>
        </p:spPr>
      </p:pic>
    </p:spTree>
    <p:extLst>
      <p:ext uri="{BB962C8B-B14F-4D97-AF65-F5344CB8AC3E}">
        <p14:creationId xmlns:p14="http://schemas.microsoft.com/office/powerpoint/2010/main" val="174118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殖民地时期</a:t>
            </a:r>
            <a:endParaRPr lang="en-US" dirty="0"/>
          </a:p>
        </p:txBody>
      </p:sp>
      <p:sp>
        <p:nvSpPr>
          <p:cNvPr id="3" name="Content Placeholder 2"/>
          <p:cNvSpPr>
            <a:spLocks noGrp="1"/>
          </p:cNvSpPr>
          <p:nvPr>
            <p:ph idx="1"/>
          </p:nvPr>
        </p:nvSpPr>
        <p:spPr/>
        <p:txBody>
          <a:bodyPr>
            <a:normAutofit fontScale="92500" lnSpcReduction="20000"/>
          </a:bodyPr>
          <a:lstStyle/>
          <a:p>
            <a:pPr marL="45720" indent="0" algn="ctr">
              <a:buNone/>
            </a:pPr>
            <a:r>
              <a:rPr lang="en-US" altLang="zh-CN" sz="3400" b="1" dirty="0"/>
              <a:t>Charter of 1606 (Virginia)</a:t>
            </a:r>
            <a:endParaRPr lang="en-US" sz="3400" b="1" dirty="0"/>
          </a:p>
          <a:p>
            <a:pPr marL="45720" indent="0">
              <a:buNone/>
            </a:pPr>
            <a:r>
              <a:rPr lang="en-US" dirty="0">
                <a:solidFill>
                  <a:srgbClr val="FF0000"/>
                </a:solidFill>
                <a:latin typeface="Times New Roman" panose="02020603050405020304" pitchFamily="18" charset="0"/>
                <a:cs typeface="Times New Roman" panose="02020603050405020304" pitchFamily="18" charset="0"/>
              </a:rPr>
              <a:t>JAMES</a:t>
            </a:r>
            <a:r>
              <a:rPr lang="en-US" dirty="0">
                <a:latin typeface="Times New Roman" panose="02020603050405020304" pitchFamily="18" charset="0"/>
                <a:cs typeface="Times New Roman" panose="02020603050405020304" pitchFamily="18" charset="0"/>
              </a:rPr>
              <a:t>, by the Grace of God, King of England, Scotland, France and Ireland, Defender of the Faith, &amp;c. WHEREAS our loving and well-disposed Subjects, Sir Thorn as Gales, and Sir George Somers, Knights, Richard </a:t>
            </a:r>
            <a:r>
              <a:rPr lang="en-US" dirty="0" err="1">
                <a:latin typeface="Times New Roman" panose="02020603050405020304" pitchFamily="18" charset="0"/>
                <a:cs typeface="Times New Roman" panose="02020603050405020304" pitchFamily="18" charset="0"/>
              </a:rPr>
              <a:t>Hackluit</a:t>
            </a:r>
            <a:r>
              <a:rPr lang="en-US" dirty="0">
                <a:latin typeface="Times New Roman" panose="02020603050405020304" pitchFamily="18" charset="0"/>
                <a:cs typeface="Times New Roman" panose="02020603050405020304" pitchFamily="18" charset="0"/>
              </a:rPr>
              <a:t>, Clerk, </a:t>
            </a:r>
            <a:r>
              <a:rPr lang="en-US" dirty="0" err="1">
                <a:latin typeface="Times New Roman" panose="02020603050405020304" pitchFamily="18" charset="0"/>
                <a:cs typeface="Times New Roman" panose="02020603050405020304" pitchFamily="18" charset="0"/>
              </a:rPr>
              <a:t>Prebendary</a:t>
            </a:r>
            <a:r>
              <a:rPr lang="en-US" dirty="0">
                <a:latin typeface="Times New Roman" panose="02020603050405020304" pitchFamily="18" charset="0"/>
                <a:cs typeface="Times New Roman" panose="02020603050405020304" pitchFamily="18" charset="0"/>
              </a:rPr>
              <a:t> of Westminster, and Edward-Maria Wingfield, Thomas </a:t>
            </a:r>
            <a:r>
              <a:rPr lang="en-US" dirty="0" err="1">
                <a:latin typeface="Times New Roman" panose="02020603050405020304" pitchFamily="18" charset="0"/>
                <a:cs typeface="Times New Roman" panose="02020603050405020304" pitchFamily="18" charset="0"/>
              </a:rPr>
              <a:t>Hanharm</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Ralegh</a:t>
            </a:r>
            <a:r>
              <a:rPr lang="en-US" dirty="0">
                <a:latin typeface="Times New Roman" panose="02020603050405020304" pitchFamily="18" charset="0"/>
                <a:cs typeface="Times New Roman" panose="02020603050405020304" pitchFamily="18" charset="0"/>
              </a:rPr>
              <a:t> Gilbert, </a:t>
            </a:r>
            <a:r>
              <a:rPr lang="en-US" dirty="0" err="1">
                <a:latin typeface="Times New Roman" panose="02020603050405020304" pitchFamily="18" charset="0"/>
                <a:cs typeface="Times New Roman" panose="02020603050405020304" pitchFamily="18" charset="0"/>
              </a:rPr>
              <a:t>Esqrs</a:t>
            </a:r>
            <a:r>
              <a:rPr lang="en-US" dirty="0">
                <a:latin typeface="Times New Roman" panose="02020603050405020304" pitchFamily="18" charset="0"/>
                <a:cs typeface="Times New Roman" panose="02020603050405020304" pitchFamily="18" charset="0"/>
              </a:rPr>
              <a:t>. William Parker, and George </a:t>
            </a:r>
            <a:r>
              <a:rPr lang="en-US" dirty="0" err="1">
                <a:latin typeface="Times New Roman" panose="02020603050405020304" pitchFamily="18" charset="0"/>
                <a:cs typeface="Times New Roman" panose="02020603050405020304" pitchFamily="18" charset="0"/>
              </a:rPr>
              <a:t>Popham</a:t>
            </a:r>
            <a:r>
              <a:rPr lang="en-US" dirty="0">
                <a:latin typeface="Times New Roman" panose="02020603050405020304" pitchFamily="18" charset="0"/>
                <a:cs typeface="Times New Roman" panose="02020603050405020304" pitchFamily="18" charset="0"/>
              </a:rPr>
              <a:t>, Gentlemen, and divers others of our loving Subjects, have been humble Suitors unto us, that We </a:t>
            </a:r>
            <a:r>
              <a:rPr lang="en-US" dirty="0">
                <a:solidFill>
                  <a:srgbClr val="FF0000"/>
                </a:solidFill>
                <a:latin typeface="Times New Roman" panose="02020603050405020304" pitchFamily="18" charset="0"/>
                <a:cs typeface="Times New Roman" panose="02020603050405020304" pitchFamily="18" charset="0"/>
              </a:rPr>
              <a:t>would vouchsafe unto them our </a:t>
            </a:r>
            <a:r>
              <a:rPr lang="en-US" dirty="0" err="1">
                <a:solidFill>
                  <a:srgbClr val="FF0000"/>
                </a:solidFill>
                <a:latin typeface="Times New Roman" panose="02020603050405020304" pitchFamily="18" charset="0"/>
                <a:cs typeface="Times New Roman" panose="02020603050405020304" pitchFamily="18" charset="0"/>
              </a:rPr>
              <a:t>Licence</a:t>
            </a:r>
            <a:r>
              <a:rPr lang="en-US" dirty="0">
                <a:latin typeface="Times New Roman" panose="02020603050405020304" pitchFamily="18" charset="0"/>
                <a:cs typeface="Times New Roman" panose="02020603050405020304" pitchFamily="18" charset="0"/>
              </a:rPr>
              <a:t>, to make Habitation, Plantation, and to deduce a colony of sundry of our People into that part of America commonly called </a:t>
            </a:r>
            <a:r>
              <a:rPr lang="en-US" dirty="0">
                <a:solidFill>
                  <a:srgbClr val="FF0000"/>
                </a:solidFill>
                <a:latin typeface="Times New Roman" panose="02020603050405020304" pitchFamily="18" charset="0"/>
                <a:cs typeface="Times New Roman" panose="02020603050405020304" pitchFamily="18" charset="0"/>
              </a:rPr>
              <a:t>VIRGINIA</a:t>
            </a:r>
            <a:r>
              <a:rPr lang="en-US" dirty="0">
                <a:latin typeface="Times New Roman" panose="02020603050405020304" pitchFamily="18" charset="0"/>
                <a:cs typeface="Times New Roman" panose="02020603050405020304" pitchFamily="18" charset="0"/>
              </a:rPr>
              <a:t>, and other parts and Territories in America, either appertaining unto us, or which are </a:t>
            </a:r>
            <a:r>
              <a:rPr lang="en-US" dirty="0">
                <a:solidFill>
                  <a:srgbClr val="FF0000"/>
                </a:solidFill>
                <a:latin typeface="Times New Roman" panose="02020603050405020304" pitchFamily="18" charset="0"/>
                <a:cs typeface="Times New Roman" panose="02020603050405020304" pitchFamily="18" charset="0"/>
              </a:rPr>
              <a:t>not now actually possessed by any Christian Prince or People</a:t>
            </a:r>
            <a:r>
              <a:rPr lang="en-US" dirty="0">
                <a:latin typeface="Times New Roman" panose="02020603050405020304" pitchFamily="18" charset="0"/>
                <a:cs typeface="Times New Roman" panose="02020603050405020304" pitchFamily="18" charset="0"/>
              </a:rPr>
              <a:t>, situate, lying, and being all along the Sea Coasts, </a:t>
            </a:r>
            <a:r>
              <a:rPr lang="en-US" dirty="0">
                <a:solidFill>
                  <a:srgbClr val="FF0000"/>
                </a:solidFill>
                <a:latin typeface="Times New Roman" panose="02020603050405020304" pitchFamily="18" charset="0"/>
                <a:cs typeface="Times New Roman" panose="02020603050405020304" pitchFamily="18" charset="0"/>
              </a:rPr>
              <a:t>between four and thirty Degrees of Northerly Latitude from the Equinoctial Line, and five and forty Degrees of the same Latitude</a:t>
            </a:r>
            <a:r>
              <a:rPr lang="en-US" dirty="0">
                <a:latin typeface="Times New Roman" panose="02020603050405020304" pitchFamily="18" charset="0"/>
                <a:cs typeface="Times New Roman" panose="02020603050405020304" pitchFamily="18" charset="0"/>
              </a:rPr>
              <a:t>, and in the main Land between the same four and thirty and five and forty Degrees, and the Islands "hereunto adjacent, or within one hundred Miles of the Coast thereof;</a:t>
            </a:r>
          </a:p>
        </p:txBody>
      </p:sp>
    </p:spTree>
    <p:extLst>
      <p:ext uri="{BB962C8B-B14F-4D97-AF65-F5344CB8AC3E}">
        <p14:creationId xmlns:p14="http://schemas.microsoft.com/office/powerpoint/2010/main" val="181985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438400" cy="1089529"/>
          </a:xfrm>
          <a:prstGeom prst="rect">
            <a:avLst/>
          </a:prstGeom>
          <a:noFill/>
        </p:spPr>
        <p:txBody>
          <a:bodyPr wrap="square" rtlCol="0">
            <a:spAutoFit/>
          </a:bodyPr>
          <a:lstStyle/>
          <a:p>
            <a:pPr>
              <a:lnSpc>
                <a:spcPct val="90000"/>
              </a:lnSpc>
            </a:pPr>
            <a:r>
              <a:rPr lang="en-US" altLang="zh-CN" sz="2400" dirty="0"/>
              <a:t>20</a:t>
            </a:r>
            <a:r>
              <a:rPr lang="zh-CN" altLang="en-US" sz="2400" dirty="0"/>
              <a:t>世纪第三阶段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612" y="838200"/>
            <a:ext cx="7748258" cy="5867400"/>
          </a:xfrm>
          <a:prstGeom prst="rect">
            <a:avLst/>
          </a:prstGeom>
        </p:spPr>
      </p:pic>
    </p:spTree>
    <p:extLst>
      <p:ext uri="{BB962C8B-B14F-4D97-AF65-F5344CB8AC3E}">
        <p14:creationId xmlns:p14="http://schemas.microsoft.com/office/powerpoint/2010/main" val="38873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819400" cy="1089529"/>
          </a:xfrm>
          <a:prstGeom prst="rect">
            <a:avLst/>
          </a:prstGeom>
          <a:noFill/>
        </p:spPr>
        <p:txBody>
          <a:bodyPr wrap="square" rtlCol="0">
            <a:spAutoFit/>
          </a:bodyPr>
          <a:lstStyle/>
          <a:p>
            <a:pPr>
              <a:lnSpc>
                <a:spcPct val="90000"/>
              </a:lnSpc>
            </a:pPr>
            <a:r>
              <a:rPr lang="en-US" altLang="zh-CN" sz="2400" dirty="0"/>
              <a:t>20-21</a:t>
            </a:r>
            <a:r>
              <a:rPr lang="zh-CN" altLang="en-US" sz="2400" dirty="0"/>
              <a:t>世纪第三阶段</a:t>
            </a:r>
            <a:endParaRPr lang="en-US" altLang="zh-CN" sz="2400" dirty="0"/>
          </a:p>
          <a:p>
            <a:pPr>
              <a:lnSpc>
                <a:spcPct val="90000"/>
              </a:lnSpc>
            </a:pPr>
            <a:endParaRPr lang="en-US" altLang="zh-CN" sz="2400" dirty="0"/>
          </a:p>
          <a:p>
            <a:pPr>
              <a:lnSpc>
                <a:spcPct val="90000"/>
              </a:lnSpc>
            </a:pPr>
            <a:r>
              <a:rPr lang="zh-CN" altLang="en-US" sz="2400" dirty="0"/>
              <a:t>扩张期</a:t>
            </a:r>
            <a:endParaRPr lang="en-US" altLang="zh-CN"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7812" y="1371600"/>
            <a:ext cx="8915400" cy="4875966"/>
          </a:xfrm>
          <a:prstGeom prst="rect">
            <a:avLst/>
          </a:prstGeom>
        </p:spPr>
      </p:pic>
    </p:spTree>
    <p:extLst>
      <p:ext uri="{BB962C8B-B14F-4D97-AF65-F5344CB8AC3E}">
        <p14:creationId xmlns:p14="http://schemas.microsoft.com/office/powerpoint/2010/main" val="168302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812" y="457200"/>
            <a:ext cx="2819400" cy="1089529"/>
          </a:xfrm>
          <a:prstGeom prst="rect">
            <a:avLst/>
          </a:prstGeom>
          <a:noFill/>
        </p:spPr>
        <p:txBody>
          <a:bodyPr wrap="square" rtlCol="0">
            <a:spAutoFit/>
          </a:bodyPr>
          <a:lstStyle/>
          <a:p>
            <a:pPr>
              <a:lnSpc>
                <a:spcPct val="90000"/>
              </a:lnSpc>
            </a:pPr>
            <a:r>
              <a:rPr lang="en-US" altLang="zh-CN" sz="2400" dirty="0"/>
              <a:t>20-21</a:t>
            </a:r>
            <a:r>
              <a:rPr lang="zh-CN" altLang="en-US" sz="2400" dirty="0"/>
              <a:t>世纪第三阶段</a:t>
            </a:r>
            <a:endParaRPr lang="en-US" altLang="zh-CN" sz="2400" dirty="0"/>
          </a:p>
          <a:p>
            <a:pPr>
              <a:lnSpc>
                <a:spcPct val="90000"/>
              </a:lnSpc>
            </a:pPr>
            <a:endParaRPr lang="en-US" altLang="zh-CN" sz="2400" dirty="0"/>
          </a:p>
          <a:p>
            <a:pPr>
              <a:lnSpc>
                <a:spcPct val="90000"/>
              </a:lnSpc>
            </a:pPr>
            <a:r>
              <a:rPr lang="zh-CN" altLang="en-US" sz="2400" dirty="0"/>
              <a:t>收缩期</a:t>
            </a:r>
            <a:endParaRPr lang="en-US" altLang="zh-CN"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212" y="1546729"/>
            <a:ext cx="8353222" cy="4701671"/>
          </a:xfrm>
          <a:prstGeom prst="rect">
            <a:avLst/>
          </a:prstGeom>
        </p:spPr>
      </p:pic>
    </p:spTree>
    <p:extLst>
      <p:ext uri="{BB962C8B-B14F-4D97-AF65-F5344CB8AC3E}">
        <p14:creationId xmlns:p14="http://schemas.microsoft.com/office/powerpoint/2010/main" val="6395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498" y="-24563"/>
            <a:ext cx="9642327" cy="6870158"/>
          </a:xfrm>
          <a:prstGeom prst="rect">
            <a:avLst/>
          </a:prstGeom>
        </p:spPr>
      </p:pic>
      <p:sp>
        <p:nvSpPr>
          <p:cNvPr id="2" name="TextBox 1"/>
          <p:cNvSpPr txBox="1"/>
          <p:nvPr/>
        </p:nvSpPr>
        <p:spPr>
          <a:xfrm>
            <a:off x="336698" y="304800"/>
            <a:ext cx="2209800" cy="757130"/>
          </a:xfrm>
          <a:prstGeom prst="rect">
            <a:avLst/>
          </a:prstGeom>
          <a:noFill/>
        </p:spPr>
        <p:txBody>
          <a:bodyPr wrap="square" rtlCol="0">
            <a:spAutoFit/>
          </a:bodyPr>
          <a:lstStyle/>
          <a:p>
            <a:pPr>
              <a:lnSpc>
                <a:spcPct val="90000"/>
              </a:lnSpc>
            </a:pPr>
            <a:r>
              <a:rPr lang="zh-CN" altLang="en-US" sz="2400" dirty="0"/>
              <a:t>欧洲列强北美殖民地</a:t>
            </a:r>
            <a:endParaRPr lang="en-US" sz="2400" dirty="0"/>
          </a:p>
        </p:txBody>
      </p:sp>
    </p:spTree>
    <p:extLst>
      <p:ext uri="{BB962C8B-B14F-4D97-AF65-F5344CB8AC3E}">
        <p14:creationId xmlns:p14="http://schemas.microsoft.com/office/powerpoint/2010/main" val="29382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012" y="133350"/>
            <a:ext cx="9163050" cy="6724650"/>
          </a:xfrm>
          <a:prstGeom prst="rect">
            <a:avLst/>
          </a:prstGeom>
        </p:spPr>
      </p:pic>
      <p:sp>
        <p:nvSpPr>
          <p:cNvPr id="3" name="TextBox 2"/>
          <p:cNvSpPr txBox="1"/>
          <p:nvPr/>
        </p:nvSpPr>
        <p:spPr>
          <a:xfrm>
            <a:off x="379412" y="304800"/>
            <a:ext cx="2209800" cy="757130"/>
          </a:xfrm>
          <a:prstGeom prst="rect">
            <a:avLst/>
          </a:prstGeom>
          <a:noFill/>
        </p:spPr>
        <p:txBody>
          <a:bodyPr wrap="square" rtlCol="0">
            <a:spAutoFit/>
          </a:bodyPr>
          <a:lstStyle/>
          <a:p>
            <a:pPr>
              <a:lnSpc>
                <a:spcPct val="90000"/>
              </a:lnSpc>
            </a:pPr>
            <a:r>
              <a:rPr lang="zh-CN" altLang="en-US" sz="2400" dirty="0"/>
              <a:t>英法七年战争前后北美版图</a:t>
            </a:r>
            <a:endParaRPr lang="en-US" sz="2400" dirty="0"/>
          </a:p>
        </p:txBody>
      </p:sp>
    </p:spTree>
    <p:extLst>
      <p:ext uri="{BB962C8B-B14F-4D97-AF65-F5344CB8AC3E}">
        <p14:creationId xmlns:p14="http://schemas.microsoft.com/office/powerpoint/2010/main" val="320032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813" y="304800"/>
            <a:ext cx="9240012" cy="6553200"/>
          </a:xfrm>
          <a:prstGeom prst="rect">
            <a:avLst/>
          </a:prstGeom>
        </p:spPr>
      </p:pic>
      <p:sp>
        <p:nvSpPr>
          <p:cNvPr id="3" name="TextBox 2"/>
          <p:cNvSpPr txBox="1"/>
          <p:nvPr/>
        </p:nvSpPr>
        <p:spPr>
          <a:xfrm>
            <a:off x="379412" y="533400"/>
            <a:ext cx="2444433" cy="424732"/>
          </a:xfrm>
          <a:prstGeom prst="rect">
            <a:avLst/>
          </a:prstGeom>
          <a:noFill/>
        </p:spPr>
        <p:txBody>
          <a:bodyPr wrap="square" rtlCol="0">
            <a:spAutoFit/>
          </a:bodyPr>
          <a:lstStyle/>
          <a:p>
            <a:pPr>
              <a:lnSpc>
                <a:spcPct val="90000"/>
              </a:lnSpc>
            </a:pPr>
            <a:r>
              <a:rPr lang="zh-CN" altLang="en-US" sz="2400" dirty="0"/>
              <a:t>波士顿倾茶事件</a:t>
            </a:r>
            <a:endParaRPr lang="en-US" sz="2400" dirty="0"/>
          </a:p>
        </p:txBody>
      </p:sp>
    </p:spTree>
    <p:extLst>
      <p:ext uri="{BB962C8B-B14F-4D97-AF65-F5344CB8AC3E}">
        <p14:creationId xmlns:p14="http://schemas.microsoft.com/office/powerpoint/2010/main" val="1913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212" y="0"/>
            <a:ext cx="9148762" cy="6769026"/>
          </a:xfrm>
          <a:prstGeom prst="rect">
            <a:avLst/>
          </a:prstGeom>
        </p:spPr>
      </p:pic>
      <p:sp>
        <p:nvSpPr>
          <p:cNvPr id="4" name="TextBox 3"/>
          <p:cNvSpPr txBox="1"/>
          <p:nvPr/>
        </p:nvSpPr>
        <p:spPr>
          <a:xfrm>
            <a:off x="379412" y="304800"/>
            <a:ext cx="2209800" cy="757130"/>
          </a:xfrm>
          <a:prstGeom prst="rect">
            <a:avLst/>
          </a:prstGeom>
          <a:noFill/>
        </p:spPr>
        <p:txBody>
          <a:bodyPr wrap="square" rtlCol="0">
            <a:spAutoFit/>
          </a:bodyPr>
          <a:lstStyle/>
          <a:p>
            <a:pPr>
              <a:lnSpc>
                <a:spcPct val="90000"/>
              </a:lnSpc>
            </a:pPr>
            <a:r>
              <a:rPr lang="zh-CN" altLang="en-US" sz="2400" dirty="0"/>
              <a:t>美国独立战争前后北美版图</a:t>
            </a:r>
            <a:endParaRPr lang="en-US" sz="2400" dirty="0"/>
          </a:p>
        </p:txBody>
      </p:sp>
    </p:spTree>
    <p:extLst>
      <p:ext uri="{BB962C8B-B14F-4D97-AF65-F5344CB8AC3E}">
        <p14:creationId xmlns:p14="http://schemas.microsoft.com/office/powerpoint/2010/main" val="33627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412" y="5316"/>
            <a:ext cx="5882231" cy="6858000"/>
          </a:xfrm>
          <a:prstGeom prst="rect">
            <a:avLst/>
          </a:prstGeom>
        </p:spPr>
      </p:pic>
      <p:sp>
        <p:nvSpPr>
          <p:cNvPr id="4" name="TextBox 3"/>
          <p:cNvSpPr txBox="1"/>
          <p:nvPr/>
        </p:nvSpPr>
        <p:spPr>
          <a:xfrm>
            <a:off x="455612" y="533400"/>
            <a:ext cx="3124200" cy="424732"/>
          </a:xfrm>
          <a:prstGeom prst="rect">
            <a:avLst/>
          </a:prstGeom>
          <a:noFill/>
        </p:spPr>
        <p:txBody>
          <a:bodyPr wrap="square" rtlCol="0">
            <a:spAutoFit/>
          </a:bodyPr>
          <a:lstStyle/>
          <a:p>
            <a:pPr>
              <a:lnSpc>
                <a:spcPct val="90000"/>
              </a:lnSpc>
            </a:pPr>
            <a:r>
              <a:rPr lang="zh-CN" altLang="en-US" sz="2400" dirty="0"/>
              <a:t>美国独立后地缘环境</a:t>
            </a:r>
            <a:endParaRPr lang="en-US" sz="2400" dirty="0"/>
          </a:p>
        </p:txBody>
      </p:sp>
    </p:spTree>
    <p:extLst>
      <p:ext uri="{BB962C8B-B14F-4D97-AF65-F5344CB8AC3E}">
        <p14:creationId xmlns:p14="http://schemas.microsoft.com/office/powerpoint/2010/main" val="354184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0</TotalTime>
  <Words>1201</Words>
  <Application>Microsoft Office PowerPoint</Application>
  <PresentationFormat>Custom</PresentationFormat>
  <Paragraphs>116</Paragraphs>
  <Slides>42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幼圆</vt:lpstr>
      <vt:lpstr>Arial</vt:lpstr>
      <vt:lpstr>Century Gothic</vt:lpstr>
      <vt:lpstr>Times New Roman</vt:lpstr>
      <vt:lpstr>Continental North America 16x9</vt:lpstr>
      <vt:lpstr>American isolationism</vt:lpstr>
      <vt:lpstr>Disclaimer</vt:lpstr>
      <vt:lpstr>什么是孤立主义？（读者看法）</vt:lpstr>
      <vt:lpstr>殖民地时期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扩张主义亚洲版 (Meet Opium traders)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2016-07-01T16:23:19Z</dcterms:created>
  <dcterms:modified xsi:type="dcterms:W3CDTF">2016-08-08T23:52:35Z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